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3" r:id="rId2"/>
    <p:sldMasterId id="2147483685" r:id="rId3"/>
    <p:sldMasterId id="2147483697" r:id="rId4"/>
    <p:sldMasterId id="2147483710" r:id="rId5"/>
    <p:sldMasterId id="2147483722" r:id="rId6"/>
    <p:sldMasterId id="2147484078" r:id="rId7"/>
  </p:sldMasterIdLst>
  <p:notesMasterIdLst>
    <p:notesMasterId r:id="rId80"/>
  </p:notesMasterIdLst>
  <p:sldIdLst>
    <p:sldId id="347" r:id="rId8"/>
    <p:sldId id="348" r:id="rId9"/>
    <p:sldId id="257" r:id="rId10"/>
    <p:sldId id="258" r:id="rId11"/>
    <p:sldId id="260" r:id="rId12"/>
    <p:sldId id="261" r:id="rId13"/>
    <p:sldId id="262" r:id="rId14"/>
    <p:sldId id="263" r:id="rId15"/>
    <p:sldId id="264" r:id="rId16"/>
    <p:sldId id="267" r:id="rId17"/>
    <p:sldId id="341" r:id="rId18"/>
    <p:sldId id="342" r:id="rId19"/>
    <p:sldId id="268" r:id="rId20"/>
    <p:sldId id="269" r:id="rId21"/>
    <p:sldId id="270" r:id="rId22"/>
    <p:sldId id="271" r:id="rId23"/>
    <p:sldId id="334" r:id="rId24"/>
    <p:sldId id="335" r:id="rId25"/>
    <p:sldId id="273" r:id="rId26"/>
    <p:sldId id="274" r:id="rId27"/>
    <p:sldId id="275" r:id="rId28"/>
    <p:sldId id="276" r:id="rId29"/>
    <p:sldId id="337" r:id="rId30"/>
    <p:sldId id="277" r:id="rId31"/>
    <p:sldId id="338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8" r:id="rId49"/>
    <p:sldId id="297" r:id="rId50"/>
    <p:sldId id="343" r:id="rId51"/>
    <p:sldId id="344" r:id="rId52"/>
    <p:sldId id="345" r:id="rId53"/>
    <p:sldId id="339" r:id="rId54"/>
    <p:sldId id="340" r:id="rId55"/>
    <p:sldId id="300" r:id="rId56"/>
    <p:sldId id="301" r:id="rId57"/>
    <p:sldId id="302" r:id="rId58"/>
    <p:sldId id="303" r:id="rId59"/>
    <p:sldId id="304" r:id="rId60"/>
    <p:sldId id="305" r:id="rId61"/>
    <p:sldId id="306" r:id="rId62"/>
    <p:sldId id="307" r:id="rId63"/>
    <p:sldId id="309" r:id="rId64"/>
    <p:sldId id="310" r:id="rId65"/>
    <p:sldId id="296" r:id="rId66"/>
    <p:sldId id="311" r:id="rId67"/>
    <p:sldId id="312" r:id="rId68"/>
    <p:sldId id="313" r:id="rId69"/>
    <p:sldId id="314" r:id="rId70"/>
    <p:sldId id="315" r:id="rId71"/>
    <p:sldId id="316" r:id="rId72"/>
    <p:sldId id="317" r:id="rId73"/>
    <p:sldId id="318" r:id="rId74"/>
    <p:sldId id="319" r:id="rId75"/>
    <p:sldId id="320" r:id="rId76"/>
    <p:sldId id="321" r:id="rId77"/>
    <p:sldId id="322" r:id="rId78"/>
    <p:sldId id="349" r:id="rId7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500"/>
    <a:srgbClr val="DE9400"/>
    <a:srgbClr val="FF6D6D"/>
    <a:srgbClr val="996633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9" autoAdjust="0"/>
    <p:restoredTop sz="94660" autoAdjust="0"/>
  </p:normalViewPr>
  <p:slideViewPr>
    <p:cSldViewPr>
      <p:cViewPr>
        <p:scale>
          <a:sx n="75" d="100"/>
          <a:sy n="75" d="100"/>
        </p:scale>
        <p:origin x="-282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slide" Target="slides/slide69.xml"/><Relationship Id="rId8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A6A4154-0DB7-417D-8ED1-C462D5A59E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8F8D6-E084-4625-AD85-D3E016F63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36F33-FBD5-4121-94DB-07DD7003F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01EE7-B912-4288-8E0E-46279B699A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AC083-1BAE-4CC2-A066-E33C11E23B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76D11-64CB-430B-B7B6-9FA2BAA7A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8B2D2-F347-4945-B4C3-7E0DF43BFF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5D7F5-A1C5-4F48-AFFF-D9CEE2A5A3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ABD76-106E-46B2-9196-35BF8E9AA5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B051A-C88A-4425-BBD9-ABAD90A07A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2EED3-834E-477C-8A9E-D2D6ECFC41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370D2-21EC-48DC-83EC-D806BE9167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F5C92-6B0A-4780-B6B4-0970E00FA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0A10F-CC24-42F6-A683-4A6049E41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A2973-9E8C-41A9-84A3-840939C3E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F07A7-E55F-4B9A-94E0-76634966B1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8AB34-3396-478B-8D0C-ABC9F0B5D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CBD23-B441-4045-BE1D-43E8D7A81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E5349-3243-476F-A203-1A8D446FCE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CEEB8-5370-43E0-9DB0-D0BCD933B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A2426-C0FA-480B-A209-887AB9F84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55B97-7E0A-4235-8F85-C143A8921C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F2072-E56F-4628-B948-9592A8A7C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5E113-AD0E-4531-AA02-5C02C6C092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AA9F0-3865-4DC0-BF1D-8CD065F9BE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DCCFF-E321-450B-96CF-D02D1A1D7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8E439-2996-45A1-8C24-4DA894A633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2957A-54A9-4433-9F46-AB242933E9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6D0A5-17D9-45B7-9D38-95C57C282A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28CE5-BE8C-4FED-B490-CEE7D345A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2741E-9AD6-47A4-AA48-C7F36A410E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1693B-DF8F-4F6D-9F92-78D39E539F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7B19B-89B7-4C5C-B101-C6214DD0A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EA03B-96DD-4761-BAED-7CDF5A880C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5C85E-DDB9-4A2A-B93E-3F9100A8C8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5BD78-17E8-4CDF-9616-C7F420EA52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1A220-2359-4BC2-9F60-AE01C4CA9C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73234-983D-484D-9AF1-7B3921289D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64552-7EC6-43D7-A6CE-B0D59E8112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724D4-B851-4EAC-8AFA-563DFA01DA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463EE-F720-4406-A0AD-929B29C02D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F89C5-F980-418E-8138-9B33E108D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1F260-B6E5-4E13-9B0E-467DB9575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9520B-84BC-4053-B3AE-7486F05F80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1B3AC-68AE-4A69-B69E-0FDD2024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FD8CD-5F2E-4591-BD41-0DE53724BC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861F3-BEA1-4CC9-B0A8-297A3D1A85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23C9AE05-1C65-4198-A66D-1E7F979296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  <p:sldLayoutId id="214748403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6F2CCF3-9BFF-4158-ACFA-64705893FD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3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054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63990142-C0BC-4DD8-B4DA-52C7AFBB9C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  <p:sldLayoutId id="2147484065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6C3D69-E6DD-4951-B552-BF8F346824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36551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 dirty="0" smtClean="0">
                <a:latin typeface="Trebuchet MS" pitchFamily="34" charset="0"/>
              </a:rPr>
              <a:t>Information Broadcasting</a:t>
            </a:r>
            <a:endParaRPr lang="en-US" sz="2400" b="0" dirty="0">
              <a:latin typeface="Trebuchet MS" pitchFamily="34" charset="0"/>
            </a:endParaRP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Whitney</a:t>
            </a:r>
            <a:endParaRPr lang="en-US" b="0" dirty="0"/>
          </a:p>
        </p:txBody>
      </p:sp>
    </p:spTree>
  </p:cSld>
  <p:clrMapOvr>
    <a:masterClrMapping/>
  </p:clrMapOvr>
  <p:transition advTm="185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BFC949C-6E93-4F6D-96C7-1D6CABCD8920}" type="slidenum">
              <a:rPr lang="en-US" smtClean="0"/>
              <a:pPr/>
              <a:t>10</a:t>
            </a:fld>
            <a:endParaRPr lang="en-US" smtClean="0"/>
          </a:p>
        </p:txBody>
      </p:sp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2"/>
          <a:srcRect t="14815" b="11111"/>
          <a:stretch>
            <a:fillRect/>
          </a:stretch>
        </p:blipFill>
        <p:spPr bwMode="auto">
          <a:xfrm>
            <a:off x="669131" y="1447800"/>
            <a:ext cx="7941469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352800" y="300335"/>
            <a:ext cx="3712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HTML Format Settings - 8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A2F544E-CF72-4054-A0AE-857825192688}" type="slidenum">
              <a:rPr lang="en-US" smtClean="0"/>
              <a:pPr/>
              <a:t>11</a:t>
            </a:fld>
            <a:endParaRPr lang="en-US" smtClean="0"/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918030" y="1447800"/>
            <a:ext cx="6311446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DC4236D-FBAE-4CAA-84F6-98A82E9FED4D}" type="slidenum">
              <a:rPr lang="en-US" smtClean="0"/>
              <a:pPr/>
              <a:t>12</a:t>
            </a:fld>
            <a:endParaRPr lang="en-US" smtClean="0"/>
          </a:p>
        </p:txBody>
      </p:sp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990600" y="1524000"/>
            <a:ext cx="61212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CDFBB94-0B5A-4A8F-ACDE-A52E461AC57D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2438400" y="60960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22533" name="Picture 7"/>
          <p:cNvPicPr>
            <a:picLocks noChangeAspect="1" noChangeArrowheads="1"/>
          </p:cNvPicPr>
          <p:nvPr/>
        </p:nvPicPr>
        <p:blipFill>
          <a:blip r:embed="rId2"/>
          <a:srcRect t="14815" b="4398"/>
          <a:stretch>
            <a:fillRect/>
          </a:stretch>
        </p:blipFill>
        <p:spPr bwMode="auto">
          <a:xfrm>
            <a:off x="793359" y="1447800"/>
            <a:ext cx="7360041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AutoShape 8"/>
          <p:cNvSpPr>
            <a:spLocks noChangeArrowheads="1"/>
          </p:cNvSpPr>
          <p:nvPr/>
        </p:nvSpPr>
        <p:spPr bwMode="auto">
          <a:xfrm>
            <a:off x="5105400" y="1828800"/>
            <a:ext cx="3733800" cy="578882"/>
          </a:xfrm>
          <a:prstGeom prst="wedgeRoundRectCallout">
            <a:avLst>
              <a:gd name="adj1" fmla="val -97450"/>
              <a:gd name="adj2" fmla="val 207032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Trebuchet MS" pitchFamily="34" charset="0"/>
              </a:rPr>
              <a:t>Click on New Settings. Give the name. Select the Output format as: MHTML</a:t>
            </a:r>
          </a:p>
        </p:txBody>
      </p:sp>
      <p:sp>
        <p:nvSpPr>
          <p:cNvPr id="7" name="Rectangle 6"/>
          <p:cNvSpPr/>
          <p:nvPr/>
        </p:nvSpPr>
        <p:spPr>
          <a:xfrm>
            <a:off x="3352800" y="300335"/>
            <a:ext cx="3946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MHTML Format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572000" y="4648200"/>
            <a:ext cx="3733800" cy="340519"/>
          </a:xfrm>
          <a:prstGeom prst="wedgeRoundRectCallout">
            <a:avLst>
              <a:gd name="adj1" fmla="val -84186"/>
              <a:gd name="adj2" fmla="val -23385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Trebuchet MS" pitchFamily="34" charset="0"/>
              </a:rPr>
              <a:t>E-mail address separated by comma</a:t>
            </a:r>
            <a:endParaRPr lang="en-US" sz="14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7B71F78-6863-4D55-BEA6-25A2AFBE5EEE}" type="slidenum">
              <a:rPr lang="en-US" smtClean="0"/>
              <a:pPr/>
              <a:t>14</a:t>
            </a:fld>
            <a:endParaRPr lang="en-US" smtClean="0"/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1447800" y="1905000"/>
            <a:ext cx="5894161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1676400" y="1295400"/>
            <a:ext cx="5486400" cy="307777"/>
          </a:xfrm>
          <a:prstGeom prst="rect">
            <a:avLst/>
          </a:prstGeom>
          <a:solidFill>
            <a:srgbClr val="FFC000"/>
          </a:solidFill>
          <a:ln w="3175">
            <a:solidFill>
              <a:srgbClr val="996633"/>
            </a:solidFill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rebuchet MS" pitchFamily="34" charset="0"/>
              </a:rPr>
              <a:t>Save the settings and give the technical name</a:t>
            </a:r>
          </a:p>
        </p:txBody>
      </p:sp>
      <p:sp>
        <p:nvSpPr>
          <p:cNvPr id="5" name="Rectangle 4"/>
          <p:cNvSpPr/>
          <p:nvPr/>
        </p:nvSpPr>
        <p:spPr>
          <a:xfrm>
            <a:off x="3352800" y="300335"/>
            <a:ext cx="3946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MHTML Format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276EC66-D8F9-426B-833D-9A2217E6CD91}" type="slidenum">
              <a:rPr lang="en-US" smtClean="0"/>
              <a:pPr/>
              <a:t>15</a:t>
            </a:fld>
            <a:endParaRPr lang="en-US" smtClean="0"/>
          </a:p>
        </p:txBody>
      </p:sp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600200" y="1971393"/>
            <a:ext cx="5920254" cy="420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1752600" y="1371600"/>
            <a:ext cx="5619750" cy="304800"/>
          </a:xfrm>
          <a:prstGeom prst="rect">
            <a:avLst/>
          </a:prstGeom>
          <a:solidFill>
            <a:srgbClr val="FFC000"/>
          </a:solidFill>
          <a:ln w="3175">
            <a:solidFill>
              <a:srgbClr val="6633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Trebuchet MS" pitchFamily="34" charset="0"/>
              </a:rPr>
              <a:t>Click on </a:t>
            </a:r>
            <a:r>
              <a:rPr lang="en-US" sz="1400" b="1" dirty="0">
                <a:latin typeface="Trebuchet MS" pitchFamily="34" charset="0"/>
              </a:rPr>
              <a:t>New scheduling</a:t>
            </a:r>
            <a:r>
              <a:rPr lang="en-US" sz="1400" dirty="0">
                <a:latin typeface="Trebuchet MS" pitchFamily="34" charset="0"/>
              </a:rPr>
              <a:t> option and schedule for the desired period</a:t>
            </a:r>
          </a:p>
        </p:txBody>
      </p:sp>
      <p:sp>
        <p:nvSpPr>
          <p:cNvPr id="5" name="Rectangle 4"/>
          <p:cNvSpPr/>
          <p:nvPr/>
        </p:nvSpPr>
        <p:spPr>
          <a:xfrm>
            <a:off x="3352800" y="300335"/>
            <a:ext cx="3946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MHTML Format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8ACA118-FAA0-4B4A-BB64-55596578E495}" type="slidenum">
              <a:rPr lang="en-US" smtClean="0"/>
              <a:pPr/>
              <a:t>16</a:t>
            </a:fld>
            <a:endParaRPr lang="en-US" smtClean="0"/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108262" y="1600200"/>
            <a:ext cx="61212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352800" y="300335"/>
            <a:ext cx="3946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MHTML Format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1403825-38DE-4CEB-BA67-C4FA24D1D0C7}" type="slidenum">
              <a:rPr lang="en-US" smtClean="0"/>
              <a:pPr/>
              <a:t>17</a:t>
            </a:fld>
            <a:endParaRPr lang="en-US" smtClean="0"/>
          </a:p>
        </p:txBody>
      </p:sp>
      <p:pic>
        <p:nvPicPr>
          <p:cNvPr id="26627" name="Picture 5"/>
          <p:cNvPicPr>
            <a:picLocks noChangeAspect="1" noChangeArrowheads="1"/>
          </p:cNvPicPr>
          <p:nvPr/>
        </p:nvPicPr>
        <p:blipFill>
          <a:blip r:embed="rId2"/>
          <a:srcRect t="27778" b="5556"/>
          <a:stretch>
            <a:fillRect/>
          </a:stretch>
        </p:blipFill>
        <p:spPr bwMode="auto">
          <a:xfrm>
            <a:off x="457200" y="1828800"/>
            <a:ext cx="82153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352800" y="300335"/>
            <a:ext cx="3946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MHTML Format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71C32F5-A900-499D-8199-C8BD55E92808}" type="slidenum">
              <a:rPr lang="en-US" smtClean="0"/>
              <a:pPr/>
              <a:t>18</a:t>
            </a:fld>
            <a:endParaRPr lang="en-US" smtClean="0"/>
          </a:p>
        </p:txBody>
      </p:sp>
      <p:pic>
        <p:nvPicPr>
          <p:cNvPr id="27651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990600" y="1447799"/>
            <a:ext cx="6781800" cy="495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352800" y="300335"/>
            <a:ext cx="3946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MHTML Format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71757AF-05EA-4961-8FCE-C17F7CA13A9E}" type="slidenum">
              <a:rPr lang="en-US" smtClean="0"/>
              <a:pPr/>
              <a:t>19</a:t>
            </a:fld>
            <a:endParaRPr lang="en-US" smtClean="0"/>
          </a:p>
        </p:txBody>
      </p:sp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2"/>
          <a:srcRect b="4167"/>
          <a:stretch>
            <a:fillRect/>
          </a:stretch>
        </p:blipFill>
        <p:spPr bwMode="auto">
          <a:xfrm>
            <a:off x="1176868" y="1828800"/>
            <a:ext cx="590020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AutoShape 7"/>
          <p:cNvSpPr>
            <a:spLocks noChangeArrowheads="1"/>
          </p:cNvSpPr>
          <p:nvPr/>
        </p:nvSpPr>
        <p:spPr bwMode="auto">
          <a:xfrm>
            <a:off x="4267200" y="2286000"/>
            <a:ext cx="3810000" cy="578882"/>
          </a:xfrm>
          <a:prstGeom prst="wedgeRoundRectCallout">
            <a:avLst>
              <a:gd name="adj1" fmla="val -70083"/>
              <a:gd name="adj2" fmla="val 173440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Click on New settings. Give a new name. Set the output format as Online Link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6600" y="300335"/>
            <a:ext cx="3422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Online Link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B1B3AC-68AE-4A69-B69E-0FDD20245A3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530225" y="129381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44513" y="19589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544513" y="263366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052513" y="1354138"/>
            <a:ext cx="3971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HTML Format Settings with its output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093788" y="2019300"/>
            <a:ext cx="416434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MHTML Format Settings with its output</a:t>
            </a: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060703" y="2693988"/>
            <a:ext cx="40446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Online Link Settings with output result</a:t>
            </a: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533400" y="33051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609600" y="473551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609600" y="541020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066800" y="3365500"/>
            <a:ext cx="2262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Exception Reporting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066800" y="4795837"/>
            <a:ext cx="3185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Adobe settings with its output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066800" y="5470525"/>
            <a:ext cx="32239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E-mail Bursting with its output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143000" y="3810000"/>
            <a:ext cx="6477000" cy="78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sz="1600" dirty="0" smtClean="0">
                <a:latin typeface="Trebuchet MS" pitchFamily="34" charset="0"/>
              </a:rPr>
              <a:t> 4.a Create Alert type explanation and its output result</a:t>
            </a:r>
          </a:p>
          <a:p>
            <a:pPr marL="342900" indent="-342900">
              <a:lnSpc>
                <a:spcPct val="150000"/>
              </a:lnSpc>
            </a:pPr>
            <a:r>
              <a:rPr lang="en-US" sz="1600" dirty="0" smtClean="0">
                <a:latin typeface="Trebuchet MS" pitchFamily="34" charset="0"/>
              </a:rPr>
              <a:t> 4.b E-mail type and its output result</a:t>
            </a:r>
            <a:endParaRPr lang="en-US" sz="1600" dirty="0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657600" y="381000"/>
            <a:ext cx="1420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i="1" dirty="0">
                <a:latin typeface="+mj-lt"/>
              </a:rPr>
              <a:t>Contents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50643A4-766C-419E-BA98-A11ADBDFE915}" type="slidenum">
              <a:rPr lang="en-US" smtClean="0"/>
              <a:pPr/>
              <a:t>20</a:t>
            </a:fld>
            <a:endParaRPr lang="en-US" smtClean="0"/>
          </a:p>
        </p:txBody>
      </p:sp>
      <p:pic>
        <p:nvPicPr>
          <p:cNvPr id="29699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371600" y="1828799"/>
            <a:ext cx="5705475" cy="4048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6"/>
          <p:cNvSpPr txBox="1">
            <a:spLocks noChangeArrowheads="1"/>
          </p:cNvSpPr>
          <p:nvPr/>
        </p:nvSpPr>
        <p:spPr bwMode="auto">
          <a:xfrm>
            <a:off x="1600200" y="1219200"/>
            <a:ext cx="4876800" cy="304800"/>
          </a:xfrm>
          <a:prstGeom prst="rect">
            <a:avLst/>
          </a:prstGeom>
          <a:solidFill>
            <a:srgbClr val="FFC000"/>
          </a:solidFill>
          <a:ln w="6350">
            <a:solidFill>
              <a:srgbClr val="996633"/>
            </a:solidFill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Trebuchet MS" pitchFamily="34" charset="0"/>
              </a:rPr>
              <a:t>Save the settings by giving a technical name to it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3422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Online Link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5029200" y="4536281"/>
            <a:ext cx="3733800" cy="340519"/>
          </a:xfrm>
          <a:prstGeom prst="wedgeRoundRectCallout">
            <a:avLst>
              <a:gd name="adj1" fmla="val -84186"/>
              <a:gd name="adj2" fmla="val -23385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 smtClean="0">
                <a:solidFill>
                  <a:srgbClr val="000000"/>
                </a:solidFill>
                <a:latin typeface="Trebuchet MS" pitchFamily="34" charset="0"/>
              </a:rPr>
              <a:t>E-mail address separated by comma</a:t>
            </a:r>
            <a:endParaRPr lang="en-US" sz="14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500C891-FDE2-4D64-9CAA-B179BD85C159}" type="slidenum">
              <a:rPr lang="en-US" smtClean="0"/>
              <a:pPr/>
              <a:t>21</a:t>
            </a:fld>
            <a:endParaRPr lang="en-US" smtClean="0"/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1050472" y="1600200"/>
            <a:ext cx="6102804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76600" y="300335"/>
            <a:ext cx="3422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Online Link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B33D16F-C934-4DC2-9F57-C76A1E3F8DBA}" type="slidenum">
              <a:rPr lang="en-US" smtClean="0"/>
              <a:pPr/>
              <a:t>22</a:t>
            </a:fld>
            <a:endParaRPr lang="en-US" smtClean="0"/>
          </a:p>
        </p:txBody>
      </p:sp>
      <p:pic>
        <p:nvPicPr>
          <p:cNvPr id="31747" name="Picture 6"/>
          <p:cNvPicPr>
            <a:picLocks noChangeAspect="1" noChangeArrowheads="1"/>
          </p:cNvPicPr>
          <p:nvPr/>
        </p:nvPicPr>
        <p:blipFill>
          <a:blip r:embed="rId2"/>
          <a:srcRect t="31481" b="5556"/>
          <a:stretch>
            <a:fillRect/>
          </a:stretch>
        </p:blipFill>
        <p:spPr bwMode="auto">
          <a:xfrm>
            <a:off x="284349" y="1896784"/>
            <a:ext cx="8554851" cy="4046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76600" y="300335"/>
            <a:ext cx="3422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Online Link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F750DA8-0B28-4A86-A925-6603B060A4FC}" type="slidenum">
              <a:rPr lang="en-US" smtClean="0"/>
              <a:pPr/>
              <a:t>23</a:t>
            </a:fld>
            <a:endParaRPr lang="en-US" smtClean="0"/>
          </a:p>
        </p:txBody>
      </p:sp>
      <p:pic>
        <p:nvPicPr>
          <p:cNvPr id="33795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1143000" y="1600200"/>
            <a:ext cx="6102804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76600" y="300335"/>
            <a:ext cx="3422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Online Link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D36692F-05E2-4DB6-9533-248A335DB6DA}" type="slidenum">
              <a:rPr lang="en-US" smtClean="0"/>
              <a:pPr/>
              <a:t>24</a:t>
            </a:fld>
            <a:endParaRPr lang="en-US" smtClean="0"/>
          </a:p>
        </p:txBody>
      </p:sp>
      <p:pic>
        <p:nvPicPr>
          <p:cNvPr id="34820" name="Picture 6"/>
          <p:cNvPicPr>
            <a:picLocks noChangeAspect="1" noChangeArrowheads="1"/>
          </p:cNvPicPr>
          <p:nvPr/>
        </p:nvPicPr>
        <p:blipFill>
          <a:blip r:embed="rId2"/>
          <a:srcRect b="3922"/>
          <a:stretch>
            <a:fillRect/>
          </a:stretch>
        </p:blipFill>
        <p:spPr bwMode="auto">
          <a:xfrm>
            <a:off x="1371600" y="1905000"/>
            <a:ext cx="5715000" cy="405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1371600" y="1371600"/>
            <a:ext cx="5638800" cy="361061"/>
          </a:xfrm>
          <a:prstGeom prst="rect">
            <a:avLst/>
          </a:prstGeom>
          <a:solidFill>
            <a:srgbClr val="FFF7D9"/>
          </a:soli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>
              <a:lnSpc>
                <a:spcPct val="120000"/>
              </a:lnSpc>
              <a:spcBef>
                <a:spcPct val="75000"/>
              </a:spcBef>
            </a:pPr>
            <a:r>
              <a:rPr lang="en-US" sz="1600" dirty="0">
                <a:solidFill>
                  <a:srgbClr val="000000"/>
                </a:solidFill>
                <a:latin typeface="Trebuchet MS" pitchFamily="34" charset="0"/>
              </a:rPr>
              <a:t>Set the exceptions in the query in query designer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D8E241C-3D18-439A-88F0-C680CA9F81D3}" type="slidenum">
              <a:rPr lang="en-US" smtClean="0"/>
              <a:pPr/>
              <a:t>25</a:t>
            </a:fld>
            <a:endParaRPr lang="en-US" smtClean="0"/>
          </a:p>
        </p:txBody>
      </p:sp>
      <p:pic>
        <p:nvPicPr>
          <p:cNvPr id="35843" name="Picture 6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295400" y="1828800"/>
            <a:ext cx="5906434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AutoShape 7"/>
          <p:cNvSpPr>
            <a:spLocks noChangeArrowheads="1"/>
          </p:cNvSpPr>
          <p:nvPr/>
        </p:nvSpPr>
        <p:spPr bwMode="auto">
          <a:xfrm>
            <a:off x="3810000" y="3048000"/>
            <a:ext cx="4114800" cy="1055608"/>
          </a:xfrm>
          <a:prstGeom prst="wedgeRoundRectCallout">
            <a:avLst>
              <a:gd name="adj1" fmla="val -64431"/>
              <a:gd name="adj2" fmla="val 130301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Distribution type can be of three types. First the type “Create Alert” will be explained followed by Broadcast E-mail.</a:t>
            </a:r>
          </a:p>
          <a:p>
            <a:endParaRPr lang="en-US" sz="14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30"/>
          <p:cNvSpPr>
            <a:spLocks noChangeArrowheads="1"/>
          </p:cNvSpPr>
          <p:nvPr/>
        </p:nvSpPr>
        <p:spPr bwMode="auto">
          <a:xfrm>
            <a:off x="457200" y="1060450"/>
            <a:ext cx="3581400" cy="920750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>
              <a:lnSpc>
                <a:spcPct val="120000"/>
              </a:lnSpc>
              <a:spcBef>
                <a:spcPct val="75000"/>
              </a:spcBef>
            </a:pPr>
            <a:endParaRPr lang="en-US" sz="1600" b="0" dirty="0" smtClean="0">
              <a:solidFill>
                <a:srgbClr val="000000"/>
              </a:solidFill>
            </a:endParaRPr>
          </a:p>
          <a:p>
            <a:pPr marL="228600">
              <a:lnSpc>
                <a:spcPct val="120000"/>
              </a:lnSpc>
              <a:spcBef>
                <a:spcPct val="75000"/>
              </a:spcBef>
            </a:pPr>
            <a:r>
              <a:rPr lang="en-US" sz="1600" b="0" dirty="0" smtClean="0">
                <a:solidFill>
                  <a:srgbClr val="000000"/>
                </a:solidFill>
              </a:rPr>
              <a:t>Go to the t-code ALRTCATDEF</a:t>
            </a:r>
            <a:endParaRPr lang="en-US" sz="1600" b="0" dirty="0">
              <a:solidFill>
                <a:srgbClr val="000000"/>
              </a:solidFill>
            </a:endParaRPr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D5E4069-4A9E-41C0-A072-657E5597771B}" type="slidenum">
              <a:rPr lang="en-US" smtClean="0">
                <a:latin typeface="+mn-lt"/>
              </a:rPr>
              <a:pPr/>
              <a:t>26</a:t>
            </a:fld>
            <a:endParaRPr lang="en-US" smtClean="0">
              <a:latin typeface="+mn-lt"/>
            </a:endParaRPr>
          </a:p>
        </p:txBody>
      </p:sp>
      <p:pic>
        <p:nvPicPr>
          <p:cNvPr id="36867" name="Picture 5"/>
          <p:cNvPicPr>
            <a:picLocks noChangeAspect="1" noChangeArrowheads="1"/>
          </p:cNvPicPr>
          <p:nvPr/>
        </p:nvPicPr>
        <p:blipFill>
          <a:blip r:embed="rId2"/>
          <a:srcRect b="4839"/>
          <a:stretch>
            <a:fillRect/>
          </a:stretch>
        </p:blipFill>
        <p:spPr bwMode="auto">
          <a:xfrm>
            <a:off x="1676400" y="2590800"/>
            <a:ext cx="5638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7"/>
          <p:cNvSpPr>
            <a:spLocks noChangeArrowheads="1"/>
          </p:cNvSpPr>
          <p:nvPr/>
        </p:nvSpPr>
        <p:spPr bwMode="auto">
          <a:xfrm>
            <a:off x="2438400" y="2209800"/>
            <a:ext cx="1600200" cy="340519"/>
          </a:xfrm>
          <a:prstGeom prst="wedgeRoundRectCallout">
            <a:avLst>
              <a:gd name="adj1" fmla="val -57542"/>
              <a:gd name="adj2" fmla="val 267708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Click on Edit</a:t>
            </a:r>
          </a:p>
        </p:txBody>
      </p:sp>
      <p:sp>
        <p:nvSpPr>
          <p:cNvPr id="36870" name="AutoShape 8"/>
          <p:cNvSpPr>
            <a:spLocks noChangeArrowheads="1"/>
          </p:cNvSpPr>
          <p:nvPr/>
        </p:nvSpPr>
        <p:spPr bwMode="auto">
          <a:xfrm>
            <a:off x="4038600" y="2667000"/>
            <a:ext cx="3124200" cy="340519"/>
          </a:xfrm>
          <a:prstGeom prst="wedgeRoundRectCallout">
            <a:avLst>
              <a:gd name="adj1" fmla="val -52745"/>
              <a:gd name="adj2" fmla="val 120000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Create New Alert category</a:t>
            </a:r>
          </a:p>
        </p:txBody>
      </p:sp>
      <p:sp>
        <p:nvSpPr>
          <p:cNvPr id="36872" name="AutoShape 10"/>
          <p:cNvSpPr>
            <a:spLocks noChangeArrowheads="1"/>
          </p:cNvSpPr>
          <p:nvPr/>
        </p:nvSpPr>
        <p:spPr bwMode="auto">
          <a:xfrm>
            <a:off x="4495800" y="4876800"/>
            <a:ext cx="4038600" cy="817245"/>
          </a:xfrm>
          <a:prstGeom prst="wedgeRoundRectCallout">
            <a:avLst>
              <a:gd name="adj1" fmla="val -98347"/>
              <a:gd name="adj2" fmla="val -140773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The next step is to create container elements for the BI parameters that we want to transfer via information Broadcasting. </a:t>
            </a:r>
          </a:p>
        </p:txBody>
      </p:sp>
      <p:sp>
        <p:nvSpPr>
          <p:cNvPr id="9" name="Rectangle 8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+mn-lt"/>
              </a:rPr>
              <a:t>Exception Reporting Settings - 1</a:t>
            </a:r>
            <a:endParaRPr lang="en-US" sz="2400" i="1" dirty="0">
              <a:latin typeface="+mn-lt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533400" y="1112838"/>
            <a:ext cx="3429000" cy="334962"/>
          </a:xfrm>
          <a:prstGeom prst="chevron">
            <a:avLst>
              <a:gd name="adj" fmla="val 53461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>
              <a:lnSpc>
                <a:spcPct val="140000"/>
              </a:lnSpc>
            </a:pPr>
            <a:r>
              <a:rPr lang="en-US" sz="1600" dirty="0">
                <a:latin typeface="+mn-lt"/>
              </a:rPr>
              <a:t> </a:t>
            </a:r>
            <a:r>
              <a:rPr lang="en-US" sz="1600" b="1" dirty="0" smtClean="0">
                <a:latin typeface="+mn-lt"/>
              </a:rPr>
              <a:t>Distribution Type: Create Alert</a:t>
            </a:r>
            <a:endParaRPr lang="en-US" sz="1400" b="1" dirty="0">
              <a:latin typeface="+mn-lt"/>
            </a:endParaRP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C6B54C9-75DB-4AD8-A296-FECD1C8D5682}" type="slidenum">
              <a:rPr lang="en-US" smtClean="0"/>
              <a:pPr/>
              <a:t>27</a:t>
            </a:fld>
            <a:endParaRPr lang="en-US" smtClean="0"/>
          </a:p>
        </p:txBody>
      </p:sp>
      <p:pic>
        <p:nvPicPr>
          <p:cNvPr id="37891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1066800" y="1843709"/>
            <a:ext cx="6238875" cy="455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1066800" y="1143000"/>
            <a:ext cx="62484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E9400"/>
            </a:solidFill>
            <a:prstDash val="sysDash"/>
            <a:miter lim="800000"/>
            <a:headEnd/>
            <a:tailEnd/>
          </a:ln>
        </p:spPr>
        <p:txBody>
          <a:bodyPr lIns="52962" tIns="26480" rIns="52962" bIns="26480" anchor="ctr"/>
          <a:lstStyle/>
          <a:p>
            <a:pPr marL="114300">
              <a:lnSpc>
                <a:spcPct val="120000"/>
              </a:lnSpc>
            </a:pPr>
            <a:r>
              <a:rPr lang="en-US" sz="1600" dirty="0" smtClean="0">
                <a:latin typeface="Trebuchet MS" pitchFamily="34" charset="0"/>
              </a:rPr>
              <a:t>Enter the description and all the required information</a:t>
            </a:r>
            <a:endParaRPr lang="en-US" sz="1600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8A91835-4C79-4EB9-884F-BD03834F90B5}" type="slidenum">
              <a:rPr lang="en-US" smtClean="0"/>
              <a:pPr/>
              <a:t>28</a:t>
            </a:fld>
            <a:endParaRPr lang="en-US" smtClean="0"/>
          </a:p>
        </p:txBody>
      </p:sp>
      <p:pic>
        <p:nvPicPr>
          <p:cNvPr id="38915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685800" y="2412028"/>
            <a:ext cx="7391400" cy="421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AutoShape 1057"/>
          <p:cNvSpPr>
            <a:spLocks noChangeArrowheads="1"/>
          </p:cNvSpPr>
          <p:nvPr/>
        </p:nvSpPr>
        <p:spPr bwMode="auto">
          <a:xfrm>
            <a:off x="533400" y="1066800"/>
            <a:ext cx="7543800" cy="121920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dirty="0" smtClean="0">
                <a:solidFill>
                  <a:srgbClr val="000000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Go to the container tab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For each container element that has to be mapped with the BI parameter, </a:t>
            </a:r>
            <a:br>
              <a:rPr lang="en-US" sz="1600" dirty="0" smtClean="0">
                <a:solidFill>
                  <a:srgbClr val="000000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</a:br>
            <a:r>
              <a:rPr lang="en-US" sz="1600" dirty="0" smtClean="0">
                <a:solidFill>
                  <a:srgbClr val="000000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define the description and the object type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1600" dirty="0" smtClean="0">
                <a:latin typeface="Trebuchet MS" pitchFamily="34" charset="0"/>
              </a:rPr>
              <a:t>Enter the object type as NOT DEFINED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6EF55BB-2693-4454-B2F0-08DC8D00FE5A}" type="slidenum">
              <a:rPr lang="en-US" smtClean="0"/>
              <a:pPr/>
              <a:t>29</a:t>
            </a:fld>
            <a:endParaRPr lang="en-US" smtClean="0"/>
          </a:p>
        </p:txBody>
      </p:sp>
      <p:pic>
        <p:nvPicPr>
          <p:cNvPr id="39939" name="Picture 5"/>
          <p:cNvPicPr>
            <a:picLocks noChangeAspect="1" noChangeArrowheads="1"/>
          </p:cNvPicPr>
          <p:nvPr/>
        </p:nvPicPr>
        <p:blipFill>
          <a:blip r:embed="rId2"/>
          <a:srcRect b="4167"/>
          <a:stretch>
            <a:fillRect/>
          </a:stretch>
        </p:blipFill>
        <p:spPr bwMode="auto">
          <a:xfrm>
            <a:off x="1066800" y="2082546"/>
            <a:ext cx="6619875" cy="454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990600" y="1229380"/>
            <a:ext cx="6804025" cy="65652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E9400"/>
            </a:solidFill>
            <a:prstDash val="sysDash"/>
            <a:miter lim="800000"/>
            <a:headEnd/>
            <a:tailEnd/>
          </a:ln>
        </p:spPr>
        <p:txBody>
          <a:bodyPr lIns="52962" tIns="26480" rIns="52962" bIns="26480" anchor="ctr"/>
          <a:lstStyle/>
          <a:p>
            <a:pPr marL="114300">
              <a:lnSpc>
                <a:spcPct val="120000"/>
              </a:lnSpc>
            </a:pPr>
            <a:r>
              <a:rPr lang="en-US" sz="1600" dirty="0">
                <a:latin typeface="Trebuchet MS" pitchFamily="34" charset="0"/>
              </a:rPr>
              <a:t>Enter the Long &amp; Short text which is required to be displayed as ALERT message in the mail</a:t>
            </a:r>
          </a:p>
        </p:txBody>
      </p:sp>
      <p:sp>
        <p:nvSpPr>
          <p:cNvPr id="39941" name="AutoShape 7"/>
          <p:cNvSpPr>
            <a:spLocks noChangeArrowheads="1"/>
          </p:cNvSpPr>
          <p:nvPr/>
        </p:nvSpPr>
        <p:spPr bwMode="auto">
          <a:xfrm>
            <a:off x="3810000" y="3454146"/>
            <a:ext cx="4191000" cy="838200"/>
          </a:xfrm>
          <a:prstGeom prst="wedgeRoundRectCallout">
            <a:avLst>
              <a:gd name="adj1" fmla="val -63863"/>
              <a:gd name="adj2" fmla="val 81250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Trebuchet MS" pitchFamily="34" charset="0"/>
              </a:rPr>
              <a:t>Click on the E-mail option and enter the text which is required to be displayed in the mail subject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0E3265F-C40C-4A2D-8818-933CDDF179B3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2879725" y="417513"/>
            <a:ext cx="3711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>
                <a:latin typeface="Trebuchet MS" pitchFamily="34" charset="0"/>
              </a:rPr>
              <a:t>HTML Format Settings - 1</a:t>
            </a: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1295400" y="1981200"/>
            <a:ext cx="608647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30"/>
          <p:cNvSpPr>
            <a:spLocks noChangeArrowheads="1"/>
          </p:cNvSpPr>
          <p:nvPr/>
        </p:nvSpPr>
        <p:spPr bwMode="auto">
          <a:xfrm>
            <a:off x="1219200" y="1371600"/>
            <a:ext cx="6019800" cy="381000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/>
            <a:r>
              <a:rPr lang="en-US" dirty="0" smtClean="0">
                <a:latin typeface="Trebuchet MS" pitchFamily="34" charset="0"/>
              </a:rPr>
              <a:t>Open a query in query designer</a:t>
            </a:r>
            <a:endParaRPr lang="en-US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20001A3-49B2-4E99-9BC2-20B0457C8032}" type="slidenum">
              <a:rPr lang="en-US" smtClean="0"/>
              <a:pPr/>
              <a:t>30</a:t>
            </a:fld>
            <a:endParaRPr lang="en-US" smtClean="0"/>
          </a:p>
        </p:txBody>
      </p:sp>
      <p:pic>
        <p:nvPicPr>
          <p:cNvPr id="40963" name="Picture 5"/>
          <p:cNvPicPr>
            <a:picLocks noChangeAspect="1" noChangeArrowheads="1"/>
          </p:cNvPicPr>
          <p:nvPr/>
        </p:nvPicPr>
        <p:blipFill>
          <a:blip r:embed="rId2"/>
          <a:srcRect b="4918"/>
          <a:stretch>
            <a:fillRect/>
          </a:stretch>
        </p:blipFill>
        <p:spPr bwMode="auto">
          <a:xfrm>
            <a:off x="990600" y="1219200"/>
            <a:ext cx="730657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Oval 6"/>
          <p:cNvSpPr>
            <a:spLocks noChangeArrowheads="1"/>
          </p:cNvSpPr>
          <p:nvPr/>
        </p:nvSpPr>
        <p:spPr bwMode="auto">
          <a:xfrm>
            <a:off x="1981200" y="2819400"/>
            <a:ext cx="3733800" cy="228600"/>
          </a:xfrm>
          <a:prstGeom prst="ellipse">
            <a:avLst/>
          </a:prstGeom>
          <a:noFill/>
          <a:ln w="28575">
            <a:solidFill>
              <a:srgbClr val="FF6D6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AutoShape 7"/>
          <p:cNvSpPr>
            <a:spLocks noChangeArrowheads="1"/>
          </p:cNvSpPr>
          <p:nvPr/>
        </p:nvSpPr>
        <p:spPr bwMode="auto">
          <a:xfrm>
            <a:off x="4419600" y="4038600"/>
            <a:ext cx="4495800" cy="1293971"/>
          </a:xfrm>
          <a:prstGeom prst="wedgeRoundRectCallout">
            <a:avLst>
              <a:gd name="adj1" fmla="val -55898"/>
              <a:gd name="adj2" fmla="val -130991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In the last step, assign the alert to the end users.</a:t>
            </a:r>
          </a:p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You can enter Fixed recipients or Roles.</a:t>
            </a:r>
          </a:p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All the users assigned to this role will get the Alert. Roles can be assigned by using ‘Subscription Authorization’ option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F05AA0E-187F-4E2C-89FF-838F3681EA40}" type="slidenum">
              <a:rPr lang="en-US" smtClean="0"/>
              <a:pPr/>
              <a:t>31</a:t>
            </a:fld>
            <a:endParaRPr lang="en-US" smtClean="0"/>
          </a:p>
        </p:txBody>
      </p:sp>
      <p:pic>
        <p:nvPicPr>
          <p:cNvPr id="41987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143000" y="1447800"/>
            <a:ext cx="696296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AutoShape 6"/>
          <p:cNvSpPr>
            <a:spLocks noChangeArrowheads="1"/>
          </p:cNvSpPr>
          <p:nvPr/>
        </p:nvSpPr>
        <p:spPr bwMode="auto">
          <a:xfrm>
            <a:off x="3733800" y="3276600"/>
            <a:ext cx="3810000" cy="578882"/>
          </a:xfrm>
          <a:prstGeom prst="wedgeRoundRectCallout">
            <a:avLst>
              <a:gd name="adj1" fmla="val -67750"/>
              <a:gd name="adj2" fmla="val -232033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Save and add the recipients exclusively if required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DA4F6C6-4344-4918-93C1-64DB764F045D}" type="slidenum">
              <a:rPr lang="en-US" smtClean="0"/>
              <a:pPr/>
              <a:t>32</a:t>
            </a:fld>
            <a:endParaRPr lang="en-US" smtClean="0"/>
          </a:p>
        </p:txBody>
      </p:sp>
      <p:pic>
        <p:nvPicPr>
          <p:cNvPr id="43011" name="Picture 5"/>
          <p:cNvPicPr>
            <a:picLocks noChangeAspect="1" noChangeArrowheads="1"/>
          </p:cNvPicPr>
          <p:nvPr/>
        </p:nvPicPr>
        <p:blipFill>
          <a:blip r:embed="rId2"/>
          <a:srcRect b="4167"/>
          <a:stretch>
            <a:fillRect/>
          </a:stretch>
        </p:blipFill>
        <p:spPr bwMode="auto">
          <a:xfrm>
            <a:off x="876300" y="1371600"/>
            <a:ext cx="7505700" cy="512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462A76F-204B-4441-B35B-9C357CE5B39A}" type="slidenum">
              <a:rPr lang="en-US" smtClean="0"/>
              <a:pPr/>
              <a:t>33</a:t>
            </a:fld>
            <a:endParaRPr lang="en-US" smtClean="0"/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871311" y="1295400"/>
            <a:ext cx="735828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AutoShape 6"/>
          <p:cNvSpPr>
            <a:spLocks noChangeArrowheads="1"/>
          </p:cNvSpPr>
          <p:nvPr/>
        </p:nvSpPr>
        <p:spPr bwMode="auto">
          <a:xfrm>
            <a:off x="457200" y="1828800"/>
            <a:ext cx="3124200" cy="1055608"/>
          </a:xfrm>
          <a:prstGeom prst="wedgeRoundRectCallout">
            <a:avLst>
              <a:gd name="adj1" fmla="val 29014"/>
              <a:gd name="adj2" fmla="val 217468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Trebuchet MS" pitchFamily="34" charset="0"/>
              </a:rPr>
              <a:t>Publish query on broadcaster and Create new settings.</a:t>
            </a:r>
          </a:p>
          <a:p>
            <a:r>
              <a:rPr lang="en-US" sz="1400" b="1" dirty="0">
                <a:solidFill>
                  <a:srgbClr val="000000"/>
                </a:solidFill>
                <a:latin typeface="Trebuchet MS" pitchFamily="34" charset="0"/>
              </a:rPr>
              <a:t>Give the Distribution type as Create Alert</a:t>
            </a:r>
          </a:p>
        </p:txBody>
      </p:sp>
      <p:sp>
        <p:nvSpPr>
          <p:cNvPr id="44037" name="AutoShape 7"/>
          <p:cNvSpPr>
            <a:spLocks noChangeArrowheads="1"/>
          </p:cNvSpPr>
          <p:nvPr/>
        </p:nvSpPr>
        <p:spPr bwMode="auto">
          <a:xfrm>
            <a:off x="5410200" y="3581400"/>
            <a:ext cx="2743200" cy="578882"/>
          </a:xfrm>
          <a:prstGeom prst="wedgeRoundRectCallout">
            <a:avLst>
              <a:gd name="adj1" fmla="val -83912"/>
              <a:gd name="adj2" fmla="val 92967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Once this is done , create Input Parameter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B6753F5-F972-483A-984A-5AB856F05313}" type="slidenum">
              <a:rPr lang="en-US" smtClean="0"/>
              <a:pPr/>
              <a:t>34</a:t>
            </a:fld>
            <a:endParaRPr lang="en-US" smtClean="0"/>
          </a:p>
        </p:txBody>
      </p:sp>
      <p:pic>
        <p:nvPicPr>
          <p:cNvPr id="45059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762000" y="1146313"/>
            <a:ext cx="7696200" cy="539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AutoShape 6"/>
          <p:cNvSpPr>
            <a:spLocks noChangeArrowheads="1"/>
          </p:cNvSpPr>
          <p:nvPr/>
        </p:nvSpPr>
        <p:spPr bwMode="auto">
          <a:xfrm>
            <a:off x="4953000" y="2819400"/>
            <a:ext cx="4191000" cy="817245"/>
          </a:xfrm>
          <a:prstGeom prst="wedgeRoundRectCallout">
            <a:avLst>
              <a:gd name="adj1" fmla="val -71023"/>
              <a:gd name="adj2" fmla="val -120833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This window will appear where the name of the container created with e-mail addresses will be mentioned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3B72C34-2317-41E1-9575-F316B81A6F4B}" type="slidenum">
              <a:rPr lang="en-US" smtClean="0"/>
              <a:pPr/>
              <a:t>35</a:t>
            </a:fld>
            <a:endParaRPr lang="en-US" smtClean="0"/>
          </a:p>
        </p:txBody>
      </p:sp>
      <p:pic>
        <p:nvPicPr>
          <p:cNvPr id="46083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838200" y="1219200"/>
            <a:ext cx="73025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AutoShape 6"/>
          <p:cNvSpPr>
            <a:spLocks noChangeArrowheads="1"/>
          </p:cNvSpPr>
          <p:nvPr/>
        </p:nvSpPr>
        <p:spPr bwMode="auto">
          <a:xfrm>
            <a:off x="5029200" y="2133600"/>
            <a:ext cx="3810000" cy="578882"/>
          </a:xfrm>
          <a:prstGeom prst="wedgeRoundRectCallout">
            <a:avLst>
              <a:gd name="adj1" fmla="val -70083"/>
              <a:gd name="adj2" fmla="val -29375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Give the alert parameter as Date, because it is the input parameter for Query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54A176B-26CC-4C73-A4F3-8B76B23D962D}" type="slidenum">
              <a:rPr lang="en-US" smtClean="0"/>
              <a:pPr/>
              <a:t>36</a:t>
            </a:fld>
            <a:endParaRPr lang="en-US" smtClean="0"/>
          </a:p>
        </p:txBody>
      </p:sp>
      <p:pic>
        <p:nvPicPr>
          <p:cNvPr id="47107" name="Picture 5"/>
          <p:cNvPicPr>
            <a:picLocks noChangeAspect="1" noChangeArrowheads="1"/>
          </p:cNvPicPr>
          <p:nvPr/>
        </p:nvPicPr>
        <p:blipFill>
          <a:blip r:embed="rId2"/>
          <a:srcRect t="13507" b="2777"/>
          <a:stretch>
            <a:fillRect/>
          </a:stretch>
        </p:blipFill>
        <p:spPr bwMode="auto">
          <a:xfrm>
            <a:off x="685800" y="1295400"/>
            <a:ext cx="7924653" cy="501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F82DE74-B73B-47F7-BBC5-953065521157}" type="slidenum">
              <a:rPr lang="en-US" smtClean="0"/>
              <a:pPr/>
              <a:t>37</a:t>
            </a:fld>
            <a:endParaRPr lang="en-US" smtClean="0"/>
          </a:p>
        </p:txBody>
      </p:sp>
      <p:pic>
        <p:nvPicPr>
          <p:cNvPr id="48131" name="Picture 5"/>
          <p:cNvPicPr>
            <a:picLocks noChangeAspect="1" noChangeArrowheads="1"/>
          </p:cNvPicPr>
          <p:nvPr/>
        </p:nvPicPr>
        <p:blipFill>
          <a:blip r:embed="rId2"/>
          <a:srcRect t="13359" b="2777"/>
          <a:stretch>
            <a:fillRect/>
          </a:stretch>
        </p:blipFill>
        <p:spPr bwMode="auto">
          <a:xfrm>
            <a:off x="914400" y="1295400"/>
            <a:ext cx="767962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AutoShape 6"/>
          <p:cNvSpPr>
            <a:spLocks noChangeArrowheads="1"/>
          </p:cNvSpPr>
          <p:nvPr/>
        </p:nvSpPr>
        <p:spPr bwMode="auto">
          <a:xfrm>
            <a:off x="4114800" y="1752600"/>
            <a:ext cx="4191000" cy="838200"/>
          </a:xfrm>
          <a:prstGeom prst="wedgeRoundRectCallout">
            <a:avLst>
              <a:gd name="adj1" fmla="val -96174"/>
              <a:gd name="adj2" fmla="val 220831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Go to the Variable tab and create it. This will be the value of the input parameter used in the query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14D5564-1417-4788-BC0B-F513C23137B5}" type="slidenum">
              <a:rPr lang="en-US" smtClean="0"/>
              <a:pPr/>
              <a:t>38</a:t>
            </a:fld>
            <a:endParaRPr lang="en-US" smtClean="0"/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685800" y="1300436"/>
            <a:ext cx="7391400" cy="513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AutoShape 6"/>
          <p:cNvSpPr>
            <a:spLocks noChangeArrowheads="1"/>
          </p:cNvSpPr>
          <p:nvPr/>
        </p:nvSpPr>
        <p:spPr bwMode="auto">
          <a:xfrm>
            <a:off x="6096000" y="1600200"/>
            <a:ext cx="1905000" cy="340519"/>
          </a:xfrm>
          <a:prstGeom prst="wedgeRoundRectCallout">
            <a:avLst>
              <a:gd name="adj1" fmla="val -89584"/>
              <a:gd name="adj2" fmla="val 125694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Enter the date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B547B8C-F35C-40F2-992A-332C1985EAA8}" type="slidenum">
              <a:rPr lang="en-US" smtClean="0"/>
              <a:pPr/>
              <a:t>39</a:t>
            </a:fld>
            <a:endParaRPr lang="en-US" smtClean="0"/>
          </a:p>
        </p:txBody>
      </p:sp>
      <p:pic>
        <p:nvPicPr>
          <p:cNvPr id="50179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1219200" y="1752600"/>
            <a:ext cx="6543675" cy="477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6"/>
          <p:cNvSpPr txBox="1">
            <a:spLocks noChangeArrowheads="1"/>
          </p:cNvSpPr>
          <p:nvPr/>
        </p:nvSpPr>
        <p:spPr bwMode="auto">
          <a:xfrm>
            <a:off x="1219200" y="1162939"/>
            <a:ext cx="6477000" cy="361061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</a:pPr>
            <a:r>
              <a:rPr lang="en-US" sz="1600" dirty="0" smtClean="0">
                <a:latin typeface="Trebuchet MS" pitchFamily="34" charset="0"/>
              </a:rPr>
              <a:t> Schedule </a:t>
            </a:r>
            <a:r>
              <a:rPr lang="en-US" sz="1600" dirty="0">
                <a:latin typeface="Trebuchet MS" pitchFamily="34" charset="0"/>
              </a:rPr>
              <a:t>the settings for the desired period of time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E37C4E3-947E-4337-A29F-83EE55349742}" type="slidenum">
              <a:rPr lang="en-US" smtClean="0"/>
              <a:pPr/>
              <a:t>4</a:t>
            </a:fld>
            <a:endParaRPr lang="en-US" smtClean="0"/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184275" y="1752600"/>
            <a:ext cx="6121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879725" y="376238"/>
            <a:ext cx="3711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>
                <a:latin typeface="Trebuchet MS" pitchFamily="34" charset="0"/>
              </a:rPr>
              <a:t>HTML Format Settings - 1</a:t>
            </a:r>
          </a:p>
        </p:txBody>
      </p:sp>
      <p:sp>
        <p:nvSpPr>
          <p:cNvPr id="6" name="AutoShape 30"/>
          <p:cNvSpPr>
            <a:spLocks noChangeArrowheads="1"/>
          </p:cNvSpPr>
          <p:nvPr/>
        </p:nvSpPr>
        <p:spPr bwMode="auto">
          <a:xfrm>
            <a:off x="1143000" y="1219200"/>
            <a:ext cx="6019800" cy="381000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/>
            <a:r>
              <a:rPr lang="en-US" dirty="0" smtClean="0">
                <a:latin typeface="Trebuchet MS" pitchFamily="34" charset="0"/>
              </a:rPr>
              <a:t>Publish this query to Broadcaster</a:t>
            </a:r>
            <a:endParaRPr lang="en-US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8AB2845-D983-4050-AB3D-7E5A1E106003}" type="slidenum">
              <a:rPr lang="en-US" smtClean="0"/>
              <a:pPr/>
              <a:t>40</a:t>
            </a:fld>
            <a:endParaRPr lang="en-US" smtClean="0"/>
          </a:p>
        </p:txBody>
      </p:sp>
      <p:pic>
        <p:nvPicPr>
          <p:cNvPr id="51203" name="Picture 5"/>
          <p:cNvPicPr>
            <a:picLocks noChangeAspect="1" noChangeArrowheads="1"/>
          </p:cNvPicPr>
          <p:nvPr/>
        </p:nvPicPr>
        <p:blipFill>
          <a:blip r:embed="rId2"/>
          <a:srcRect t="23377" b="2777"/>
          <a:stretch>
            <a:fillRect/>
          </a:stretch>
        </p:blipFill>
        <p:spPr bwMode="auto">
          <a:xfrm>
            <a:off x="304800" y="2209800"/>
            <a:ext cx="8311518" cy="413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6"/>
          <p:cNvSpPr txBox="1">
            <a:spLocks noChangeArrowheads="1"/>
          </p:cNvSpPr>
          <p:nvPr/>
        </p:nvSpPr>
        <p:spPr bwMode="auto">
          <a:xfrm>
            <a:off x="533400" y="1219200"/>
            <a:ext cx="7477047" cy="683264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</a:pPr>
            <a:r>
              <a:rPr lang="en-US" sz="1600" dirty="0">
                <a:latin typeface="Trebuchet MS" pitchFamily="34" charset="0"/>
              </a:rPr>
              <a:t>As soon as it will be </a:t>
            </a:r>
            <a:r>
              <a:rPr lang="en-US" sz="1600" dirty="0" smtClean="0">
                <a:latin typeface="Trebuchet MS" pitchFamily="34" charset="0"/>
              </a:rPr>
              <a:t>scheduled &amp; if exception is reached, </a:t>
            </a:r>
            <a:r>
              <a:rPr lang="en-US" sz="1600" dirty="0">
                <a:latin typeface="Trebuchet MS" pitchFamily="34" charset="0"/>
              </a:rPr>
              <a:t>the users which are </a:t>
            </a:r>
            <a:endParaRPr lang="en-US" sz="1600" dirty="0" smtClean="0">
              <a:latin typeface="Trebuchet MS" pitchFamily="34" charset="0"/>
            </a:endParaRPr>
          </a:p>
          <a:p>
            <a:pPr marL="277813" indent="-177800" algn="just" eaLnBrk="1" hangingPunct="1">
              <a:lnSpc>
                <a:spcPct val="120000"/>
              </a:lnSpc>
            </a:pPr>
            <a:r>
              <a:rPr lang="en-US" sz="1600" dirty="0" smtClean="0">
                <a:latin typeface="Trebuchet MS" pitchFamily="34" charset="0"/>
              </a:rPr>
              <a:t>defined </a:t>
            </a:r>
            <a:r>
              <a:rPr lang="en-US" sz="1600" dirty="0">
                <a:latin typeface="Trebuchet MS" pitchFamily="34" charset="0"/>
              </a:rPr>
              <a:t>in the </a:t>
            </a:r>
            <a:r>
              <a:rPr lang="en-US" sz="1600" dirty="0" smtClean="0">
                <a:latin typeface="Trebuchet MS" pitchFamily="34" charset="0"/>
              </a:rPr>
              <a:t>Alert Container </a:t>
            </a:r>
            <a:r>
              <a:rPr lang="en-US" sz="1600" dirty="0">
                <a:latin typeface="Trebuchet MS" pitchFamily="34" charset="0"/>
              </a:rPr>
              <a:t>will receive the mail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7F11E93-890C-44FB-B11A-6D84843154E3}" type="slidenum">
              <a:rPr lang="en-US" smtClean="0"/>
              <a:pPr/>
              <a:t>41</a:t>
            </a:fld>
            <a:endParaRPr lang="en-US" smtClean="0"/>
          </a:p>
        </p:txBody>
      </p:sp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914400" y="1600200"/>
            <a:ext cx="7391400" cy="489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6"/>
          <p:cNvSpPr txBox="1">
            <a:spLocks noChangeArrowheads="1"/>
          </p:cNvSpPr>
          <p:nvPr/>
        </p:nvSpPr>
        <p:spPr bwMode="auto">
          <a:xfrm>
            <a:off x="838200" y="1143000"/>
            <a:ext cx="2985113" cy="369332"/>
          </a:xfrm>
          <a:prstGeom prst="rect">
            <a:avLst/>
          </a:prstGeom>
          <a:solidFill>
            <a:srgbClr val="FFC000"/>
          </a:solidFill>
          <a:ln w="6350">
            <a:solidFill>
              <a:srgbClr val="EA75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rebuchet MS" pitchFamily="34" charset="0"/>
              </a:rPr>
              <a:t>The output will be like this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B78E378-75E9-49DC-B28D-583357F1CE87}" type="slidenum">
              <a:rPr lang="en-US" smtClean="0"/>
              <a:pPr/>
              <a:t>42</a:t>
            </a:fld>
            <a:endParaRPr lang="en-US" smtClean="0"/>
          </a:p>
        </p:txBody>
      </p:sp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2"/>
          <a:srcRect t="14294" b="5556"/>
          <a:stretch>
            <a:fillRect/>
          </a:stretch>
        </p:blipFill>
        <p:spPr bwMode="auto">
          <a:xfrm>
            <a:off x="609600" y="1676400"/>
            <a:ext cx="7719076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76600" y="300335"/>
            <a:ext cx="4657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Exception Reporting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33400" y="1219200"/>
            <a:ext cx="4185761" cy="369332"/>
          </a:xfrm>
          <a:prstGeom prst="rect">
            <a:avLst/>
          </a:prstGeom>
          <a:solidFill>
            <a:srgbClr val="FFC000"/>
          </a:solidFill>
          <a:ln w="6350">
            <a:solidFill>
              <a:srgbClr val="EA75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latin typeface="Trebuchet MS" pitchFamily="34" charset="0"/>
              </a:rPr>
              <a:t>After clicking ‘standard view of query’</a:t>
            </a:r>
            <a:endParaRPr lang="en-US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2A03F00-AC1A-4CEF-8AFC-E52A6A549289}" type="slidenum">
              <a:rPr lang="en-US" smtClean="0"/>
              <a:pPr/>
              <a:t>43</a:t>
            </a:fld>
            <a:endParaRPr lang="en-US" smtClean="0"/>
          </a:p>
        </p:txBody>
      </p:sp>
      <p:pic>
        <p:nvPicPr>
          <p:cNvPr id="55299" name="Picture 5"/>
          <p:cNvPicPr>
            <a:picLocks noChangeAspect="1" noChangeArrowheads="1"/>
          </p:cNvPicPr>
          <p:nvPr/>
        </p:nvPicPr>
        <p:blipFill>
          <a:blip r:embed="rId2"/>
          <a:srcRect t="14815" b="5556"/>
          <a:stretch>
            <a:fillRect/>
          </a:stretch>
        </p:blipFill>
        <p:spPr bwMode="auto">
          <a:xfrm>
            <a:off x="838200" y="1524000"/>
            <a:ext cx="738741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971800" y="300335"/>
            <a:ext cx="5321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Type : Email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D1A87D1-0491-4E0C-96BD-0CCFC8C6B9C9}" type="slidenum">
              <a:rPr lang="en-US" smtClean="0"/>
              <a:pPr/>
              <a:t>44</a:t>
            </a:fld>
            <a:endParaRPr lang="en-US" smtClean="0"/>
          </a:p>
        </p:txBody>
      </p:sp>
      <p:pic>
        <p:nvPicPr>
          <p:cNvPr id="56323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1371600" y="1219200"/>
            <a:ext cx="6833054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AutoShape 6"/>
          <p:cNvSpPr>
            <a:spLocks noChangeArrowheads="1"/>
          </p:cNvSpPr>
          <p:nvPr/>
        </p:nvSpPr>
        <p:spPr bwMode="auto">
          <a:xfrm>
            <a:off x="533400" y="3581400"/>
            <a:ext cx="3352800" cy="578882"/>
          </a:xfrm>
          <a:prstGeom prst="wedgeRoundRectCallout">
            <a:avLst>
              <a:gd name="adj1" fmla="val 73815"/>
              <a:gd name="adj2" fmla="val 77606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Create Parameter. The pop up will appear </a:t>
            </a:r>
          </a:p>
        </p:txBody>
      </p:sp>
      <p:sp>
        <p:nvSpPr>
          <p:cNvPr id="56325" name="AutoShape 7"/>
          <p:cNvSpPr>
            <a:spLocks noChangeArrowheads="1"/>
          </p:cNvSpPr>
          <p:nvPr/>
        </p:nvSpPr>
        <p:spPr bwMode="auto">
          <a:xfrm>
            <a:off x="4953000" y="4724400"/>
            <a:ext cx="3200400" cy="838200"/>
          </a:xfrm>
          <a:prstGeom prst="wedgeRoundRectCallout">
            <a:avLst>
              <a:gd name="adj1" fmla="val -69543"/>
              <a:gd name="adj2" fmla="val -393940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Enter the e-mail address of the users you want to broadcast the report</a:t>
            </a:r>
          </a:p>
        </p:txBody>
      </p:sp>
      <p:sp>
        <p:nvSpPr>
          <p:cNvPr id="6" name="Rectangle 5"/>
          <p:cNvSpPr/>
          <p:nvPr/>
        </p:nvSpPr>
        <p:spPr>
          <a:xfrm>
            <a:off x="2971800" y="300335"/>
            <a:ext cx="5321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Type : Email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AAD970A-0F3B-4AA4-9062-47F658AD5CC2}" type="slidenum">
              <a:rPr lang="en-US" smtClean="0"/>
              <a:pPr/>
              <a:t>45</a:t>
            </a:fld>
            <a:endParaRPr lang="en-US" smtClean="0"/>
          </a:p>
        </p:txBody>
      </p:sp>
      <p:pic>
        <p:nvPicPr>
          <p:cNvPr id="57347" name="Picture 5"/>
          <p:cNvPicPr>
            <a:picLocks noChangeAspect="1" noChangeArrowheads="1"/>
          </p:cNvPicPr>
          <p:nvPr/>
        </p:nvPicPr>
        <p:blipFill>
          <a:blip r:embed="rId2"/>
          <a:srcRect t="14480" b="2777"/>
          <a:stretch>
            <a:fillRect/>
          </a:stretch>
        </p:blipFill>
        <p:spPr bwMode="auto">
          <a:xfrm>
            <a:off x="533400" y="1533422"/>
            <a:ext cx="7849791" cy="441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AutoShape 6"/>
          <p:cNvSpPr>
            <a:spLocks noChangeArrowheads="1"/>
          </p:cNvSpPr>
          <p:nvPr/>
        </p:nvSpPr>
        <p:spPr bwMode="auto">
          <a:xfrm>
            <a:off x="5562600" y="4419600"/>
            <a:ext cx="2667000" cy="1770698"/>
          </a:xfrm>
          <a:prstGeom prst="wedgeRoundRectCallout">
            <a:avLst>
              <a:gd name="adj1" fmla="val -193752"/>
              <a:gd name="adj2" fmla="val -71667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Click on the Variable assignment for assigning the variable to the parameter.</a:t>
            </a:r>
          </a:p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Click on CREATE and enter the Date ( in this case parameter is set to Date)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5321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Type : Email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F3822AB-5D95-4305-94DA-3F44F0FEEE27}" type="slidenum">
              <a:rPr lang="en-US" smtClean="0"/>
              <a:pPr/>
              <a:t>46</a:t>
            </a:fld>
            <a:endParaRPr lang="en-US" smtClean="0"/>
          </a:p>
        </p:txBody>
      </p:sp>
      <p:pic>
        <p:nvPicPr>
          <p:cNvPr id="58371" name="Picture 5"/>
          <p:cNvPicPr>
            <a:picLocks noChangeAspect="1" noChangeArrowheads="1"/>
          </p:cNvPicPr>
          <p:nvPr/>
        </p:nvPicPr>
        <p:blipFill>
          <a:blip r:embed="rId2"/>
          <a:srcRect t="14815" b="5556"/>
          <a:stretch>
            <a:fillRect/>
          </a:stretch>
        </p:blipFill>
        <p:spPr bwMode="auto">
          <a:xfrm>
            <a:off x="1066800" y="1905000"/>
            <a:ext cx="6877936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971800" y="300335"/>
            <a:ext cx="5321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Type : Email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7" name="AutoShape 1057"/>
          <p:cNvSpPr>
            <a:spLocks noChangeArrowheads="1"/>
          </p:cNvSpPr>
          <p:nvPr/>
        </p:nvSpPr>
        <p:spPr bwMode="auto">
          <a:xfrm>
            <a:off x="990600" y="1295400"/>
            <a:ext cx="3200400" cy="38100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600" dirty="0" smtClean="0">
                <a:latin typeface="Trebuchet MS" pitchFamily="34" charset="0"/>
              </a:rPr>
              <a:t>Save the settings and execute</a:t>
            </a:r>
            <a:endParaRPr lang="en-US" sz="16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4B7BA29-D124-4CBB-AC30-C5E3D6281BBF}" type="slidenum">
              <a:rPr lang="en-US" smtClean="0"/>
              <a:pPr/>
              <a:t>47</a:t>
            </a:fld>
            <a:endParaRPr lang="en-US" smtClean="0"/>
          </a:p>
        </p:txBody>
      </p:sp>
      <p:pic>
        <p:nvPicPr>
          <p:cNvPr id="60419" name="Picture 5"/>
          <p:cNvPicPr>
            <a:picLocks noChangeAspect="1" noChangeArrowheads="1"/>
          </p:cNvPicPr>
          <p:nvPr/>
        </p:nvPicPr>
        <p:blipFill>
          <a:blip r:embed="rId2"/>
          <a:srcRect t="13780" b="2777"/>
          <a:stretch>
            <a:fillRect/>
          </a:stretch>
        </p:blipFill>
        <p:spPr bwMode="auto">
          <a:xfrm>
            <a:off x="685800" y="1295400"/>
            <a:ext cx="7839899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AutoShape 6"/>
          <p:cNvSpPr>
            <a:spLocks noChangeArrowheads="1"/>
          </p:cNvSpPr>
          <p:nvPr/>
        </p:nvSpPr>
        <p:spPr bwMode="auto">
          <a:xfrm>
            <a:off x="5410200" y="3581400"/>
            <a:ext cx="2514600" cy="340519"/>
          </a:xfrm>
          <a:prstGeom prst="wedgeRoundRectCallout">
            <a:avLst>
              <a:gd name="adj1" fmla="val -101829"/>
              <a:gd name="adj2" fmla="val 150000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Enter the required date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97CDE88-DF56-44C2-B11D-AE3885645A4C}" type="slidenum">
              <a:rPr lang="en-US" smtClean="0"/>
              <a:pPr/>
              <a:t>48</a:t>
            </a:fld>
            <a:endParaRPr lang="en-US" smtClean="0"/>
          </a:p>
        </p:txBody>
      </p:sp>
      <p:pic>
        <p:nvPicPr>
          <p:cNvPr id="61443" name="Picture 5"/>
          <p:cNvPicPr>
            <a:picLocks noChangeAspect="1" noChangeArrowheads="1"/>
          </p:cNvPicPr>
          <p:nvPr/>
        </p:nvPicPr>
        <p:blipFill>
          <a:blip r:embed="rId2"/>
          <a:srcRect t="13672" b="2777"/>
          <a:stretch>
            <a:fillRect/>
          </a:stretch>
        </p:blipFill>
        <p:spPr bwMode="auto">
          <a:xfrm>
            <a:off x="457200" y="1524000"/>
            <a:ext cx="817610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AutoShape 6"/>
          <p:cNvSpPr>
            <a:spLocks noChangeArrowheads="1"/>
          </p:cNvSpPr>
          <p:nvPr/>
        </p:nvSpPr>
        <p:spPr bwMode="auto">
          <a:xfrm>
            <a:off x="1981200" y="2133600"/>
            <a:ext cx="3505200" cy="838200"/>
          </a:xfrm>
          <a:prstGeom prst="wedgeRoundRectCallout">
            <a:avLst>
              <a:gd name="adj1" fmla="val 113857"/>
              <a:gd name="adj2" fmla="val 64583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This is the Key Figure on which the exceptions were created and can be seen in the report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5321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Type : Email Settings - 1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D03E1FF-179B-43E6-836C-B2B9B19EB5E9}" type="slidenum">
              <a:rPr lang="en-US" smtClean="0"/>
              <a:pPr/>
              <a:t>49</a:t>
            </a:fld>
            <a:endParaRPr lang="en-US" smtClean="0"/>
          </a:p>
        </p:txBody>
      </p:sp>
      <p:pic>
        <p:nvPicPr>
          <p:cNvPr id="62468" name="Picture 6"/>
          <p:cNvPicPr>
            <a:picLocks noChangeAspect="1" noChangeArrowheads="1"/>
          </p:cNvPicPr>
          <p:nvPr/>
        </p:nvPicPr>
        <p:blipFill>
          <a:blip r:embed="rId2"/>
          <a:srcRect t="13889" b="2777"/>
          <a:stretch>
            <a:fillRect/>
          </a:stretch>
        </p:blipFill>
        <p:spPr bwMode="auto">
          <a:xfrm>
            <a:off x="762000" y="1752600"/>
            <a:ext cx="6998758" cy="4381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Text Box 7"/>
          <p:cNvSpPr txBox="1">
            <a:spLocks noChangeArrowheads="1"/>
          </p:cNvSpPr>
          <p:nvPr/>
        </p:nvSpPr>
        <p:spPr bwMode="auto">
          <a:xfrm>
            <a:off x="685800" y="1219200"/>
            <a:ext cx="5795176" cy="369332"/>
          </a:xfrm>
          <a:prstGeom prst="rect">
            <a:avLst/>
          </a:prstGeom>
          <a:solidFill>
            <a:srgbClr val="FFC000"/>
          </a:solidFill>
          <a:ln w="9525">
            <a:solidFill>
              <a:srgbClr val="DE94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rebuchet MS" pitchFamily="34" charset="0"/>
              </a:rPr>
              <a:t>Create New Settings and set the output format as PDF</a:t>
            </a:r>
          </a:p>
        </p:txBody>
      </p:sp>
      <p:sp>
        <p:nvSpPr>
          <p:cNvPr id="6" name="Rectangle 5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E49F2D-C2BC-4774-834E-1C2DAA8B4448}" type="slidenum">
              <a:rPr lang="en-US" smtClean="0"/>
              <a:pPr/>
              <a:t>5</a:t>
            </a:fld>
            <a:endParaRPr lang="en-US" smtClean="0"/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/>
          <a:srcRect t="13889" b="2777"/>
          <a:stretch>
            <a:fillRect/>
          </a:stretch>
        </p:blipFill>
        <p:spPr bwMode="auto">
          <a:xfrm>
            <a:off x="762000" y="1828800"/>
            <a:ext cx="718079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746125" y="1219200"/>
            <a:ext cx="7178675" cy="369332"/>
          </a:xfrm>
          <a:prstGeom prst="rect">
            <a:avLst/>
          </a:prstGeom>
          <a:solidFill>
            <a:srgbClr val="FFF7D9"/>
          </a:soli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/>
            <a:r>
              <a:rPr lang="en-US" dirty="0" smtClean="0">
                <a:latin typeface="Trebuchet MS" pitchFamily="34" charset="0"/>
              </a:rPr>
              <a:t>Fill in the required Variables</a:t>
            </a:r>
          </a:p>
        </p:txBody>
      </p:sp>
      <p:sp>
        <p:nvSpPr>
          <p:cNvPr id="5" name="Rectangle 4"/>
          <p:cNvSpPr/>
          <p:nvPr/>
        </p:nvSpPr>
        <p:spPr>
          <a:xfrm>
            <a:off x="3352800" y="381000"/>
            <a:ext cx="3712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HTML Format Settings - 3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AB98AE4-7D48-4C98-AB70-07E5124130EE}" type="slidenum">
              <a:rPr lang="en-US" smtClean="0"/>
              <a:pPr/>
              <a:t>50</a:t>
            </a:fld>
            <a:endParaRPr lang="en-US" smtClean="0"/>
          </a:p>
        </p:txBody>
      </p:sp>
      <p:pic>
        <p:nvPicPr>
          <p:cNvPr id="63491" name="Picture 5"/>
          <p:cNvPicPr>
            <a:picLocks noChangeAspect="1" noChangeArrowheads="1"/>
          </p:cNvPicPr>
          <p:nvPr/>
        </p:nvPicPr>
        <p:blipFill>
          <a:blip r:embed="rId2"/>
          <a:srcRect t="14256" b="5556"/>
          <a:stretch>
            <a:fillRect/>
          </a:stretch>
        </p:blipFill>
        <p:spPr bwMode="auto">
          <a:xfrm>
            <a:off x="685800" y="1447800"/>
            <a:ext cx="7841889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 bwMode="auto">
          <a:xfrm>
            <a:off x="3962400" y="4191000"/>
            <a:ext cx="2514600" cy="578882"/>
          </a:xfrm>
          <a:prstGeom prst="wedgeRoundRectCallout">
            <a:avLst>
              <a:gd name="adj1" fmla="val -141035"/>
              <a:gd name="adj2" fmla="val -7197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indent="0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n-US" sz="1400" b="1" dirty="0" smtClean="0">
                <a:solidFill>
                  <a:srgbClr val="000000"/>
                </a:solidFill>
                <a:latin typeface="Trebuchet MS" pitchFamily="34" charset="0"/>
              </a:rPr>
              <a:t>E-mail Addresses separated by semi colon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F9D6737-E2C7-4402-BDD7-17F4DF638EEA}" type="slidenum">
              <a:rPr lang="en-US" smtClean="0"/>
              <a:pPr/>
              <a:t>51</a:t>
            </a:fld>
            <a:endParaRPr lang="en-US" smtClean="0"/>
          </a:p>
        </p:txBody>
      </p:sp>
      <p:pic>
        <p:nvPicPr>
          <p:cNvPr id="64515" name="Picture 6"/>
          <p:cNvPicPr>
            <a:picLocks noChangeAspect="1" noChangeArrowheads="1"/>
          </p:cNvPicPr>
          <p:nvPr/>
        </p:nvPicPr>
        <p:blipFill>
          <a:blip r:embed="rId2"/>
          <a:srcRect t="14815" b="4167"/>
          <a:stretch>
            <a:fillRect/>
          </a:stretch>
        </p:blipFill>
        <p:spPr bwMode="auto">
          <a:xfrm>
            <a:off x="762000" y="1295400"/>
            <a:ext cx="7605032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AutoShape 7"/>
          <p:cNvSpPr>
            <a:spLocks noChangeArrowheads="1"/>
          </p:cNvSpPr>
          <p:nvPr/>
        </p:nvSpPr>
        <p:spPr bwMode="auto">
          <a:xfrm>
            <a:off x="3581400" y="3048000"/>
            <a:ext cx="5334000" cy="340519"/>
          </a:xfrm>
          <a:prstGeom prst="wedgeRoundRectCallout">
            <a:avLst>
              <a:gd name="adj1" fmla="val -84465"/>
              <a:gd name="adj2" fmla="val 341667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Go to GENERAL PRECALCULATION tab and assign variable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035AC0D-C8FE-4E1A-87E5-5E100AC06957}" type="slidenum">
              <a:rPr lang="en-US" smtClean="0"/>
              <a:pPr/>
              <a:t>52</a:t>
            </a:fld>
            <a:endParaRPr lang="en-US" smtClean="0"/>
          </a:p>
        </p:txBody>
      </p:sp>
      <p:pic>
        <p:nvPicPr>
          <p:cNvPr id="65539" name="Picture 5"/>
          <p:cNvPicPr>
            <a:picLocks noChangeAspect="1" noChangeArrowheads="1"/>
          </p:cNvPicPr>
          <p:nvPr/>
        </p:nvPicPr>
        <p:blipFill>
          <a:blip r:embed="rId2"/>
          <a:srcRect t="14815" b="2777"/>
          <a:stretch>
            <a:fillRect/>
          </a:stretch>
        </p:blipFill>
        <p:spPr bwMode="auto">
          <a:xfrm>
            <a:off x="838200" y="1295400"/>
            <a:ext cx="7569164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AutoShape 6"/>
          <p:cNvSpPr>
            <a:spLocks noChangeArrowheads="1"/>
          </p:cNvSpPr>
          <p:nvPr/>
        </p:nvSpPr>
        <p:spPr bwMode="auto">
          <a:xfrm>
            <a:off x="5410200" y="3200400"/>
            <a:ext cx="2667000" cy="340519"/>
          </a:xfrm>
          <a:prstGeom prst="wedgeRoundRectCallout">
            <a:avLst>
              <a:gd name="adj1" fmla="val -129464"/>
              <a:gd name="adj2" fmla="val 142262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Create the input variable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0FF0171-1849-444A-94FD-5286F49AF677}" type="slidenum">
              <a:rPr lang="en-US" smtClean="0"/>
              <a:pPr/>
              <a:t>53</a:t>
            </a:fld>
            <a:endParaRPr lang="en-US" smtClean="0"/>
          </a:p>
        </p:txBody>
      </p:sp>
      <p:pic>
        <p:nvPicPr>
          <p:cNvPr id="66563" name="Picture 5"/>
          <p:cNvPicPr>
            <a:picLocks noChangeAspect="1" noChangeArrowheads="1"/>
          </p:cNvPicPr>
          <p:nvPr/>
        </p:nvPicPr>
        <p:blipFill>
          <a:blip r:embed="rId2"/>
          <a:srcRect t="7407" b="5556"/>
          <a:stretch>
            <a:fillRect/>
          </a:stretch>
        </p:blipFill>
        <p:spPr bwMode="auto">
          <a:xfrm>
            <a:off x="1066800" y="1371600"/>
            <a:ext cx="699175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F134D00-4847-4AAA-8D70-596EEDD0DCB8}" type="slidenum">
              <a:rPr lang="en-US" smtClean="0"/>
              <a:pPr/>
              <a:t>54</a:t>
            </a:fld>
            <a:endParaRPr lang="en-US" smtClean="0"/>
          </a:p>
        </p:txBody>
      </p:sp>
      <p:pic>
        <p:nvPicPr>
          <p:cNvPr id="67587" name="Picture 5"/>
          <p:cNvPicPr>
            <a:picLocks noChangeAspect="1" noChangeArrowheads="1"/>
          </p:cNvPicPr>
          <p:nvPr/>
        </p:nvPicPr>
        <p:blipFill>
          <a:blip r:embed="rId2"/>
          <a:srcRect t="14815" b="2777"/>
          <a:stretch>
            <a:fillRect/>
          </a:stretch>
        </p:blipFill>
        <p:spPr bwMode="auto">
          <a:xfrm>
            <a:off x="1066800" y="1295400"/>
            <a:ext cx="724946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AutoShape 6"/>
          <p:cNvSpPr>
            <a:spLocks noChangeArrowheads="1"/>
          </p:cNvSpPr>
          <p:nvPr/>
        </p:nvSpPr>
        <p:spPr bwMode="auto">
          <a:xfrm>
            <a:off x="2286000" y="4191000"/>
            <a:ext cx="3352800" cy="578882"/>
          </a:xfrm>
          <a:prstGeom prst="wedgeRoundRectCallout">
            <a:avLst>
              <a:gd name="adj1" fmla="val -78124"/>
              <a:gd name="adj2" fmla="val 153009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Save the settings &amp; schedule for the required period of time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8866AB3-DB19-4F63-BEFD-56A8C0068598}" type="slidenum">
              <a:rPr lang="en-US" smtClean="0"/>
              <a:pPr/>
              <a:t>55</a:t>
            </a:fld>
            <a:endParaRPr lang="en-US" smtClean="0"/>
          </a:p>
        </p:txBody>
      </p:sp>
      <p:pic>
        <p:nvPicPr>
          <p:cNvPr id="68611" name="Picture 5"/>
          <p:cNvPicPr>
            <a:picLocks noChangeAspect="1" noChangeArrowheads="1"/>
          </p:cNvPicPr>
          <p:nvPr/>
        </p:nvPicPr>
        <p:blipFill>
          <a:blip r:embed="rId2"/>
          <a:srcRect t="7407" b="5556"/>
          <a:stretch>
            <a:fillRect/>
          </a:stretch>
        </p:blipFill>
        <p:spPr bwMode="auto">
          <a:xfrm>
            <a:off x="838200" y="1351059"/>
            <a:ext cx="7256226" cy="474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5CDA85C-3086-4047-97B0-E7A2704CBD75}" type="slidenum">
              <a:rPr lang="en-US" smtClean="0"/>
              <a:pPr/>
              <a:t>56</a:t>
            </a:fld>
            <a:endParaRPr lang="en-US" smtClean="0"/>
          </a:p>
        </p:txBody>
      </p:sp>
      <p:pic>
        <p:nvPicPr>
          <p:cNvPr id="69635" name="Picture 5"/>
          <p:cNvPicPr>
            <a:picLocks noChangeAspect="1" noChangeArrowheads="1"/>
          </p:cNvPicPr>
          <p:nvPr/>
        </p:nvPicPr>
        <p:blipFill>
          <a:blip r:embed="rId2"/>
          <a:srcRect t="25926" b="5556"/>
          <a:stretch>
            <a:fillRect/>
          </a:stretch>
        </p:blipFill>
        <p:spPr bwMode="auto">
          <a:xfrm>
            <a:off x="762000" y="2133600"/>
            <a:ext cx="7549206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Text Box 6"/>
          <p:cNvSpPr txBox="1">
            <a:spLocks noChangeArrowheads="1"/>
          </p:cNvSpPr>
          <p:nvPr/>
        </p:nvSpPr>
        <p:spPr bwMode="auto">
          <a:xfrm>
            <a:off x="685800" y="1371600"/>
            <a:ext cx="3773790" cy="369332"/>
          </a:xfrm>
          <a:prstGeom prst="rect">
            <a:avLst/>
          </a:prstGeom>
          <a:solidFill>
            <a:srgbClr val="FFC000"/>
          </a:solidFill>
          <a:ln w="9525">
            <a:solidFill>
              <a:srgbClr val="EA75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rebuchet MS" pitchFamily="34" charset="0"/>
              </a:rPr>
              <a:t>The output will be as shown below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CA3898F-0FEA-412E-A055-452B746182F7}" type="slidenum">
              <a:rPr lang="en-US" smtClean="0"/>
              <a:pPr/>
              <a:t>57</a:t>
            </a:fld>
            <a:endParaRPr lang="en-US" smtClean="0"/>
          </a:p>
        </p:txBody>
      </p:sp>
      <p:pic>
        <p:nvPicPr>
          <p:cNvPr id="71683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990600" y="1371600"/>
            <a:ext cx="6872942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971800" y="300335"/>
            <a:ext cx="3759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Distribution Format : PDF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8D507BF-71FE-44FA-ACCD-3A11D93BC984}" type="slidenum">
              <a:rPr lang="en-US" smtClean="0"/>
              <a:pPr/>
              <a:t>58</a:t>
            </a:fld>
            <a:endParaRPr lang="en-US" smtClean="0"/>
          </a:p>
        </p:txBody>
      </p:sp>
      <p:pic>
        <p:nvPicPr>
          <p:cNvPr id="72708" name="Picture 6"/>
          <p:cNvPicPr>
            <a:picLocks noChangeAspect="1" noChangeArrowheads="1"/>
          </p:cNvPicPr>
          <p:nvPr/>
        </p:nvPicPr>
        <p:blipFill>
          <a:blip r:embed="rId2"/>
          <a:srcRect b="5173"/>
          <a:stretch>
            <a:fillRect/>
          </a:stretch>
        </p:blipFill>
        <p:spPr bwMode="auto">
          <a:xfrm>
            <a:off x="1143000" y="2438400"/>
            <a:ext cx="6629400" cy="418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8" name="AutoShape 1057"/>
          <p:cNvSpPr>
            <a:spLocks noChangeArrowheads="1"/>
          </p:cNvSpPr>
          <p:nvPr/>
        </p:nvSpPr>
        <p:spPr bwMode="auto">
          <a:xfrm>
            <a:off x="762000" y="1143000"/>
            <a:ext cx="7620000" cy="106680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r>
              <a:rPr lang="en-US" sz="1600" dirty="0" smtClean="0">
                <a:latin typeface="Trebuchet MS" pitchFamily="34" charset="0"/>
              </a:rPr>
              <a:t>Bursting allows the broadcasting of BI objects (Queries, query views, Web 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Trebuchet MS" pitchFamily="34" charset="0"/>
              </a:rPr>
              <a:t>templates, reports or workbooks) as documents or online links by e-mail to 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Trebuchet MS" pitchFamily="34" charset="0"/>
              </a:rPr>
              <a:t>recipients which are determined on the basis of master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B796B0F-D801-458D-A266-A630F3095CF0}" type="slidenum">
              <a:rPr lang="en-US" smtClean="0"/>
              <a:pPr/>
              <a:t>59</a:t>
            </a:fld>
            <a:endParaRPr lang="en-US" smtClean="0"/>
          </a:p>
        </p:txBody>
      </p:sp>
      <p:pic>
        <p:nvPicPr>
          <p:cNvPr id="73731" name="Picture 5"/>
          <p:cNvPicPr>
            <a:picLocks noChangeAspect="1" noChangeArrowheads="1"/>
          </p:cNvPicPr>
          <p:nvPr/>
        </p:nvPicPr>
        <p:blipFill>
          <a:blip r:embed="rId2"/>
          <a:srcRect b="4762"/>
          <a:stretch>
            <a:fillRect/>
          </a:stretch>
        </p:blipFill>
        <p:spPr bwMode="auto">
          <a:xfrm>
            <a:off x="1066800" y="2057400"/>
            <a:ext cx="6248400" cy="455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8" name="AutoShape 1057"/>
          <p:cNvSpPr>
            <a:spLocks noChangeArrowheads="1"/>
          </p:cNvSpPr>
          <p:nvPr/>
        </p:nvSpPr>
        <p:spPr bwMode="auto">
          <a:xfrm>
            <a:off x="762000" y="1066800"/>
            <a:ext cx="7620000" cy="91440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20000"/>
              </a:lnSpc>
              <a:buFont typeface="Wingdings" pitchFamily="2" charset="2"/>
              <a:buChar char=""/>
            </a:pPr>
            <a:r>
              <a:rPr lang="en-US" sz="1600" dirty="0" smtClean="0">
                <a:latin typeface="Trebuchet MS" pitchFamily="34" charset="0"/>
              </a:rPr>
              <a:t> Create an object and its attribute in which the e-mails addresses are required </a:t>
            </a:r>
            <a:br>
              <a:rPr lang="en-US" sz="1600" dirty="0" smtClean="0">
                <a:latin typeface="Trebuchet MS" pitchFamily="34" charset="0"/>
              </a:rPr>
            </a:br>
            <a:r>
              <a:rPr lang="en-US" sz="1600" dirty="0" smtClean="0">
                <a:latin typeface="Trebuchet MS" pitchFamily="34" charset="0"/>
              </a:rPr>
              <a:t>   to be stored as master data</a:t>
            </a:r>
          </a:p>
          <a:p>
            <a:pPr>
              <a:lnSpc>
                <a:spcPct val="120000"/>
              </a:lnSpc>
              <a:buFont typeface="Wingdings" pitchFamily="2" charset="2"/>
              <a:buChar char=""/>
            </a:pPr>
            <a:r>
              <a:rPr lang="en-US" sz="1600" dirty="0" smtClean="0">
                <a:latin typeface="Trebuchet MS" pitchFamily="34" charset="0"/>
              </a:rPr>
              <a:t> Make it Data provider</a:t>
            </a:r>
            <a:endParaRPr lang="en-US" sz="1600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AE90044-F567-45A7-9ED6-207B013520C2}" type="slidenum">
              <a:rPr lang="en-US" smtClean="0"/>
              <a:pPr/>
              <a:t>6</a:t>
            </a:fld>
            <a:endParaRPr lang="en-US" smtClean="0"/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752600" y="2362200"/>
            <a:ext cx="54768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152400" y="1752600"/>
            <a:ext cx="3352800" cy="340519"/>
          </a:xfrm>
          <a:prstGeom prst="wedgeRoundRectCallout">
            <a:avLst>
              <a:gd name="adj1" fmla="val 49503"/>
              <a:gd name="adj2" fmla="val 678751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Click on Create New Settings</a:t>
            </a:r>
          </a:p>
        </p:txBody>
      </p:sp>
      <p:sp>
        <p:nvSpPr>
          <p:cNvPr id="13317" name="AutoShape 7"/>
          <p:cNvSpPr>
            <a:spLocks noChangeArrowheads="1"/>
          </p:cNvSpPr>
          <p:nvPr/>
        </p:nvSpPr>
        <p:spPr bwMode="auto">
          <a:xfrm>
            <a:off x="3886200" y="2438400"/>
            <a:ext cx="3429000" cy="340519"/>
          </a:xfrm>
          <a:prstGeom prst="wedgeRoundRectCallout">
            <a:avLst>
              <a:gd name="adj1" fmla="val -36343"/>
              <a:gd name="adj2" fmla="val 338801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Give the name of the new settings</a:t>
            </a:r>
          </a:p>
        </p:txBody>
      </p:sp>
      <p:sp>
        <p:nvSpPr>
          <p:cNvPr id="13318" name="AutoShape 8"/>
          <p:cNvSpPr>
            <a:spLocks noChangeArrowheads="1"/>
          </p:cNvSpPr>
          <p:nvPr/>
        </p:nvSpPr>
        <p:spPr bwMode="auto">
          <a:xfrm>
            <a:off x="762000" y="3810000"/>
            <a:ext cx="1981200" cy="817245"/>
          </a:xfrm>
          <a:prstGeom prst="wedgeRoundRectCallout">
            <a:avLst>
              <a:gd name="adj1" fmla="val 85097"/>
              <a:gd name="adj2" fmla="val 68750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Give the Distribution type as E-mail</a:t>
            </a:r>
          </a:p>
        </p:txBody>
      </p:sp>
      <p:sp>
        <p:nvSpPr>
          <p:cNvPr id="13319" name="AutoShape 9"/>
          <p:cNvSpPr>
            <a:spLocks noChangeArrowheads="1"/>
          </p:cNvSpPr>
          <p:nvPr/>
        </p:nvSpPr>
        <p:spPr bwMode="auto">
          <a:xfrm>
            <a:off x="6019800" y="3581400"/>
            <a:ext cx="2971800" cy="1055608"/>
          </a:xfrm>
          <a:prstGeom prst="wedgeRoundRectCallout">
            <a:avLst>
              <a:gd name="adj1" fmla="val -42042"/>
              <a:gd name="adj2" fmla="val 91505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Give the format as desired,say,HTML.Click on AS ZIP FILE which is mandatory with HTML settings</a:t>
            </a:r>
          </a:p>
        </p:txBody>
      </p:sp>
      <p:sp>
        <p:nvSpPr>
          <p:cNvPr id="8" name="Rectangle 7"/>
          <p:cNvSpPr/>
          <p:nvPr/>
        </p:nvSpPr>
        <p:spPr>
          <a:xfrm>
            <a:off x="3352800" y="300335"/>
            <a:ext cx="3712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HTML Format Settings - 4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 bwMode="auto">
          <a:xfrm>
            <a:off x="4343400" y="5410200"/>
            <a:ext cx="2514600" cy="578882"/>
          </a:xfrm>
          <a:prstGeom prst="wedgeRoundRectCallout">
            <a:avLst>
              <a:gd name="adj1" fmla="val -73863"/>
              <a:gd name="adj2" fmla="val -24008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indent="0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n-US" sz="1400" b="1" dirty="0" smtClean="0">
                <a:solidFill>
                  <a:srgbClr val="000000"/>
                </a:solidFill>
                <a:latin typeface="Trebuchet MS" pitchFamily="34" charset="0"/>
              </a:rPr>
              <a:t>Email Addresses separated by semi-colon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F10F8DE-4E56-4522-A6D0-C88B7151DA87}" type="slidenum">
              <a:rPr lang="en-US" smtClean="0"/>
              <a:pPr/>
              <a:t>60</a:t>
            </a:fld>
            <a:endParaRPr lang="en-US" smtClean="0"/>
          </a:p>
        </p:txBody>
      </p:sp>
      <p:pic>
        <p:nvPicPr>
          <p:cNvPr id="74755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762000" y="1219200"/>
            <a:ext cx="7298951" cy="517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AutoShape 6"/>
          <p:cNvSpPr>
            <a:spLocks noChangeArrowheads="1"/>
          </p:cNvSpPr>
          <p:nvPr/>
        </p:nvSpPr>
        <p:spPr bwMode="auto">
          <a:xfrm>
            <a:off x="3581400" y="4495800"/>
            <a:ext cx="4724400" cy="578882"/>
          </a:xfrm>
          <a:prstGeom prst="wedgeRoundRectCallout">
            <a:avLst>
              <a:gd name="adj1" fmla="val -56653"/>
              <a:gd name="adj2" fmla="val 105653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Maintain the e-mail addresses as master data in the object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E761AFD-3593-4953-BAED-31AD5B1C4698}" type="slidenum">
              <a:rPr lang="en-US" smtClean="0"/>
              <a:pPr/>
              <a:t>61</a:t>
            </a:fld>
            <a:endParaRPr lang="en-US" smtClean="0"/>
          </a:p>
        </p:txBody>
      </p:sp>
      <p:pic>
        <p:nvPicPr>
          <p:cNvPr id="75779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990600" y="1371599"/>
            <a:ext cx="6858000" cy="486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4449B28-4451-4AB9-87E0-CFA5490AC9C7}" type="slidenum">
              <a:rPr lang="en-US" smtClean="0"/>
              <a:pPr/>
              <a:t>62</a:t>
            </a:fld>
            <a:endParaRPr lang="en-US" smtClean="0"/>
          </a:p>
        </p:txBody>
      </p:sp>
      <p:pic>
        <p:nvPicPr>
          <p:cNvPr id="76803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219200" y="1219200"/>
            <a:ext cx="708772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4" name="AutoShape 6"/>
          <p:cNvSpPr>
            <a:spLocks noChangeArrowheads="1"/>
          </p:cNvSpPr>
          <p:nvPr/>
        </p:nvSpPr>
        <p:spPr bwMode="auto">
          <a:xfrm>
            <a:off x="457200" y="1219200"/>
            <a:ext cx="3124200" cy="1055608"/>
          </a:xfrm>
          <a:prstGeom prst="wedgeRoundRectCallout">
            <a:avLst>
              <a:gd name="adj1" fmla="val 26218"/>
              <a:gd name="adj2" fmla="val 273880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Trebuchet MS" pitchFamily="34" charset="0"/>
              </a:rPr>
              <a:t>Broadcast the Query and create New settings. Mention the Distribution type as “E-mail Bursting</a:t>
            </a:r>
            <a:r>
              <a:rPr lang="en-US" sz="1400" b="1" dirty="0" smtClean="0">
                <a:solidFill>
                  <a:srgbClr val="000000"/>
                </a:solidFill>
                <a:latin typeface="Trebuchet MS" pitchFamily="34" charset="0"/>
              </a:rPr>
              <a:t>”</a:t>
            </a:r>
            <a:endParaRPr lang="en-US" sz="14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6BC9B22-DE96-476C-B134-6EA0D8C927E9}" type="slidenum">
              <a:rPr lang="en-US" smtClean="0"/>
              <a:pPr/>
              <a:t>63</a:t>
            </a:fld>
            <a:endParaRPr lang="en-US" smtClean="0"/>
          </a:p>
        </p:txBody>
      </p:sp>
      <p:pic>
        <p:nvPicPr>
          <p:cNvPr id="77827" name="Picture 5"/>
          <p:cNvPicPr>
            <a:picLocks noChangeAspect="1" noChangeArrowheads="1"/>
          </p:cNvPicPr>
          <p:nvPr/>
        </p:nvPicPr>
        <p:blipFill>
          <a:blip r:embed="rId2"/>
          <a:srcRect t="14815" b="4167"/>
          <a:stretch>
            <a:fillRect/>
          </a:stretch>
        </p:blipFill>
        <p:spPr bwMode="auto">
          <a:xfrm>
            <a:off x="762000" y="1219200"/>
            <a:ext cx="7479846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AutoShape 6"/>
          <p:cNvSpPr>
            <a:spLocks noChangeArrowheads="1"/>
          </p:cNvSpPr>
          <p:nvPr/>
        </p:nvSpPr>
        <p:spPr bwMode="auto">
          <a:xfrm>
            <a:off x="990600" y="1295400"/>
            <a:ext cx="3352800" cy="1055608"/>
          </a:xfrm>
          <a:prstGeom prst="wedgeRoundRectCallout">
            <a:avLst>
              <a:gd name="adj1" fmla="val -23297"/>
              <a:gd name="adj2" fmla="val 204328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Trebuchet MS" pitchFamily="34" charset="0"/>
              </a:rPr>
              <a:t>Chose the option" Send document Unchanged” and enter the object created which maintains the e-mail addresses.</a:t>
            </a:r>
          </a:p>
        </p:txBody>
      </p:sp>
      <p:sp>
        <p:nvSpPr>
          <p:cNvPr id="77829" name="AutoShape 7"/>
          <p:cNvSpPr>
            <a:spLocks noChangeArrowheads="1"/>
          </p:cNvSpPr>
          <p:nvPr/>
        </p:nvSpPr>
        <p:spPr bwMode="auto">
          <a:xfrm>
            <a:off x="5410200" y="3810000"/>
            <a:ext cx="3733800" cy="1828800"/>
          </a:xfrm>
          <a:prstGeom prst="wedgeRoundRectCallout">
            <a:avLst>
              <a:gd name="adj1" fmla="val -128443"/>
              <a:gd name="adj2" fmla="val -35675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The second option will be useful if the report is required to broadcast based on the role, like for Country manager.</a:t>
            </a:r>
          </a:p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Then the characteristics will be created (say Country) with attribute which will maintain the ROLES (say Country Manager)</a:t>
            </a:r>
          </a:p>
        </p:txBody>
      </p:sp>
      <p:sp>
        <p:nvSpPr>
          <p:cNvPr id="77830" name="AutoShape 8"/>
          <p:cNvSpPr>
            <a:spLocks noChangeArrowheads="1"/>
          </p:cNvSpPr>
          <p:nvPr/>
        </p:nvSpPr>
        <p:spPr bwMode="auto">
          <a:xfrm>
            <a:off x="381000" y="5638800"/>
            <a:ext cx="3733800" cy="1055608"/>
          </a:xfrm>
          <a:prstGeom prst="wedgeRoundRectCallout">
            <a:avLst>
              <a:gd name="adj1" fmla="val -11778"/>
              <a:gd name="adj2" fmla="val -192786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This option will be used when the Characteristic value which is used to determine the recipient is used as a variable entry</a:t>
            </a:r>
          </a:p>
        </p:txBody>
      </p:sp>
      <p:sp>
        <p:nvSpPr>
          <p:cNvPr id="7" name="Rectangle 6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6D63CBA-AE60-432E-BE92-843DAB1688EA}" type="slidenum">
              <a:rPr lang="en-US" smtClean="0"/>
              <a:pPr/>
              <a:t>64</a:t>
            </a:fld>
            <a:endParaRPr lang="en-US" smtClean="0"/>
          </a:p>
        </p:txBody>
      </p:sp>
      <p:pic>
        <p:nvPicPr>
          <p:cNvPr id="78851" name="Picture 5"/>
          <p:cNvPicPr>
            <a:picLocks noChangeAspect="1" noChangeArrowheads="1"/>
          </p:cNvPicPr>
          <p:nvPr/>
        </p:nvPicPr>
        <p:blipFill>
          <a:blip r:embed="rId2"/>
          <a:srcRect t="3704" b="5556"/>
          <a:stretch>
            <a:fillRect/>
          </a:stretch>
        </p:blipFill>
        <p:spPr bwMode="auto">
          <a:xfrm>
            <a:off x="914400" y="1447800"/>
            <a:ext cx="692992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AutoShape 6"/>
          <p:cNvSpPr>
            <a:spLocks noChangeArrowheads="1"/>
          </p:cNvSpPr>
          <p:nvPr/>
        </p:nvSpPr>
        <p:spPr bwMode="auto">
          <a:xfrm>
            <a:off x="4419600" y="3124200"/>
            <a:ext cx="4724400" cy="578882"/>
          </a:xfrm>
          <a:prstGeom prst="wedgeRoundRectCallout">
            <a:avLst>
              <a:gd name="adj1" fmla="val -81114"/>
              <a:gd name="adj2" fmla="val -119047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Select your object which contains the e-mail addresses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B4F45D5-5C81-4D12-83C9-FB2D1EA6C682}" type="slidenum">
              <a:rPr lang="en-US" smtClean="0"/>
              <a:pPr/>
              <a:t>65</a:t>
            </a:fld>
            <a:endParaRPr lang="en-US" smtClean="0"/>
          </a:p>
        </p:txBody>
      </p:sp>
      <p:pic>
        <p:nvPicPr>
          <p:cNvPr id="79875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1905000" y="2209800"/>
            <a:ext cx="54768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AutoShape 6"/>
          <p:cNvSpPr>
            <a:spLocks noChangeArrowheads="1"/>
          </p:cNvSpPr>
          <p:nvPr/>
        </p:nvSpPr>
        <p:spPr bwMode="auto">
          <a:xfrm>
            <a:off x="4495800" y="1905000"/>
            <a:ext cx="4114800" cy="1055608"/>
          </a:xfrm>
          <a:prstGeom prst="wedgeRoundRectCallout">
            <a:avLst>
              <a:gd name="adj1" fmla="val -57602"/>
              <a:gd name="adj2" fmla="val 124134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Trebuchet MS" pitchFamily="34" charset="0"/>
              </a:rPr>
              <a:t>Here all the addresses maintained in the object will be displayed. Click on the Check box for users. All boxes can be checked at a time.</a:t>
            </a:r>
          </a:p>
        </p:txBody>
      </p:sp>
      <p:sp>
        <p:nvSpPr>
          <p:cNvPr id="79877" name="AutoShape 7"/>
          <p:cNvSpPr>
            <a:spLocks noChangeArrowheads="1"/>
          </p:cNvSpPr>
          <p:nvPr/>
        </p:nvSpPr>
        <p:spPr bwMode="auto">
          <a:xfrm>
            <a:off x="5181600" y="3048000"/>
            <a:ext cx="3886200" cy="1293971"/>
          </a:xfrm>
          <a:prstGeom prst="wedgeRoundRectCallout">
            <a:avLst>
              <a:gd name="adj1" fmla="val -81412"/>
              <a:gd name="adj2" fmla="val 87759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If you do not want to broadcast the report to all the users maintained in the object, check the box and manually enter the specific mail ID.</a:t>
            </a:r>
          </a:p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Value range can also be given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73C41BF-9ADE-46F6-A685-689CF415B7DE}" type="slidenum">
              <a:rPr lang="en-US" smtClean="0"/>
              <a:pPr/>
              <a:t>66</a:t>
            </a:fld>
            <a:endParaRPr lang="en-US" smtClean="0"/>
          </a:p>
        </p:txBody>
      </p:sp>
      <p:pic>
        <p:nvPicPr>
          <p:cNvPr id="80899" name="Picture 5"/>
          <p:cNvPicPr>
            <a:picLocks noChangeAspect="1" noChangeArrowheads="1"/>
          </p:cNvPicPr>
          <p:nvPr/>
        </p:nvPicPr>
        <p:blipFill>
          <a:blip r:embed="rId2"/>
          <a:srcRect b="2777"/>
          <a:stretch>
            <a:fillRect/>
          </a:stretch>
        </p:blipFill>
        <p:spPr bwMode="auto">
          <a:xfrm>
            <a:off x="1676400" y="2057400"/>
            <a:ext cx="54768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AutoShape 6"/>
          <p:cNvSpPr>
            <a:spLocks noChangeArrowheads="1"/>
          </p:cNvSpPr>
          <p:nvPr/>
        </p:nvSpPr>
        <p:spPr bwMode="auto">
          <a:xfrm>
            <a:off x="5791200" y="2209800"/>
            <a:ext cx="2819400" cy="817245"/>
          </a:xfrm>
          <a:prstGeom prst="wedgeRoundRectCallout">
            <a:avLst>
              <a:gd name="adj1" fmla="val -167171"/>
              <a:gd name="adj2" fmla="val 230037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Click on the variable and create. Enter the variable value (here its Date)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7CC1A24-220A-4D55-A205-EABEFD65BAB6}" type="slidenum">
              <a:rPr lang="en-US" smtClean="0"/>
              <a:pPr/>
              <a:t>67</a:t>
            </a:fld>
            <a:endParaRPr lang="en-US" smtClean="0"/>
          </a:p>
        </p:txBody>
      </p:sp>
      <p:pic>
        <p:nvPicPr>
          <p:cNvPr id="81923" name="Picture 5"/>
          <p:cNvPicPr>
            <a:picLocks noChangeAspect="1" noChangeArrowheads="1"/>
          </p:cNvPicPr>
          <p:nvPr/>
        </p:nvPicPr>
        <p:blipFill>
          <a:blip r:embed="rId2"/>
          <a:srcRect t="14815" b="2777"/>
          <a:stretch>
            <a:fillRect/>
          </a:stretch>
        </p:blipFill>
        <p:spPr bwMode="auto">
          <a:xfrm>
            <a:off x="838200" y="1772545"/>
            <a:ext cx="7475413" cy="4628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Text Box 6"/>
          <p:cNvSpPr txBox="1">
            <a:spLocks noChangeArrowheads="1"/>
          </p:cNvSpPr>
          <p:nvPr/>
        </p:nvSpPr>
        <p:spPr bwMode="auto">
          <a:xfrm>
            <a:off x="1066800" y="1143000"/>
            <a:ext cx="3284874" cy="369332"/>
          </a:xfrm>
          <a:prstGeom prst="rect">
            <a:avLst/>
          </a:prstGeom>
          <a:solidFill>
            <a:srgbClr val="FFC000"/>
          </a:solidFill>
          <a:ln w="63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rebuchet MS" pitchFamily="34" charset="0"/>
              </a:rPr>
              <a:t>Save the settings and execute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0E67D15-4BAA-4950-BF13-FB13ECDD5B56}" type="slidenum">
              <a:rPr lang="en-US" smtClean="0"/>
              <a:pPr/>
              <a:t>68</a:t>
            </a:fld>
            <a:endParaRPr lang="en-US" smtClean="0"/>
          </a:p>
        </p:txBody>
      </p:sp>
      <p:pic>
        <p:nvPicPr>
          <p:cNvPr id="82947" name="Picture 5"/>
          <p:cNvPicPr>
            <a:picLocks noChangeAspect="1" noChangeArrowheads="1"/>
          </p:cNvPicPr>
          <p:nvPr/>
        </p:nvPicPr>
        <p:blipFill>
          <a:blip r:embed="rId2"/>
          <a:srcRect t="31481" b="4167"/>
          <a:stretch>
            <a:fillRect/>
          </a:stretch>
        </p:blipFill>
        <p:spPr bwMode="auto">
          <a:xfrm>
            <a:off x="304800" y="1752600"/>
            <a:ext cx="839449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37012DE-6830-49D8-A7E3-B36F98C3D455}" type="slidenum">
              <a:rPr lang="en-US" smtClean="0"/>
              <a:pPr/>
              <a:t>69</a:t>
            </a:fld>
            <a:endParaRPr lang="en-US" smtClean="0"/>
          </a:p>
        </p:txBody>
      </p:sp>
      <p:pic>
        <p:nvPicPr>
          <p:cNvPr id="83971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838200" y="1371600"/>
            <a:ext cx="6941296" cy="492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2" name="AutoShape 6"/>
          <p:cNvSpPr>
            <a:spLocks noChangeArrowheads="1"/>
          </p:cNvSpPr>
          <p:nvPr/>
        </p:nvSpPr>
        <p:spPr bwMode="auto">
          <a:xfrm>
            <a:off x="3505200" y="3962400"/>
            <a:ext cx="2743200" cy="838200"/>
          </a:xfrm>
          <a:prstGeom prst="wedgeRoundRectCallout">
            <a:avLst>
              <a:gd name="adj1" fmla="val -70602"/>
              <a:gd name="adj2" fmla="val 183712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Click on the Query Option and the required results will be available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D311F2D-84DA-47E2-8469-78DD9C054AEA}" type="slidenum">
              <a:rPr lang="en-US" smtClean="0"/>
              <a:pPr/>
              <a:t>7</a:t>
            </a:fld>
            <a:endParaRPr lang="en-US" smtClean="0"/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/>
          <a:srcRect t="8333" b="2777"/>
          <a:stretch>
            <a:fillRect/>
          </a:stretch>
        </p:blipFill>
        <p:spPr bwMode="auto">
          <a:xfrm>
            <a:off x="1154906" y="1752600"/>
            <a:ext cx="68460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143000" y="1230868"/>
            <a:ext cx="6858000" cy="369332"/>
          </a:xfrm>
          <a:prstGeom prst="rect">
            <a:avLst/>
          </a:prstGeom>
          <a:solidFill>
            <a:srgbClr val="FFF7D9"/>
          </a:soli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/>
            <a:r>
              <a:rPr lang="en-US" dirty="0">
                <a:latin typeface="Trebuchet MS" pitchFamily="34" charset="0"/>
              </a:rPr>
              <a:t>Save the settings and give the technical name</a:t>
            </a:r>
          </a:p>
        </p:txBody>
      </p:sp>
      <p:sp>
        <p:nvSpPr>
          <p:cNvPr id="5" name="Rectangle 4"/>
          <p:cNvSpPr/>
          <p:nvPr/>
        </p:nvSpPr>
        <p:spPr>
          <a:xfrm>
            <a:off x="3352800" y="300335"/>
            <a:ext cx="3712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HTML Format Settings - 5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59A995D-0F2C-46E4-8161-08B909C6AC2B}" type="slidenum">
              <a:rPr lang="en-US" smtClean="0"/>
              <a:pPr/>
              <a:t>70</a:t>
            </a:fld>
            <a:endParaRPr lang="en-US" smtClean="0"/>
          </a:p>
        </p:txBody>
      </p:sp>
      <p:pic>
        <p:nvPicPr>
          <p:cNvPr id="84995" name="Picture 5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990600" y="1447799"/>
            <a:ext cx="6924675" cy="491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6" name="AutoShape 6"/>
          <p:cNvSpPr>
            <a:spLocks noChangeArrowheads="1"/>
          </p:cNvSpPr>
          <p:nvPr/>
        </p:nvSpPr>
        <p:spPr bwMode="auto">
          <a:xfrm>
            <a:off x="4724400" y="1752600"/>
            <a:ext cx="2743200" cy="578882"/>
          </a:xfrm>
          <a:prstGeom prst="wedgeRoundRectCallout">
            <a:avLst>
              <a:gd name="adj1" fmla="val -65509"/>
              <a:gd name="adj2" fmla="val 201564"/>
              <a:gd name="adj3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Trebuchet MS" pitchFamily="34" charset="0"/>
              </a:rPr>
              <a:t>Enter the variable maintained while creating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A127738-0F81-41B8-8E47-CE4B72A83724}" type="slidenum">
              <a:rPr lang="en-US" smtClean="0"/>
              <a:pPr/>
              <a:t>71</a:t>
            </a:fld>
            <a:endParaRPr lang="en-US" smtClean="0"/>
          </a:p>
        </p:txBody>
      </p:sp>
      <p:pic>
        <p:nvPicPr>
          <p:cNvPr id="86019" name="Picture 5"/>
          <p:cNvPicPr>
            <a:picLocks noChangeAspect="1" noChangeArrowheads="1"/>
          </p:cNvPicPr>
          <p:nvPr/>
        </p:nvPicPr>
        <p:blipFill>
          <a:blip r:embed="rId2"/>
          <a:srcRect b="3510"/>
          <a:stretch>
            <a:fillRect/>
          </a:stretch>
        </p:blipFill>
        <p:spPr bwMode="auto">
          <a:xfrm>
            <a:off x="1066800" y="1222612"/>
            <a:ext cx="6400800" cy="52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971800" y="300335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Setting for E-Mail Bursting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E7B0462-CFFF-49DB-8C02-A6A9023474D8}" type="slidenum">
              <a:rPr lang="en-US" smtClean="0"/>
              <a:pPr/>
              <a:t>8</a:t>
            </a:fld>
            <a:endParaRPr lang="en-US" smtClean="0"/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2"/>
          <a:srcRect t="6482" b="2777"/>
          <a:stretch>
            <a:fillRect/>
          </a:stretch>
        </p:blipFill>
        <p:spPr bwMode="auto">
          <a:xfrm>
            <a:off x="954249" y="1828800"/>
            <a:ext cx="6818151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330883" y="1295400"/>
            <a:ext cx="8662949" cy="369332"/>
          </a:xfrm>
          <a:prstGeom prst="rect">
            <a:avLst/>
          </a:prstGeom>
          <a:solidFill>
            <a:srgbClr val="FFF7D9"/>
          </a:solidFill>
          <a:ln w="9525">
            <a:solidFill>
              <a:srgbClr val="996633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/>
            <a:r>
              <a:rPr lang="en-US" dirty="0">
                <a:latin typeface="Trebuchet MS" pitchFamily="34" charset="0"/>
              </a:rPr>
              <a:t>Click on the Schedule tab near Save button &amp; schedule it for the desired period</a:t>
            </a:r>
          </a:p>
        </p:txBody>
      </p:sp>
      <p:sp>
        <p:nvSpPr>
          <p:cNvPr id="5" name="Rectangle 4"/>
          <p:cNvSpPr/>
          <p:nvPr/>
        </p:nvSpPr>
        <p:spPr>
          <a:xfrm>
            <a:off x="3352800" y="300335"/>
            <a:ext cx="3712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HTML Format Settings - 6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C0DC3CC-814F-4EC2-9DE6-71BA0FB1D06F}" type="slidenum">
              <a:rPr lang="en-US" smtClean="0"/>
              <a:pPr/>
              <a:t>9</a:t>
            </a:fld>
            <a:endParaRPr lang="en-US" smtClean="0"/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/>
          <a:srcRect t="7407" b="5556"/>
          <a:stretch>
            <a:fillRect/>
          </a:stretch>
        </p:blipFill>
        <p:spPr bwMode="auto">
          <a:xfrm>
            <a:off x="892715" y="1524000"/>
            <a:ext cx="710828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352800" y="300335"/>
            <a:ext cx="3712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Trebuchet MS" pitchFamily="34" charset="0"/>
              </a:rPr>
              <a:t>HTML Format Settings - 7</a:t>
            </a:r>
            <a:endParaRPr lang="en-US" sz="2400" i="1" dirty="0">
              <a:latin typeface="Trebuchet MS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Presentation2</Template>
  <TotalTime>871</TotalTime>
  <Words>2047</Words>
  <Application>Microsoft PowerPoint</Application>
  <PresentationFormat>On-screen Show (4:3)</PresentationFormat>
  <Paragraphs>307</Paragraphs>
  <Slides>72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72</vt:i4>
      </vt:variant>
    </vt:vector>
  </HeadingPairs>
  <TitlesOfParts>
    <vt:vector size="79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9_Custom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281694</cp:lastModifiedBy>
  <cp:revision>489</cp:revision>
  <cp:lastPrinted>1601-01-01T00:00:00Z</cp:lastPrinted>
  <dcterms:created xsi:type="dcterms:W3CDTF">1601-01-01T00:00:00Z</dcterms:created>
  <dcterms:modified xsi:type="dcterms:W3CDTF">2009-03-04T12:41:53Z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