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2" r:id="rId1"/>
    <p:sldMasterId id="2147483672" r:id="rId2"/>
    <p:sldMasterId id="2147483673" r:id="rId3"/>
    <p:sldMasterId id="2147483777" r:id="rId4"/>
    <p:sldMasterId id="2147483790" r:id="rId5"/>
    <p:sldMasterId id="2147483883" r:id="rId6"/>
  </p:sldMasterIdLst>
  <p:notesMasterIdLst>
    <p:notesMasterId r:id="rId24"/>
  </p:notesMasterIdLst>
  <p:handoutMasterIdLst>
    <p:handoutMasterId r:id="rId25"/>
  </p:handoutMasterIdLst>
  <p:sldIdLst>
    <p:sldId id="374" r:id="rId7"/>
    <p:sldId id="361" r:id="rId8"/>
    <p:sldId id="410" r:id="rId9"/>
    <p:sldId id="362" r:id="rId10"/>
    <p:sldId id="380" r:id="rId11"/>
    <p:sldId id="512" r:id="rId12"/>
    <p:sldId id="511" r:id="rId13"/>
    <p:sldId id="514" r:id="rId14"/>
    <p:sldId id="513" r:id="rId15"/>
    <p:sldId id="515" r:id="rId16"/>
    <p:sldId id="519" r:id="rId17"/>
    <p:sldId id="520" r:id="rId18"/>
    <p:sldId id="521" r:id="rId19"/>
    <p:sldId id="522" r:id="rId20"/>
    <p:sldId id="523" r:id="rId21"/>
    <p:sldId id="524" r:id="rId22"/>
    <p:sldId id="526" r:id="rId2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0C1"/>
    <a:srgbClr val="996633"/>
    <a:srgbClr val="FFF4D1"/>
    <a:srgbClr val="EAEAEA"/>
    <a:srgbClr val="808080"/>
    <a:srgbClr val="5F5F5F"/>
    <a:srgbClr val="007161"/>
    <a:srgbClr val="D71903"/>
    <a:srgbClr val="0054B4"/>
    <a:srgbClr val="04ACB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843" autoAdjust="0"/>
    <p:restoredTop sz="85714" autoAdjust="0"/>
  </p:normalViewPr>
  <p:slideViewPr>
    <p:cSldViewPr snapToGrid="0">
      <p:cViewPr varScale="1">
        <p:scale>
          <a:sx n="70" d="100"/>
          <a:sy n="70" d="100"/>
        </p:scale>
        <p:origin x="-30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6" d="100"/>
        <a:sy n="5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877C965B-EA27-4E62-BAFF-F21C688A8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AE2F5C4D-B15E-48F1-A4B0-39DD9BD8F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24CFA-C67F-4AC9-AF36-E4937CEB7A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8E127-4FAD-4557-9973-CE5A07894B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C8793-7C79-4278-97EA-5916EAFFF1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5C88B-F249-44B6-BADA-88D1F323DC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4A953F-AA78-4079-9851-DF83AF7C91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A0004-F993-4840-BAF9-917450475C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EBC7B-8E70-46DA-9647-4CC51BC7DD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478B1-1BDE-469E-B495-24E3C61B97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70984-A371-47E4-9C11-BD262AD745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7EAE0-ECC5-492B-924D-7A5101FA9C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7629FD-FF68-4832-BA3E-765466B4A4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766C7-BB3B-4B1F-9B1E-ECD0101CC3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FF04B-DA97-4CB3-932B-4FA51CC693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47618-9D00-4E88-8901-55DC58F287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03E4F-A9E9-4AD6-8F0F-BCA938B869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122E6-D78F-487C-952C-6144085146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36CB9-689C-40F3-960A-36F300EE0A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4B759-D93E-46DA-BCD0-B76415B142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5B61D-900E-4A9B-8EE9-263C3330EA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C79AA-28F5-4980-B02A-2FC67440F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BC948-909D-45E0-B168-6935DB6A8A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B83021-50A6-404A-9A41-4C2679D9C5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A6010-1337-4B5C-B946-FCF65A2DAA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7DBB2-1F24-4978-9958-4F3089382B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F64FF-207B-4982-92FA-2D82DA97F9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0E61A-9BEC-43B0-9011-85B73FFCB7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8CD0E-D797-47EB-A0EF-DAA5E1CE7A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50DD9-340F-49F5-9641-54335F483F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0542D-4C6C-4DD1-8BFA-4C008B7DC1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0B8B5-987E-4861-96F7-A332387832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D6CF7-09C7-4B76-94D1-A9ABAA0730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3024F-2DDB-45AA-A08E-89F7ABB39F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D2BBA-3E42-4BCD-A3E1-04405D57DE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04938-63BA-4D8B-BBC8-DF28B640F2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06769-66F7-4D82-B56F-0739A173C5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ECBAD6-6F89-4291-9EE2-71D095CEF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3CB11-77DB-4B5F-A4AA-CF63C4FEEF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9B895-B71B-4071-AEA4-368DCEFE3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8C66A-95EB-4BFF-871E-9009EAD3A5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DB367-AD62-4F52-8E95-AD1B951A02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9BB5B-F948-4B15-83DB-5F2DE3C543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201E73-92ED-49E9-BB49-41C7FF2553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3dLogo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2113" y="5527675"/>
            <a:ext cx="32766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ppt_bgd1"/>
          <p:cNvPicPr>
            <a:picLocks noChangeAspect="1" noChangeArrowheads="1"/>
          </p:cNvPicPr>
          <p:nvPr/>
        </p:nvPicPr>
        <p:blipFill>
          <a:blip r:embed="rId3"/>
          <a:srcRect b="28658"/>
          <a:stretch>
            <a:fillRect/>
          </a:stretch>
        </p:blipFill>
        <p:spPr bwMode="auto">
          <a:xfrm>
            <a:off x="0" y="0"/>
            <a:ext cx="914400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238625" y="3425825"/>
            <a:ext cx="4570413" cy="1481138"/>
          </a:xfrm>
          <a:prstGeom prst="rect">
            <a:avLst/>
          </a:prstGeom>
          <a:solidFill>
            <a:srgbClr val="FFCC0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1550" y="3829050"/>
            <a:ext cx="4111625" cy="9731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D4D70-AC5F-4909-BB03-3D63E98DC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3A962-26EF-4379-BCE1-F15BB45288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4C7FF-279F-45C2-BF50-64DED82037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ABE53-2DEB-42F7-A2EF-03B41652AC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4100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pPr>
              <a:defRPr/>
            </a:pPr>
            <a:fld id="{02C3FE32-247E-4EDE-AB02-2151971C5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  <p:sldLayoutId id="2147483958" r:id="rId12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ACB41FA-DB2D-44BA-ADD7-292B00B809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12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5126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26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9220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pPr>
              <a:defRPr/>
            </a:pPr>
            <a:fld id="{FF7824AF-D43B-49DE-A38B-26916016E4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  <p:sldLayoutId id="2147483994" r:id="rId1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113D735-C5EC-4AB2-9324-45C2A22C4A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24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246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69963" y="5868988"/>
            <a:ext cx="34083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6" r:id="rId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dirty="0" smtClean="0">
                <a:latin typeface="Trebuchet MS" pitchFamily="34" charset="0"/>
              </a:rPr>
              <a:t>11 February 2009</a:t>
            </a: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4394200" y="3568700"/>
            <a:ext cx="336342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0" dirty="0" smtClean="0"/>
              <a:t>Business Explorer Suite</a:t>
            </a:r>
          </a:p>
          <a:p>
            <a:r>
              <a:rPr lang="en-US" sz="2400" b="0" dirty="0" smtClean="0"/>
              <a:t>Publishing Strategy</a:t>
            </a:r>
            <a:endParaRPr lang="en-US" sz="2400" b="0" dirty="0"/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4378325" y="4367213"/>
            <a:ext cx="39580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 dirty="0"/>
              <a:t>Presentation to </a:t>
            </a:r>
            <a:r>
              <a:rPr lang="en-US" b="0" dirty="0" smtClean="0"/>
              <a:t>Pratt &amp; Whitney</a:t>
            </a:r>
            <a:endParaRPr 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Option 1 – What does User see ?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5072" y="1583141"/>
            <a:ext cx="72009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Option 1 – What does User see ?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297" y="1249695"/>
            <a:ext cx="7840662" cy="479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-49483" y="6616700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 2 - Publishing Strategy within </a:t>
            </a:r>
            <a:r>
              <a:rPr lang="en-US" dirty="0" err="1" smtClean="0"/>
              <a:t>NetWeaver</a:t>
            </a:r>
            <a:r>
              <a:rPr lang="en-US" dirty="0" smtClean="0"/>
              <a:t> 2004s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020254" y="2162527"/>
            <a:ext cx="6814947" cy="1635752"/>
          </a:xfrm>
          <a:prstGeom prst="rect">
            <a:avLst/>
          </a:prstGeom>
          <a:solidFill>
            <a:srgbClr val="FDF2DD"/>
          </a:solidFill>
          <a:ln w="25400">
            <a:solidFill>
              <a:srgbClr val="808080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341313">
              <a:lnSpc>
                <a:spcPct val="120000"/>
              </a:lnSpc>
              <a:buFont typeface="Wingdings" pitchFamily="2" charset="2"/>
              <a:buChar char="w"/>
            </a:pPr>
            <a:r>
              <a:rPr lang="en-US" sz="1600" b="0" dirty="0" smtClean="0"/>
              <a:t> All Queries are created, they are saved to BI Roles or BI Favorites</a:t>
            </a:r>
          </a:p>
          <a:p>
            <a:pPr marL="341313">
              <a:lnSpc>
                <a:spcPct val="120000"/>
              </a:lnSpc>
              <a:buFont typeface="Wingdings" pitchFamily="2" charset="2"/>
              <a:buChar char="w"/>
            </a:pPr>
            <a:r>
              <a:rPr lang="en-US" sz="1600" b="0" dirty="0" smtClean="0"/>
              <a:t> All queries are accessed through the Web Analyzer using the </a:t>
            </a:r>
            <a:br>
              <a:rPr lang="en-US" sz="1600" b="0" dirty="0" smtClean="0"/>
            </a:br>
            <a:r>
              <a:rPr lang="en-US" sz="1600" b="0" dirty="0" smtClean="0"/>
              <a:t>   “New Analysis” button</a:t>
            </a:r>
          </a:p>
          <a:p>
            <a:pPr marL="341313">
              <a:lnSpc>
                <a:spcPct val="120000"/>
              </a:lnSpc>
              <a:buFont typeface="Wingdings" pitchFamily="2" charset="2"/>
              <a:buChar char="w"/>
            </a:pPr>
            <a:r>
              <a:rPr lang="en-US" sz="1600" b="0" dirty="0" smtClean="0"/>
              <a:t> Web Analysis built with Web Analyzer are stored in KM and accessed </a:t>
            </a:r>
            <a:br>
              <a:rPr lang="en-US" sz="1600" b="0" dirty="0" smtClean="0"/>
            </a:br>
            <a:r>
              <a:rPr lang="en-US" sz="1600" b="0" dirty="0" smtClean="0"/>
              <a:t>through Web Analyzer using the “Open” button</a:t>
            </a: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246079" y="2128540"/>
            <a:ext cx="1997361" cy="1711941"/>
          </a:xfrm>
          <a:prstGeom prst="roundRect">
            <a:avLst>
              <a:gd name="adj" fmla="val 16667"/>
            </a:avLst>
          </a:prstGeom>
          <a:solidFill>
            <a:srgbClr val="ECBF4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 dirty="0" smtClean="0"/>
              <a:t>Queries</a:t>
            </a:r>
            <a:endParaRPr lang="en-US" sz="1600" dirty="0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005346" y="1210545"/>
            <a:ext cx="6814947" cy="787069"/>
          </a:xfrm>
          <a:prstGeom prst="rect">
            <a:avLst/>
          </a:prstGeom>
          <a:solidFill>
            <a:srgbClr val="FDF2DD"/>
          </a:solidFill>
          <a:ln w="25400">
            <a:solidFill>
              <a:srgbClr val="808080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341313">
              <a:lnSpc>
                <a:spcPct val="120000"/>
              </a:lnSpc>
              <a:buFont typeface="Wingdings" pitchFamily="2" charset="2"/>
              <a:buChar char="w"/>
            </a:pPr>
            <a:r>
              <a:rPr lang="en-US" sz="1600" b="0" dirty="0" smtClean="0"/>
              <a:t> All Workbooks are accessed through the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Analyzer directly</a:t>
            </a:r>
          </a:p>
          <a:p>
            <a:pPr marL="341313">
              <a:lnSpc>
                <a:spcPct val="120000"/>
              </a:lnSpc>
              <a:buFont typeface="Wingdings" pitchFamily="2" charset="2"/>
              <a:buChar char="w"/>
            </a:pPr>
            <a:r>
              <a:rPr lang="en-US" sz="1600" b="0" dirty="0" smtClean="0"/>
              <a:t>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Browser isn’t used anymore  </a:t>
            </a:r>
            <a:endParaRPr lang="en-US" sz="1600" b="0" dirty="0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231171" y="1176558"/>
            <a:ext cx="1997361" cy="830875"/>
          </a:xfrm>
          <a:prstGeom prst="roundRect">
            <a:avLst>
              <a:gd name="adj" fmla="val 16667"/>
            </a:avLst>
          </a:prstGeom>
          <a:solidFill>
            <a:srgbClr val="ECBF4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 dirty="0" err="1" smtClean="0"/>
              <a:t>BEx</a:t>
            </a:r>
            <a:r>
              <a:rPr lang="en-US" sz="1600" dirty="0" smtClean="0"/>
              <a:t> workbooks </a:t>
            </a:r>
            <a:endParaRPr lang="en-US" sz="1600" dirty="0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089897" y="4865335"/>
            <a:ext cx="6814947" cy="1549533"/>
          </a:xfrm>
          <a:prstGeom prst="rect">
            <a:avLst/>
          </a:prstGeom>
          <a:solidFill>
            <a:srgbClr val="FDF2DD"/>
          </a:solidFill>
          <a:ln w="25400">
            <a:solidFill>
              <a:srgbClr val="808080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341313">
              <a:lnSpc>
                <a:spcPct val="120000"/>
              </a:lnSpc>
              <a:buFont typeface="Wingdings" pitchFamily="2" charset="2"/>
              <a:buChar char="w"/>
            </a:pPr>
            <a:r>
              <a:rPr lang="en-US" sz="1600" b="0" dirty="0" smtClean="0"/>
              <a:t> From the Web Analyzer, they can access any broadcasted or saved</a:t>
            </a:r>
            <a:br>
              <a:rPr lang="en-US" sz="1600" b="0" dirty="0" smtClean="0"/>
            </a:br>
            <a:r>
              <a:rPr lang="en-US" sz="1600" b="0" dirty="0" smtClean="0"/>
              <a:t>   reports from KM or they can access BI Queries, BI Query Views, or </a:t>
            </a:r>
            <a:br>
              <a:rPr lang="en-US" sz="1600" b="0" dirty="0" smtClean="0"/>
            </a:br>
            <a:r>
              <a:rPr lang="en-US" sz="1600" b="0" dirty="0" smtClean="0"/>
              <a:t>   BI </a:t>
            </a:r>
            <a:r>
              <a:rPr lang="en-US" sz="1600" b="0" dirty="0" err="1" smtClean="0"/>
              <a:t>InfoProviders</a:t>
            </a:r>
            <a:endParaRPr lang="en-US" sz="1600" b="0" dirty="0" smtClean="0"/>
          </a:p>
          <a:p>
            <a:pPr marL="341313">
              <a:lnSpc>
                <a:spcPct val="120000"/>
              </a:lnSpc>
              <a:buFont typeface="Wingdings" pitchFamily="2" charset="2"/>
              <a:buChar char="w"/>
            </a:pPr>
            <a:r>
              <a:rPr lang="en-US" sz="1600" b="0" dirty="0" smtClean="0"/>
              <a:t> Users will only have 2 access points; Portal Role or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Analyzer on </a:t>
            </a:r>
            <a:br>
              <a:rPr lang="en-US" sz="1600" b="0" dirty="0" smtClean="0"/>
            </a:br>
            <a:r>
              <a:rPr lang="en-US" sz="1600" b="0" dirty="0" smtClean="0"/>
              <a:t>   local PC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315722" y="4831348"/>
            <a:ext cx="1997361" cy="1625723"/>
          </a:xfrm>
          <a:prstGeom prst="roundRect">
            <a:avLst>
              <a:gd name="adj" fmla="val 16667"/>
            </a:avLst>
          </a:prstGeom>
          <a:solidFill>
            <a:srgbClr val="ECBF4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 dirty="0" smtClean="0"/>
              <a:t>End User Access</a:t>
            </a:r>
            <a:endParaRPr lang="en-US" sz="1600" dirty="0"/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2075685" y="3939677"/>
            <a:ext cx="6814947" cy="787069"/>
          </a:xfrm>
          <a:prstGeom prst="rect">
            <a:avLst/>
          </a:prstGeom>
          <a:solidFill>
            <a:srgbClr val="FDF2DD"/>
          </a:solidFill>
          <a:ln w="25400">
            <a:solidFill>
              <a:srgbClr val="808080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341313">
              <a:lnSpc>
                <a:spcPct val="120000"/>
              </a:lnSpc>
              <a:buFont typeface="Wingdings" pitchFamily="2" charset="2"/>
              <a:buChar char="w"/>
            </a:pPr>
            <a:r>
              <a:rPr lang="en-US" sz="1600" b="0" dirty="0" smtClean="0"/>
              <a:t> Web Templates and Formatted Reports are published to the PCD </a:t>
            </a:r>
            <a:br>
              <a:rPr lang="en-US" sz="1600" b="0" dirty="0" smtClean="0"/>
            </a:br>
            <a:r>
              <a:rPr lang="en-US" sz="1600" b="0" dirty="0" smtClean="0"/>
              <a:t>   and added to Role or </a:t>
            </a:r>
            <a:r>
              <a:rPr lang="en-US" sz="1600" b="0" dirty="0" err="1" smtClean="0"/>
              <a:t>Worksets</a:t>
            </a:r>
            <a:endParaRPr lang="en-US" sz="1600" b="0" dirty="0" smtClean="0"/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301510" y="3905690"/>
            <a:ext cx="1997361" cy="830875"/>
          </a:xfrm>
          <a:prstGeom prst="roundRect">
            <a:avLst>
              <a:gd name="adj" fmla="val 16667"/>
            </a:avLst>
          </a:prstGeom>
          <a:solidFill>
            <a:srgbClr val="ECBF4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 dirty="0" smtClean="0"/>
              <a:t>Web Templates and </a:t>
            </a:r>
          </a:p>
          <a:p>
            <a:pPr algn="ctr"/>
            <a:r>
              <a:rPr lang="en-US" sz="1600" dirty="0" smtClean="0"/>
              <a:t>Formatted Reports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Option 2 – What does User see ?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3207" y="1405719"/>
            <a:ext cx="8079474" cy="4612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Option 2 – What does User see ?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6464" r="12770"/>
          <a:stretch>
            <a:fillRect/>
          </a:stretch>
        </p:blipFill>
        <p:spPr bwMode="auto">
          <a:xfrm>
            <a:off x="791568" y="1126865"/>
            <a:ext cx="7260611" cy="5261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30768"/>
            <a:ext cx="3951288" cy="196850"/>
          </a:xfrm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 3 – TCO Publishing Strategy within </a:t>
            </a:r>
            <a:r>
              <a:rPr lang="en-US" dirty="0" err="1" smtClean="0"/>
              <a:t>NetWeaver</a:t>
            </a:r>
            <a:r>
              <a:rPr lang="en-US" dirty="0" smtClean="0"/>
              <a:t> 2004s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005346" y="1112069"/>
            <a:ext cx="6814947" cy="787069"/>
          </a:xfrm>
          <a:prstGeom prst="rect">
            <a:avLst/>
          </a:prstGeom>
          <a:solidFill>
            <a:srgbClr val="FDF2DD"/>
          </a:solidFill>
          <a:ln w="25400">
            <a:solidFill>
              <a:srgbClr val="808080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341313">
              <a:lnSpc>
                <a:spcPct val="120000"/>
              </a:lnSpc>
              <a:buFont typeface="Wingdings" pitchFamily="2" charset="2"/>
              <a:buChar char="w"/>
            </a:pPr>
            <a:r>
              <a:rPr lang="en-US" sz="1600" b="0" dirty="0" smtClean="0"/>
              <a:t> All Workbooks are accessed through the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Analyzer directly</a:t>
            </a:r>
          </a:p>
          <a:p>
            <a:pPr marL="341313">
              <a:lnSpc>
                <a:spcPct val="120000"/>
              </a:lnSpc>
              <a:buFont typeface="Wingdings" pitchFamily="2" charset="2"/>
              <a:buChar char="w"/>
            </a:pPr>
            <a:r>
              <a:rPr lang="en-US" sz="1600" b="0" dirty="0" smtClean="0"/>
              <a:t>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Browser isn’t used anymore  </a:t>
            </a:r>
            <a:endParaRPr lang="en-US" sz="1600" b="0" dirty="0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231171" y="1078082"/>
            <a:ext cx="1997361" cy="830875"/>
          </a:xfrm>
          <a:prstGeom prst="roundRect">
            <a:avLst>
              <a:gd name="adj" fmla="val 16667"/>
            </a:avLst>
          </a:prstGeom>
          <a:solidFill>
            <a:srgbClr val="ECBF4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 dirty="0" err="1" smtClean="0"/>
              <a:t>BEx</a:t>
            </a:r>
            <a:r>
              <a:rPr lang="en-US" sz="1600" dirty="0" smtClean="0"/>
              <a:t> workbooks </a:t>
            </a:r>
            <a:endParaRPr lang="en-US" sz="1600" dirty="0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033901" y="1995419"/>
            <a:ext cx="6814947" cy="1635752"/>
          </a:xfrm>
          <a:prstGeom prst="rect">
            <a:avLst/>
          </a:prstGeom>
          <a:solidFill>
            <a:srgbClr val="FDF2DD"/>
          </a:solidFill>
          <a:ln w="25400">
            <a:solidFill>
              <a:srgbClr val="808080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341313">
              <a:lnSpc>
                <a:spcPct val="120000"/>
              </a:lnSpc>
              <a:buFont typeface="Wingdings" pitchFamily="2" charset="2"/>
              <a:buChar char="w"/>
            </a:pPr>
            <a:r>
              <a:rPr lang="en-US" sz="1600" b="0" dirty="0" smtClean="0"/>
              <a:t> All Queries are created, they are saved to BI Roles or BI Favorites</a:t>
            </a:r>
          </a:p>
          <a:p>
            <a:pPr marL="341313">
              <a:lnSpc>
                <a:spcPct val="120000"/>
              </a:lnSpc>
              <a:buFont typeface="Wingdings" pitchFamily="2" charset="2"/>
              <a:buChar char="w"/>
            </a:pPr>
            <a:r>
              <a:rPr lang="en-US" sz="1600" b="0" dirty="0" smtClean="0"/>
              <a:t> All queries are accessed through the Web Analyzer using the </a:t>
            </a:r>
            <a:br>
              <a:rPr lang="en-US" sz="1600" b="0" dirty="0" smtClean="0"/>
            </a:br>
            <a:r>
              <a:rPr lang="en-US" sz="1600" b="0" dirty="0" smtClean="0"/>
              <a:t>   “New Analysis” button</a:t>
            </a:r>
          </a:p>
          <a:p>
            <a:pPr marL="341313">
              <a:lnSpc>
                <a:spcPct val="120000"/>
              </a:lnSpc>
              <a:buFont typeface="Wingdings" pitchFamily="2" charset="2"/>
              <a:buChar char="w"/>
            </a:pPr>
            <a:r>
              <a:rPr lang="en-US" sz="1600" b="0" dirty="0" smtClean="0"/>
              <a:t> Web Analysis built with Web Analyzer are stored in KM and accessed </a:t>
            </a:r>
            <a:br>
              <a:rPr lang="en-US" sz="1600" b="0" dirty="0" smtClean="0"/>
            </a:br>
            <a:r>
              <a:rPr lang="en-US" sz="1600" b="0" dirty="0" smtClean="0"/>
              <a:t>through Web Analyzer using the “Open” button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259726" y="1961432"/>
            <a:ext cx="1997361" cy="1711941"/>
          </a:xfrm>
          <a:prstGeom prst="roundRect">
            <a:avLst>
              <a:gd name="adj" fmla="val 16667"/>
            </a:avLst>
          </a:prstGeom>
          <a:solidFill>
            <a:srgbClr val="ECBF4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 dirty="0" smtClean="0"/>
              <a:t>Queries</a:t>
            </a:r>
            <a:endParaRPr lang="en-US" sz="1600" dirty="0"/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2089332" y="3758474"/>
            <a:ext cx="6801450" cy="787069"/>
          </a:xfrm>
          <a:prstGeom prst="rect">
            <a:avLst/>
          </a:prstGeom>
          <a:solidFill>
            <a:srgbClr val="FDF2DD"/>
          </a:solidFill>
          <a:ln w="25400">
            <a:solidFill>
              <a:srgbClr val="808080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341313">
              <a:lnSpc>
                <a:spcPct val="120000"/>
              </a:lnSpc>
              <a:buFont typeface="Wingdings" pitchFamily="2" charset="2"/>
              <a:buChar char="w"/>
            </a:pPr>
            <a:r>
              <a:rPr lang="en-US" sz="1600" b="0" dirty="0" smtClean="0"/>
              <a:t> Web Templates and Formatted Reports are published to the PCD </a:t>
            </a:r>
            <a:br>
              <a:rPr lang="en-US" sz="1600" b="0" dirty="0" smtClean="0"/>
            </a:br>
            <a:r>
              <a:rPr lang="en-US" sz="1600" b="0" dirty="0" smtClean="0"/>
              <a:t>   and added to Role or </a:t>
            </a:r>
            <a:r>
              <a:rPr lang="en-US" sz="1600" b="0" dirty="0" err="1" smtClean="0"/>
              <a:t>Worksets</a:t>
            </a:r>
            <a:endParaRPr lang="en-US" sz="1600" b="0" dirty="0" smtClean="0"/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315157" y="3724487"/>
            <a:ext cx="1997361" cy="830875"/>
          </a:xfrm>
          <a:prstGeom prst="roundRect">
            <a:avLst>
              <a:gd name="adj" fmla="val 16667"/>
            </a:avLst>
          </a:prstGeom>
          <a:solidFill>
            <a:srgbClr val="ECBF4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 dirty="0" smtClean="0"/>
              <a:t>Web Templates and </a:t>
            </a:r>
          </a:p>
          <a:p>
            <a:pPr algn="ctr"/>
            <a:r>
              <a:rPr lang="en-US" sz="1600" dirty="0" smtClean="0"/>
              <a:t>Formatted Reports</a:t>
            </a:r>
            <a:endParaRPr lang="en-US" sz="1600" dirty="0"/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2062602" y="4625758"/>
            <a:ext cx="6842248" cy="2000125"/>
          </a:xfrm>
          <a:prstGeom prst="rect">
            <a:avLst/>
          </a:prstGeom>
          <a:solidFill>
            <a:srgbClr val="FDF2DD"/>
          </a:solidFill>
          <a:ln w="25400">
            <a:solidFill>
              <a:srgbClr val="808080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341313">
              <a:lnSpc>
                <a:spcPct val="120000"/>
              </a:lnSpc>
              <a:buFont typeface="Wingdings" pitchFamily="2" charset="2"/>
              <a:buChar char="w"/>
            </a:pPr>
            <a:r>
              <a:rPr lang="en-US" sz="1600" b="0" dirty="0" smtClean="0"/>
              <a:t> All End Users will enter through a Portal Role. From here, they can </a:t>
            </a:r>
            <a:br>
              <a:rPr lang="en-US" sz="1600" b="0" dirty="0" smtClean="0"/>
            </a:br>
            <a:r>
              <a:rPr lang="en-US" sz="1600" b="0" dirty="0" smtClean="0"/>
              <a:t>  choose Web Analyzer, Web Templates, or Formatted Reports</a:t>
            </a:r>
          </a:p>
          <a:p>
            <a:pPr marL="341313">
              <a:lnSpc>
                <a:spcPct val="120000"/>
              </a:lnSpc>
              <a:buFont typeface="Wingdings" pitchFamily="2" charset="2"/>
              <a:buChar char="w"/>
            </a:pPr>
            <a:r>
              <a:rPr lang="en-US" sz="1600" b="0" dirty="0" smtClean="0"/>
              <a:t> From the Web Analyzer, they can access any broadcasted or saved </a:t>
            </a:r>
            <a:br>
              <a:rPr lang="en-US" sz="1600" b="0" dirty="0" smtClean="0"/>
            </a:br>
            <a:r>
              <a:rPr lang="en-US" sz="1600" b="0" dirty="0" smtClean="0"/>
              <a:t>   reports from KM or they can access BI Queries, BI Query Views, or </a:t>
            </a:r>
            <a:br>
              <a:rPr lang="en-US" sz="1600" b="0" dirty="0" smtClean="0"/>
            </a:br>
            <a:r>
              <a:rPr lang="en-US" sz="1600" b="0" dirty="0" smtClean="0"/>
              <a:t>   BI </a:t>
            </a:r>
            <a:r>
              <a:rPr lang="en-US" sz="1600" b="0" dirty="0" err="1" smtClean="0"/>
              <a:t>InfoProviders</a:t>
            </a:r>
            <a:endParaRPr lang="en-US" sz="1600" b="0" dirty="0" smtClean="0"/>
          </a:p>
          <a:p>
            <a:pPr marL="341313">
              <a:lnSpc>
                <a:spcPct val="120000"/>
              </a:lnSpc>
              <a:buFont typeface="Wingdings" pitchFamily="2" charset="2"/>
              <a:buChar char="w"/>
            </a:pPr>
            <a:r>
              <a:rPr lang="en-US" sz="1600" b="0" dirty="0" smtClean="0"/>
              <a:t> Users will only have 2 access points: Portal Role or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Analyzer on</a:t>
            </a:r>
            <a:br>
              <a:rPr lang="en-US" sz="1600" b="0" dirty="0" smtClean="0"/>
            </a:br>
            <a:r>
              <a:rPr lang="en-US" sz="1600" b="0" dirty="0" smtClean="0"/>
              <a:t>   local PC  </a:t>
            </a: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288426" y="4619908"/>
            <a:ext cx="1997361" cy="2048178"/>
          </a:xfrm>
          <a:prstGeom prst="roundRect">
            <a:avLst>
              <a:gd name="adj" fmla="val 16667"/>
            </a:avLst>
          </a:prstGeom>
          <a:solidFill>
            <a:srgbClr val="ECBF4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 dirty="0" smtClean="0"/>
              <a:t>End User Access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Option 3 – What does User see ?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075" y="1282890"/>
            <a:ext cx="8294606" cy="4831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717800" y="2038350"/>
            <a:ext cx="3808413" cy="3179763"/>
            <a:chOff x="1575" y="1092"/>
            <a:chExt cx="2802" cy="2340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678" y="1092"/>
              <a:ext cx="2595" cy="1908"/>
              <a:chOff x="2258" y="1261"/>
              <a:chExt cx="1911" cy="1405"/>
            </a:xfrm>
          </p:grpSpPr>
          <p:pic>
            <p:nvPicPr>
              <p:cNvPr id="27655" name="Picture 5" descr="3dLogoH"/>
              <p:cNvPicPr>
                <a:picLocks noChangeAspect="1" noChangeArrowheads="1"/>
              </p:cNvPicPr>
              <p:nvPr/>
            </p:nvPicPr>
            <p:blipFill>
              <a:blip r:embed="rId3"/>
              <a:srcRect l="29080"/>
              <a:stretch>
                <a:fillRect/>
              </a:stretch>
            </p:blipFill>
            <p:spPr bwMode="auto">
              <a:xfrm>
                <a:off x="2258" y="1845"/>
                <a:ext cx="1911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56" name="Picture 6" descr="3dLogoH"/>
              <p:cNvPicPr>
                <a:picLocks noChangeAspect="1" noChangeArrowheads="1"/>
              </p:cNvPicPr>
              <p:nvPr/>
            </p:nvPicPr>
            <p:blipFill>
              <a:blip r:embed="rId4"/>
              <a:srcRect r="70135"/>
              <a:stretch>
                <a:fillRect/>
              </a:stretch>
            </p:blipFill>
            <p:spPr bwMode="auto">
              <a:xfrm>
                <a:off x="2811" y="1261"/>
                <a:ext cx="805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7654" name="Text Box 7"/>
            <p:cNvSpPr txBox="1">
              <a:spLocks noChangeArrowheads="1"/>
            </p:cNvSpPr>
            <p:nvPr/>
          </p:nvSpPr>
          <p:spPr bwMode="auto">
            <a:xfrm>
              <a:off x="1575" y="2820"/>
              <a:ext cx="2802" cy="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400" b="0" i="1"/>
                <a:t>Our Business Knowledge, </a:t>
              </a:r>
            </a:p>
            <a:p>
              <a:pPr algn="ctr"/>
              <a:r>
                <a:rPr lang="en-US" sz="2400" b="0" i="1"/>
                <a:t>Your Winning Edge.</a:t>
              </a:r>
            </a:p>
          </p:txBody>
        </p:sp>
      </p:grpSp>
      <p:sp>
        <p:nvSpPr>
          <p:cNvPr id="27652" name="Text Box 9"/>
          <p:cNvSpPr txBox="1">
            <a:spLocks noChangeArrowheads="1"/>
          </p:cNvSpPr>
          <p:nvPr/>
        </p:nvSpPr>
        <p:spPr bwMode="auto">
          <a:xfrm>
            <a:off x="2041525" y="1081088"/>
            <a:ext cx="5281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0"/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843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E35E0CB-CE2A-4E0B-B3DF-97C7220A5405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Contents</a:t>
            </a: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94140" y="1321553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707788" y="1986716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707788" y="2661403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215811" y="1381878"/>
            <a:ext cx="12506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latin typeface="Trebuchet MS" pitchFamily="34" charset="0"/>
              </a:rPr>
              <a:t>Overview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256755" y="2047041"/>
            <a:ext cx="32900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latin typeface="Trebuchet MS" pitchFamily="34" charset="0"/>
              </a:rPr>
              <a:t>Destinations &amp; Tools Matrix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256755" y="2721728"/>
            <a:ext cx="12634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latin typeface="Trebuchet MS" pitchFamily="34" charset="0"/>
              </a:rPr>
              <a:t>Scenarios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694141" y="3289201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rebuchet MS" pitchFamily="34" charset="0"/>
              </a:rPr>
              <a:t>4</a:t>
            </a:r>
            <a:endParaRPr lang="en-US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256756" y="3335878"/>
            <a:ext cx="24128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/>
              <a:t>End User Strategies</a:t>
            </a:r>
            <a:endParaRPr lang="en-US" b="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94140" y="1321553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707788" y="1986716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707788" y="2661403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215811" y="1381878"/>
            <a:ext cx="12506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latin typeface="Trebuchet MS" pitchFamily="34" charset="0"/>
              </a:rPr>
              <a:t>Overview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256755" y="2047041"/>
            <a:ext cx="32900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Destinations &amp; Tools Matrix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256755" y="2721728"/>
            <a:ext cx="12634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Scenarios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694141" y="3289201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rebuchet MS" pitchFamily="34" charset="0"/>
              </a:rPr>
              <a:t>4</a:t>
            </a:r>
            <a:endParaRPr lang="en-US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256756" y="3335878"/>
            <a:ext cx="24128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>
                    <a:lumMod val="75000"/>
                  </a:schemeClr>
                </a:solidFill>
              </a:rPr>
              <a:t>End User Strategies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Overview</a:t>
            </a:r>
          </a:p>
        </p:txBody>
      </p:sp>
      <p:sp>
        <p:nvSpPr>
          <p:cNvPr id="6" name="AutoShape 30"/>
          <p:cNvSpPr>
            <a:spLocks noChangeArrowheads="1"/>
          </p:cNvSpPr>
          <p:nvPr/>
        </p:nvSpPr>
        <p:spPr bwMode="auto">
          <a:xfrm>
            <a:off x="691097" y="1216098"/>
            <a:ext cx="7875286" cy="339725"/>
          </a:xfrm>
          <a:prstGeom prst="roundRect">
            <a:avLst>
              <a:gd name="adj" fmla="val 16667"/>
            </a:avLst>
          </a:prstGeom>
          <a:solidFill>
            <a:srgbClr val="FFF7D9"/>
          </a:solidFill>
          <a:ln w="9525">
            <a:solidFill>
              <a:srgbClr val="FDCA0D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228600" algn="l" eaLnBrk="1" hangingPunct="1">
              <a:lnSpc>
                <a:spcPct val="90000"/>
              </a:lnSpc>
              <a:spcBef>
                <a:spcPct val="75000"/>
              </a:spcBef>
            </a:pPr>
            <a:r>
              <a:rPr lang="en-US" sz="1600" b="1" dirty="0" smtClean="0">
                <a:latin typeface="Trebuchet MS" pitchFamily="34" charset="0"/>
              </a:rPr>
              <a:t>SAP BW 3.x Role Menu Web Item does not display SAP </a:t>
            </a:r>
            <a:r>
              <a:rPr lang="en-US" sz="1600" b="1" dirty="0" err="1" smtClean="0">
                <a:latin typeface="Trebuchet MS" pitchFamily="34" charset="0"/>
              </a:rPr>
              <a:t>NetWeaver</a:t>
            </a:r>
            <a:r>
              <a:rPr lang="en-US" sz="1600" b="1" dirty="0" smtClean="0">
                <a:latin typeface="Trebuchet MS" pitchFamily="34" charset="0"/>
              </a:rPr>
              <a:t> 2004s objects</a:t>
            </a:r>
            <a:endParaRPr lang="en-US" sz="1600" b="1" dirty="0">
              <a:latin typeface="Trebuchet MS" pitchFamily="34" charset="0"/>
            </a:endParaRPr>
          </a:p>
        </p:txBody>
      </p:sp>
      <p:sp>
        <p:nvSpPr>
          <p:cNvPr id="10" name="AutoShape 30"/>
          <p:cNvSpPr>
            <a:spLocks noChangeArrowheads="1"/>
          </p:cNvSpPr>
          <p:nvPr/>
        </p:nvSpPr>
        <p:spPr bwMode="auto">
          <a:xfrm>
            <a:off x="706006" y="1720034"/>
            <a:ext cx="7875286" cy="1719617"/>
          </a:xfrm>
          <a:prstGeom prst="roundRect">
            <a:avLst>
              <a:gd name="adj" fmla="val 16667"/>
            </a:avLst>
          </a:prstGeom>
          <a:solidFill>
            <a:srgbClr val="FFF7D9"/>
          </a:solidFill>
          <a:ln w="9525">
            <a:solidFill>
              <a:srgbClr val="FDCA0D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228600" algn="l" eaLnBrk="1" hangingPunct="1">
              <a:lnSpc>
                <a:spcPct val="90000"/>
              </a:lnSpc>
              <a:spcBef>
                <a:spcPct val="75000"/>
              </a:spcBef>
            </a:pPr>
            <a:r>
              <a:rPr lang="en-US" sz="1600" b="1" dirty="0" err="1" smtClean="0">
                <a:latin typeface="Trebuchet MS" pitchFamily="34" charset="0"/>
              </a:rPr>
              <a:t>SAPNetWeaver</a:t>
            </a:r>
            <a:r>
              <a:rPr lang="en-US" sz="1600" b="1" dirty="0" smtClean="0">
                <a:latin typeface="Trebuchet MS" pitchFamily="34" charset="0"/>
              </a:rPr>
              <a:t> Portal is key for the integration</a:t>
            </a:r>
          </a:p>
          <a:p>
            <a:pPr marL="228600" algn="l" eaLnBrk="1" hangingPunct="1">
              <a:lnSpc>
                <a:spcPct val="90000"/>
              </a:lnSpc>
              <a:spcBef>
                <a:spcPct val="75000"/>
              </a:spcBef>
            </a:pPr>
            <a:endParaRPr lang="en-US" sz="1600" b="1" dirty="0" smtClean="0">
              <a:latin typeface="Trebuchet MS" pitchFamily="34" charset="0"/>
            </a:endParaRPr>
          </a:p>
          <a:p>
            <a:pPr marL="228600" algn="l" eaLnBrk="1" hangingPunct="1">
              <a:lnSpc>
                <a:spcPct val="90000"/>
              </a:lnSpc>
              <a:spcBef>
                <a:spcPct val="75000"/>
              </a:spcBef>
            </a:pPr>
            <a:endParaRPr lang="en-US" sz="1600" dirty="0" smtClean="0"/>
          </a:p>
          <a:p>
            <a:pPr marL="228600" algn="l" eaLnBrk="1" hangingPunct="1">
              <a:lnSpc>
                <a:spcPct val="90000"/>
              </a:lnSpc>
              <a:spcBef>
                <a:spcPct val="75000"/>
              </a:spcBef>
            </a:pPr>
            <a:endParaRPr lang="en-US" sz="1600" b="1" dirty="0">
              <a:latin typeface="Trebuchet MS" pitchFamily="34" charset="0"/>
            </a:endParaRPr>
          </a:p>
        </p:txBody>
      </p:sp>
      <p:sp>
        <p:nvSpPr>
          <p:cNvPr id="11" name="Rectangle 31"/>
          <p:cNvSpPr>
            <a:spLocks noChangeArrowheads="1"/>
          </p:cNvSpPr>
          <p:nvPr/>
        </p:nvSpPr>
        <p:spPr bwMode="auto">
          <a:xfrm>
            <a:off x="1527910" y="2170416"/>
            <a:ext cx="3466530" cy="322205"/>
          </a:xfrm>
          <a:prstGeom prst="rect">
            <a:avLst/>
          </a:prstGeom>
          <a:solidFill>
            <a:srgbClr val="FFFFFF"/>
          </a:solidFill>
          <a:ln w="9525">
            <a:solidFill>
              <a:srgbClr val="336699"/>
            </a:solidFill>
            <a:prstDash val="dash"/>
            <a:miter lim="800000"/>
            <a:headEnd/>
            <a:tailEnd/>
          </a:ln>
          <a:effectLst/>
        </p:spPr>
        <p:txBody>
          <a:bodyPr lIns="52962" tIns="26480" rIns="52962" bIns="2648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b="0" dirty="0" smtClean="0"/>
              <a:t>Portal Content Directory</a:t>
            </a:r>
          </a:p>
        </p:txBody>
      </p:sp>
      <p:sp>
        <p:nvSpPr>
          <p:cNvPr id="12" name="Rectangle 31"/>
          <p:cNvSpPr>
            <a:spLocks noChangeArrowheads="1"/>
          </p:cNvSpPr>
          <p:nvPr/>
        </p:nvSpPr>
        <p:spPr bwMode="auto">
          <a:xfrm>
            <a:off x="1527909" y="2579846"/>
            <a:ext cx="3480179" cy="348943"/>
          </a:xfrm>
          <a:prstGeom prst="rect">
            <a:avLst/>
          </a:prstGeom>
          <a:solidFill>
            <a:srgbClr val="FFFFFF"/>
          </a:solidFill>
          <a:ln w="9525">
            <a:solidFill>
              <a:srgbClr val="336699"/>
            </a:solidFill>
            <a:prstDash val="dash"/>
            <a:miter lim="800000"/>
            <a:headEnd/>
            <a:tailEnd/>
          </a:ln>
          <a:effectLst/>
        </p:spPr>
        <p:txBody>
          <a:bodyPr wrap="square" lIns="52962" tIns="26480" rIns="52962" bIns="2648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b="0" dirty="0" smtClean="0"/>
              <a:t>Knowledge Management Repository</a:t>
            </a:r>
          </a:p>
        </p:txBody>
      </p:sp>
      <p:sp>
        <p:nvSpPr>
          <p:cNvPr id="13" name="Rectangle 31"/>
          <p:cNvSpPr>
            <a:spLocks noChangeArrowheads="1"/>
          </p:cNvSpPr>
          <p:nvPr/>
        </p:nvSpPr>
        <p:spPr bwMode="auto">
          <a:xfrm>
            <a:off x="1541556" y="3002930"/>
            <a:ext cx="3480179" cy="322205"/>
          </a:xfrm>
          <a:prstGeom prst="rect">
            <a:avLst/>
          </a:prstGeom>
          <a:solidFill>
            <a:srgbClr val="FFFFFF"/>
          </a:solidFill>
          <a:ln w="9525">
            <a:solidFill>
              <a:srgbClr val="336699"/>
            </a:solidFill>
            <a:prstDash val="dash"/>
            <a:miter lim="800000"/>
            <a:headEnd/>
            <a:tailEnd/>
          </a:ln>
          <a:effectLst/>
        </p:spPr>
        <p:txBody>
          <a:bodyPr lIns="52962" tIns="26480" rIns="52962" bIns="2648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b="0" dirty="0" smtClean="0"/>
              <a:t>Portal </a:t>
            </a:r>
            <a:r>
              <a:rPr lang="en-US" sz="1600" b="0" dirty="0" err="1" smtClean="0"/>
              <a:t>iViews</a:t>
            </a:r>
            <a:r>
              <a:rPr lang="en-US" sz="1600" b="0" dirty="0" smtClean="0"/>
              <a:t> and Roles</a:t>
            </a:r>
          </a:p>
        </p:txBody>
      </p:sp>
      <p:sp>
        <p:nvSpPr>
          <p:cNvPr id="18" name="AutoShape 30"/>
          <p:cNvSpPr>
            <a:spLocks noChangeArrowheads="1"/>
          </p:cNvSpPr>
          <p:nvPr/>
        </p:nvSpPr>
        <p:spPr bwMode="auto">
          <a:xfrm>
            <a:off x="720077" y="3622931"/>
            <a:ext cx="7875286" cy="906863"/>
          </a:xfrm>
          <a:prstGeom prst="roundRect">
            <a:avLst>
              <a:gd name="adj" fmla="val 16667"/>
            </a:avLst>
          </a:prstGeom>
          <a:solidFill>
            <a:srgbClr val="FFF7D9"/>
          </a:solidFill>
          <a:ln w="9525">
            <a:solidFill>
              <a:srgbClr val="FDCA0D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228600" algn="l" eaLnBrk="1" hangingPunct="1">
              <a:spcBef>
                <a:spcPct val="75000"/>
              </a:spcBef>
            </a:pPr>
            <a:r>
              <a:rPr lang="en-US" sz="1600" b="1" dirty="0" smtClean="0">
                <a:latin typeface="Trebuchet MS" pitchFamily="34" charset="0"/>
              </a:rPr>
              <a:t>BI Favorites and Roles are still applicable for saving, but users will not access</a:t>
            </a:r>
          </a:p>
          <a:p>
            <a:pPr marL="228600" algn="l" eaLnBrk="1" hangingPunct="1">
              <a:spcBef>
                <a:spcPct val="75000"/>
              </a:spcBef>
            </a:pPr>
            <a:r>
              <a:rPr lang="en-US" sz="1600" b="1" dirty="0" smtClean="0">
                <a:latin typeface="Trebuchet MS" pitchFamily="34" charset="0"/>
              </a:rPr>
              <a:t>these at runtime, only design time</a:t>
            </a:r>
            <a:endParaRPr lang="en-US" sz="1600" b="1" dirty="0">
              <a:latin typeface="Trebuchet MS" pitchFamily="34" charset="0"/>
            </a:endParaRPr>
          </a:p>
        </p:txBody>
      </p:sp>
      <p:sp>
        <p:nvSpPr>
          <p:cNvPr id="19" name="AutoShape 30"/>
          <p:cNvSpPr>
            <a:spLocks noChangeArrowheads="1"/>
          </p:cNvSpPr>
          <p:nvPr/>
        </p:nvSpPr>
        <p:spPr bwMode="auto">
          <a:xfrm>
            <a:off x="733303" y="4704883"/>
            <a:ext cx="7875286" cy="339725"/>
          </a:xfrm>
          <a:prstGeom prst="roundRect">
            <a:avLst>
              <a:gd name="adj" fmla="val 16667"/>
            </a:avLst>
          </a:prstGeom>
          <a:solidFill>
            <a:srgbClr val="FFF7D9"/>
          </a:solidFill>
          <a:ln w="9525">
            <a:solidFill>
              <a:srgbClr val="FDCA0D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228600" algn="l" eaLnBrk="1" hangingPunct="1">
              <a:lnSpc>
                <a:spcPct val="90000"/>
              </a:lnSpc>
              <a:spcBef>
                <a:spcPct val="75000"/>
              </a:spcBef>
            </a:pPr>
            <a:r>
              <a:rPr lang="en-US" sz="1600" b="1" dirty="0" smtClean="0">
                <a:latin typeface="Trebuchet MS" pitchFamily="34" charset="0"/>
              </a:rPr>
              <a:t>SAP Role Upload is available to migrate BI Roles to Portal Roles</a:t>
            </a:r>
            <a:endParaRPr lang="en-US" sz="1600" b="1" dirty="0">
              <a:latin typeface="Trebuchet MS" pitchFamily="34" charset="0"/>
            </a:endParaRPr>
          </a:p>
        </p:txBody>
      </p:sp>
      <p:sp>
        <p:nvSpPr>
          <p:cNvPr id="20" name="Rectangle 53"/>
          <p:cNvSpPr>
            <a:spLocks noChangeArrowheads="1"/>
          </p:cNvSpPr>
          <p:nvPr/>
        </p:nvSpPr>
        <p:spPr bwMode="auto">
          <a:xfrm>
            <a:off x="236061" y="1253575"/>
            <a:ext cx="311727" cy="224313"/>
          </a:xfrm>
          <a:prstGeom prst="rect">
            <a:avLst/>
          </a:prstGeom>
          <a:gradFill rotWithShape="0">
            <a:gsLst>
              <a:gs pos="0">
                <a:srgbClr val="F8B700"/>
              </a:gs>
              <a:gs pos="100000">
                <a:srgbClr val="FFF6D5"/>
              </a:gs>
            </a:gsLst>
            <a:lin ang="0" scaled="1"/>
          </a:gradFill>
          <a:ln w="9525">
            <a:solidFill>
              <a:srgbClr val="B5CEE7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Rectangle 53"/>
          <p:cNvSpPr>
            <a:spLocks noChangeArrowheads="1"/>
          </p:cNvSpPr>
          <p:nvPr/>
        </p:nvSpPr>
        <p:spPr bwMode="auto">
          <a:xfrm>
            <a:off x="264195" y="2308652"/>
            <a:ext cx="311727" cy="224313"/>
          </a:xfrm>
          <a:prstGeom prst="rect">
            <a:avLst/>
          </a:prstGeom>
          <a:gradFill rotWithShape="0">
            <a:gsLst>
              <a:gs pos="0">
                <a:srgbClr val="F8B700"/>
              </a:gs>
              <a:gs pos="100000">
                <a:srgbClr val="FFF6D5"/>
              </a:gs>
            </a:gsLst>
            <a:lin ang="0" scaled="1"/>
          </a:gradFill>
          <a:ln w="9525">
            <a:solidFill>
              <a:srgbClr val="B5CEE7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Rectangle 53"/>
          <p:cNvSpPr>
            <a:spLocks noChangeArrowheads="1"/>
          </p:cNvSpPr>
          <p:nvPr/>
        </p:nvSpPr>
        <p:spPr bwMode="auto">
          <a:xfrm>
            <a:off x="278263" y="3884234"/>
            <a:ext cx="311727" cy="224313"/>
          </a:xfrm>
          <a:prstGeom prst="rect">
            <a:avLst/>
          </a:prstGeom>
          <a:gradFill rotWithShape="0">
            <a:gsLst>
              <a:gs pos="0">
                <a:srgbClr val="F8B700"/>
              </a:gs>
              <a:gs pos="100000">
                <a:srgbClr val="FFF6D5"/>
              </a:gs>
            </a:gsLst>
            <a:lin ang="0" scaled="1"/>
          </a:gradFill>
          <a:ln w="9525">
            <a:solidFill>
              <a:srgbClr val="B5CEE7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Rectangle 53"/>
          <p:cNvSpPr>
            <a:spLocks noChangeArrowheads="1"/>
          </p:cNvSpPr>
          <p:nvPr/>
        </p:nvSpPr>
        <p:spPr bwMode="auto">
          <a:xfrm>
            <a:off x="320466" y="4742364"/>
            <a:ext cx="311727" cy="224313"/>
          </a:xfrm>
          <a:prstGeom prst="rect">
            <a:avLst/>
          </a:prstGeom>
          <a:gradFill rotWithShape="0">
            <a:gsLst>
              <a:gs pos="0">
                <a:srgbClr val="F8B700"/>
              </a:gs>
              <a:gs pos="100000">
                <a:srgbClr val="FFF6D5"/>
              </a:gs>
            </a:gsLst>
            <a:lin ang="0" scaled="1"/>
          </a:gradFill>
          <a:ln w="9525">
            <a:solidFill>
              <a:srgbClr val="B5CEE7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Report Types and Destinations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37328" y="1415388"/>
            <a:ext cx="3966177" cy="4739748"/>
            <a:chOff x="482992" y="1538220"/>
            <a:chExt cx="3966177" cy="4739748"/>
          </a:xfrm>
        </p:grpSpPr>
        <p:sp>
          <p:nvSpPr>
            <p:cNvPr id="6" name="Rounded Rectangle 5"/>
            <p:cNvSpPr/>
            <p:nvPr/>
          </p:nvSpPr>
          <p:spPr bwMode="auto">
            <a:xfrm>
              <a:off x="859810" y="1897038"/>
              <a:ext cx="3589359" cy="4380930"/>
            </a:xfrm>
            <a:prstGeom prst="roundRect">
              <a:avLst/>
            </a:prstGeom>
            <a:solidFill>
              <a:srgbClr val="FEF7DE"/>
            </a:soli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231775" marR="0" indent="-231775" algn="just" defTabSz="914400" latinLnBrk="0">
                <a:lnSpc>
                  <a:spcPct val="150000"/>
                </a:lnSpc>
                <a:buClrTx/>
                <a:buSzTx/>
                <a:buFont typeface="Wingdings" pitchFamily="2" charset="2"/>
                <a:buChar char="Ø"/>
                <a:tabLst/>
              </a:pPr>
              <a:r>
                <a:rPr lang="en-US" sz="1600" b="0" dirty="0" smtClean="0"/>
                <a:t> Enterprise (formatted) report</a:t>
              </a:r>
            </a:p>
            <a:p>
              <a:pPr marL="231775" marR="0" indent="-231775" algn="just" defTabSz="914400" latinLnBrk="0">
                <a:lnSpc>
                  <a:spcPct val="150000"/>
                </a:lnSpc>
                <a:buClrTx/>
                <a:buSzTx/>
                <a:buFont typeface="Wingdings" pitchFamily="2" charset="2"/>
                <a:buChar char="Ø"/>
                <a:tabLst/>
              </a:pPr>
              <a:r>
                <a:rPr lang="en-US" sz="1600" b="0" dirty="0" smtClean="0"/>
                <a:t> SAP BW 3.x Web applications</a:t>
              </a:r>
            </a:p>
            <a:p>
              <a:pPr marL="231775" marR="0" indent="-231775" algn="just" defTabSz="914400" latinLnBrk="0">
                <a:lnSpc>
                  <a:spcPct val="150000"/>
                </a:lnSpc>
                <a:buClrTx/>
                <a:buSzTx/>
                <a:buFont typeface="Wingdings" pitchFamily="2" charset="2"/>
                <a:buChar char="Ø"/>
                <a:tabLst/>
              </a:pPr>
              <a:r>
                <a:rPr lang="en-US" sz="1600" b="0" dirty="0" smtClean="0"/>
                <a:t> SAP </a:t>
              </a:r>
              <a:r>
                <a:rPr lang="en-US" sz="1600" b="0" dirty="0" err="1" smtClean="0"/>
                <a:t>NetWeaver</a:t>
              </a:r>
              <a:r>
                <a:rPr lang="en-US" sz="1600" b="0" dirty="0" smtClean="0"/>
                <a:t> 2004s Web applications</a:t>
              </a:r>
            </a:p>
            <a:p>
              <a:pPr marL="231775" marR="0" indent="-231775" algn="just" defTabSz="914400" latinLnBrk="0">
                <a:lnSpc>
                  <a:spcPct val="150000"/>
                </a:lnSpc>
                <a:buClrTx/>
                <a:buSzTx/>
                <a:buFont typeface="Wingdings" pitchFamily="2" charset="2"/>
                <a:buChar char="Ø"/>
                <a:tabLst/>
              </a:pPr>
              <a:r>
                <a:rPr lang="en-US" sz="1600" b="0" dirty="0" smtClean="0"/>
                <a:t> Queries</a:t>
              </a:r>
            </a:p>
            <a:p>
              <a:pPr marL="231775" marR="0" indent="-231775" algn="just" defTabSz="914400" latinLnBrk="0">
                <a:lnSpc>
                  <a:spcPct val="150000"/>
                </a:lnSpc>
                <a:buClrTx/>
                <a:buSzTx/>
                <a:buFont typeface="Wingdings" pitchFamily="2" charset="2"/>
                <a:buChar char="Ø"/>
                <a:tabLst/>
              </a:pPr>
              <a:r>
                <a:rPr lang="en-US" sz="1600" b="0" dirty="0" smtClean="0"/>
                <a:t> Query Views</a:t>
              </a:r>
            </a:p>
            <a:p>
              <a:pPr marL="231775" marR="0" indent="-231775" algn="just" defTabSz="914400" latinLnBrk="0">
                <a:lnSpc>
                  <a:spcPct val="150000"/>
                </a:lnSpc>
                <a:buClrTx/>
                <a:buSzTx/>
                <a:buFont typeface="Wingdings" pitchFamily="2" charset="2"/>
                <a:buChar char="Ø"/>
                <a:tabLst/>
              </a:pPr>
              <a:r>
                <a:rPr lang="en-US" sz="1600" b="0" dirty="0" smtClean="0"/>
                <a:t> Workbooks</a:t>
              </a:r>
            </a:p>
            <a:p>
              <a:pPr marL="231775" marR="0" indent="-231775" algn="just" defTabSz="914400" latinLnBrk="0">
                <a:lnSpc>
                  <a:spcPct val="150000"/>
                </a:lnSpc>
                <a:buClrTx/>
                <a:buSzTx/>
                <a:buFont typeface="Wingdings" pitchFamily="2" charset="2"/>
                <a:buChar char="Ø"/>
                <a:tabLst/>
              </a:pPr>
              <a:r>
                <a:rPr lang="en-US" sz="1600" b="0" dirty="0" smtClean="0"/>
                <a:t> Documents-PDF, ZIP, etc…</a:t>
              </a:r>
            </a:p>
            <a:p>
              <a:pPr marL="231775" marR="0" indent="-231775" algn="just" defTabSz="914400" latinLnBrk="0">
                <a:lnSpc>
                  <a:spcPct val="150000"/>
                </a:lnSpc>
                <a:buClrTx/>
                <a:buSzTx/>
                <a:buFont typeface="Wingdings" pitchFamily="2" charset="2"/>
                <a:buChar char="Ø"/>
                <a:tabLst/>
              </a:pPr>
              <a:r>
                <a:rPr lang="en-US" sz="1600" b="0" dirty="0" smtClean="0"/>
                <a:t> BSPs, JSPs, .NET, WebDynpro</a:t>
              </a:r>
            </a:p>
            <a:p>
              <a:pPr marL="231775" marR="0" indent="-231775" algn="just" defTabSz="914400" latinLnBrk="0">
                <a:lnSpc>
                  <a:spcPct val="150000"/>
                </a:lnSpc>
                <a:buClrTx/>
                <a:buSzTx/>
                <a:buFont typeface="Wingdings" pitchFamily="2" charset="2"/>
                <a:buChar char="Ø"/>
                <a:tabLst/>
              </a:pPr>
              <a:r>
                <a:rPr lang="en-US" sz="1600" b="0" dirty="0" smtClean="0"/>
                <a:t> URLs</a:t>
              </a:r>
            </a:p>
          </p:txBody>
        </p:sp>
        <p:sp>
          <p:nvSpPr>
            <p:cNvPr id="7" name="Oval 6"/>
            <p:cNvSpPr/>
            <p:nvPr/>
          </p:nvSpPr>
          <p:spPr bwMode="auto">
            <a:xfrm rot="19985884">
              <a:off x="482992" y="1538220"/>
              <a:ext cx="1301604" cy="738384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31765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 algn="ctr">
              <a:solidFill>
                <a:srgbClr val="FF9900"/>
              </a:solidFill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 wrap="none" lIns="0" tIns="0" rIns="0" bIns="0" anchor="ctr" anchorCtr="1"/>
            <a:lstStyle/>
            <a:p>
              <a:pPr marR="0" algn="ctr" defTabSz="914400" eaLnBrk="1" latinLnBrk="0" hangingPunct="1">
                <a:lnSpc>
                  <a:spcPct val="100000"/>
                </a:lnSpc>
                <a:buClrTx/>
                <a:buSzTx/>
                <a:buFontTx/>
                <a:buNone/>
                <a:tabLst/>
                <a:defRPr/>
              </a:pPr>
              <a:r>
                <a:rPr lang="en-US" sz="1600" dirty="0" smtClean="0"/>
                <a:t>Report Types</a:t>
              </a:r>
            </a:p>
          </p:txBody>
        </p:sp>
      </p:grpSp>
      <p:sp>
        <p:nvSpPr>
          <p:cNvPr id="11" name="Rounded Rectangle 10"/>
          <p:cNvSpPr/>
          <p:nvPr/>
        </p:nvSpPr>
        <p:spPr bwMode="auto">
          <a:xfrm>
            <a:off x="4844956" y="1733263"/>
            <a:ext cx="3589359" cy="4380930"/>
          </a:xfrm>
          <a:prstGeom prst="roundRect">
            <a:avLst/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anchor="ctr"/>
          <a:lstStyle/>
          <a:p>
            <a:pPr marL="231775" marR="0" indent="-231775" algn="just" defTabSz="914400" latinLnBrk="0">
              <a:lnSpc>
                <a:spcPct val="150000"/>
              </a:lnSpc>
              <a:buClrTx/>
              <a:buSzTx/>
              <a:buFont typeface="Wingdings" pitchFamily="2" charset="2"/>
              <a:buChar char="Ø"/>
              <a:tabLst/>
            </a:pPr>
            <a:r>
              <a:rPr lang="en-US" sz="1600" b="0" dirty="0" smtClean="0"/>
              <a:t> BI Favorites</a:t>
            </a:r>
          </a:p>
          <a:p>
            <a:pPr marL="231775" marR="0" indent="-231775" algn="just" defTabSz="914400" latinLnBrk="0">
              <a:lnSpc>
                <a:spcPct val="150000"/>
              </a:lnSpc>
              <a:buClrTx/>
              <a:buSzTx/>
              <a:buFont typeface="Wingdings" pitchFamily="2" charset="2"/>
              <a:buChar char="Ø"/>
              <a:tabLst/>
            </a:pPr>
            <a:r>
              <a:rPr lang="en-US" sz="1600" b="0" dirty="0" smtClean="0"/>
              <a:t> BI Roles</a:t>
            </a:r>
          </a:p>
          <a:p>
            <a:pPr marL="231775" marR="0" indent="-231775" algn="just" defTabSz="914400" latinLnBrk="0">
              <a:lnSpc>
                <a:spcPct val="150000"/>
              </a:lnSpc>
              <a:buClrTx/>
              <a:buSzTx/>
              <a:buFont typeface="Wingdings" pitchFamily="2" charset="2"/>
              <a:buChar char="Ø"/>
              <a:tabLst/>
            </a:pPr>
            <a:r>
              <a:rPr lang="en-US" sz="1600" b="0" dirty="0" smtClean="0"/>
              <a:t> BI Bookmark</a:t>
            </a:r>
          </a:p>
          <a:p>
            <a:pPr marL="231775" marR="0" indent="-231775" algn="just" defTabSz="914400" latinLnBrk="0">
              <a:lnSpc>
                <a:spcPct val="150000"/>
              </a:lnSpc>
              <a:buClrTx/>
              <a:buSzTx/>
              <a:buFont typeface="Wingdings" pitchFamily="2" charset="2"/>
              <a:buChar char="Ø"/>
              <a:tabLst/>
            </a:pPr>
            <a:r>
              <a:rPr lang="en-US" sz="1600" b="0" dirty="0" smtClean="0"/>
              <a:t> KM Repository</a:t>
            </a:r>
          </a:p>
          <a:p>
            <a:pPr marL="688975" lvl="1" indent="-231775" algn="just"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1600" b="0" dirty="0" smtClean="0"/>
              <a:t> My Portfolio</a:t>
            </a:r>
          </a:p>
          <a:p>
            <a:pPr marL="688975" lvl="1" indent="-231775" algn="just"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1600" b="0" dirty="0" err="1" smtClean="0"/>
              <a:t>BEx</a:t>
            </a:r>
            <a:r>
              <a:rPr lang="en-US" sz="1600" b="0" dirty="0" smtClean="0"/>
              <a:t> Portfolio</a:t>
            </a:r>
          </a:p>
          <a:p>
            <a:pPr marL="231775" marR="0" indent="-231775" algn="just" defTabSz="914400" latinLnBrk="0">
              <a:lnSpc>
                <a:spcPct val="150000"/>
              </a:lnSpc>
              <a:buClrTx/>
              <a:buSzTx/>
              <a:buFont typeface="Wingdings" pitchFamily="2" charset="2"/>
              <a:buChar char="Ø"/>
              <a:tabLst/>
            </a:pPr>
            <a:r>
              <a:rPr lang="en-US" sz="1600" b="0" dirty="0" smtClean="0"/>
              <a:t> Collaboration Rooms</a:t>
            </a:r>
          </a:p>
          <a:p>
            <a:pPr marL="231775" marR="0" indent="-231775" algn="just" defTabSz="914400" latinLnBrk="0">
              <a:lnSpc>
                <a:spcPct val="150000"/>
              </a:lnSpc>
              <a:buClrTx/>
              <a:buSzTx/>
              <a:buFont typeface="Wingdings" pitchFamily="2" charset="2"/>
              <a:buChar char="Ø"/>
              <a:tabLst/>
            </a:pPr>
            <a:r>
              <a:rPr lang="en-US" sz="1600" b="0" dirty="0" smtClean="0"/>
              <a:t> Portal Content Directory</a:t>
            </a:r>
          </a:p>
          <a:p>
            <a:pPr marL="231775" marR="0" indent="-231775" algn="just" defTabSz="914400" latinLnBrk="0">
              <a:lnSpc>
                <a:spcPct val="150000"/>
              </a:lnSpc>
              <a:buClrTx/>
              <a:buSzTx/>
              <a:buFont typeface="Wingdings" pitchFamily="2" charset="2"/>
              <a:buChar char="Ø"/>
              <a:tabLst/>
            </a:pPr>
            <a:r>
              <a:rPr lang="en-US" sz="1600" b="0" dirty="0" smtClean="0"/>
              <a:t> Portal Roles</a:t>
            </a:r>
          </a:p>
        </p:txBody>
      </p:sp>
      <p:sp>
        <p:nvSpPr>
          <p:cNvPr id="12" name="Oval 11"/>
          <p:cNvSpPr/>
          <p:nvPr/>
        </p:nvSpPr>
        <p:spPr bwMode="auto">
          <a:xfrm rot="19985884">
            <a:off x="4440842" y="1374445"/>
            <a:ext cx="1301604" cy="738384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31765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 anchorCtr="1"/>
          <a:lstStyle/>
          <a:p>
            <a:pPr marR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en-US" sz="1600" dirty="0" smtClean="0"/>
              <a:t>Report </a:t>
            </a:r>
          </a:p>
          <a:p>
            <a:pPr marR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en-US" sz="1600" dirty="0" smtClean="0"/>
              <a:t>Destinations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94140" y="1321553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707788" y="1986716"/>
            <a:ext cx="457200" cy="4572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707788" y="2661403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215811" y="1381878"/>
            <a:ext cx="12506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Overview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256755" y="2047041"/>
            <a:ext cx="32900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latin typeface="Trebuchet MS" pitchFamily="34" charset="0"/>
              </a:rPr>
              <a:t>Destinations &amp; Tools Matrix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256755" y="2721728"/>
            <a:ext cx="12634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Scenarios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694141" y="3289201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rebuchet MS" pitchFamily="34" charset="0"/>
              </a:rPr>
              <a:t>4</a:t>
            </a:r>
            <a:endParaRPr lang="en-US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256756" y="3335878"/>
            <a:ext cx="24128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>
                    <a:lumMod val="75000"/>
                  </a:schemeClr>
                </a:solidFill>
              </a:rPr>
              <a:t>End User Strategies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Destination &amp; Tools Matrix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094" y="1385888"/>
            <a:ext cx="8024882" cy="508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900" y="1154467"/>
            <a:ext cx="8366076" cy="5150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94140" y="1321553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707788" y="1986716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707788" y="2661403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215811" y="1381878"/>
            <a:ext cx="12506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Overview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256755" y="2047041"/>
            <a:ext cx="32900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Destinations &amp; Tools Matrix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256755" y="2721728"/>
            <a:ext cx="12634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Scenarios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694141" y="3289201"/>
            <a:ext cx="457200" cy="4572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256756" y="3335878"/>
            <a:ext cx="24128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/>
              <a:t>End User Strategies</a:t>
            </a:r>
            <a:endParaRPr lang="en-US" b="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Publishing Strategy within BW 3.x</a:t>
            </a:r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533937" y="3362986"/>
            <a:ext cx="7915701" cy="2404767"/>
          </a:xfrm>
          <a:prstGeom prst="roundRect">
            <a:avLst>
              <a:gd name="adj" fmla="val 7926"/>
            </a:avLst>
          </a:prstGeom>
          <a:solidFill>
            <a:srgbClr val="E4E4E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t" anchorCtr="0"/>
          <a:lstStyle/>
          <a:p>
            <a:pPr algn="just">
              <a:lnSpc>
                <a:spcPct val="150000"/>
              </a:lnSpc>
            </a:pPr>
            <a:endParaRPr lang="en-US" sz="1800" b="0" dirty="0" smtClean="0"/>
          </a:p>
          <a:p>
            <a:pPr algn="just">
              <a:lnSpc>
                <a:spcPct val="150000"/>
              </a:lnSpc>
            </a:pPr>
            <a:endParaRPr lang="en-US" sz="1600" b="0" dirty="0" smtClean="0"/>
          </a:p>
          <a:p>
            <a:pPr marL="109538" indent="-109538" algn="just">
              <a:lnSpc>
                <a:spcPct val="120000"/>
              </a:lnSpc>
              <a:buBlip>
                <a:blip r:embed="rId2"/>
              </a:buBlip>
            </a:pPr>
            <a:r>
              <a:rPr lang="en-US" sz="1600" b="0" dirty="0" smtClean="0"/>
              <a:t> Most customers were using the Role Menu Web Item to display queries and web </a:t>
            </a:r>
            <a:br>
              <a:rPr lang="en-US" sz="1600" b="0" dirty="0" smtClean="0"/>
            </a:br>
            <a:r>
              <a:rPr lang="en-US" sz="1600" b="0" dirty="0" smtClean="0"/>
              <a:t> templates through the </a:t>
            </a:r>
            <a:r>
              <a:rPr lang="en-US" sz="1600" b="0" dirty="0" err="1" smtClean="0"/>
              <a:t>NetWeaver</a:t>
            </a:r>
            <a:r>
              <a:rPr lang="en-US" sz="1600" b="0" dirty="0" smtClean="0"/>
              <a:t> Portal</a:t>
            </a:r>
          </a:p>
          <a:p>
            <a:pPr marL="109538" indent="-109538" algn="just">
              <a:lnSpc>
                <a:spcPct val="120000"/>
              </a:lnSpc>
              <a:buBlip>
                <a:blip r:embed="rId2"/>
              </a:buBlip>
            </a:pPr>
            <a:r>
              <a:rPr lang="en-US" sz="1600" b="0" dirty="0" smtClean="0"/>
              <a:t> In some cases, customers were using portal roles and </a:t>
            </a:r>
            <a:r>
              <a:rPr lang="en-US" sz="1600" b="0" dirty="0" err="1" smtClean="0"/>
              <a:t>worksets</a:t>
            </a:r>
            <a:r>
              <a:rPr lang="en-US" sz="1600" b="0" dirty="0" smtClean="0"/>
              <a:t> for web template </a:t>
            </a:r>
            <a:br>
              <a:rPr lang="en-US" sz="1600" b="0" dirty="0" smtClean="0"/>
            </a:br>
            <a:r>
              <a:rPr lang="en-US" sz="1600" b="0" dirty="0" smtClean="0"/>
              <a:t> access and were only accessing </a:t>
            </a:r>
            <a:r>
              <a:rPr lang="en-US" sz="1600" b="0" dirty="0" err="1" smtClean="0"/>
              <a:t>adhoc</a:t>
            </a:r>
            <a:r>
              <a:rPr lang="en-US" sz="1600" b="0" dirty="0" smtClean="0"/>
              <a:t> queries through the Web Analyzer or </a:t>
            </a:r>
            <a:br>
              <a:rPr lang="en-US" sz="1600" b="0" dirty="0" smtClean="0"/>
            </a:br>
            <a:r>
              <a:rPr lang="en-US" sz="1600" b="0" dirty="0" smtClean="0"/>
              <a:t>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Analyzer </a:t>
            </a:r>
          </a:p>
        </p:txBody>
      </p:sp>
      <p:sp>
        <p:nvSpPr>
          <p:cNvPr id="12" name="AutoShape 16"/>
          <p:cNvSpPr>
            <a:spLocks noChangeArrowheads="1"/>
          </p:cNvSpPr>
          <p:nvPr/>
        </p:nvSpPr>
        <p:spPr bwMode="auto">
          <a:xfrm>
            <a:off x="648998" y="3511103"/>
            <a:ext cx="7021043" cy="601255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eaLnBrk="1" hangingPunct="1">
              <a:lnSpc>
                <a:spcPct val="110000"/>
              </a:lnSpc>
            </a:pPr>
            <a:r>
              <a:rPr lang="en-US" sz="1600" dirty="0" smtClean="0">
                <a:solidFill>
                  <a:schemeClr val="tx2"/>
                </a:solidFill>
              </a:rPr>
              <a:t>Within BW 3.x, this was the typical publishing strategy for queries and web templates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518610" y="1255594"/>
            <a:ext cx="7915701" cy="1801504"/>
          </a:xfrm>
          <a:prstGeom prst="roundRect">
            <a:avLst>
              <a:gd name="adj" fmla="val 7926"/>
            </a:avLst>
          </a:prstGeom>
          <a:solidFill>
            <a:srgbClr val="E4E4E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t" anchorCtr="0"/>
          <a:lstStyle/>
          <a:p>
            <a:pPr algn="just">
              <a:lnSpc>
                <a:spcPct val="150000"/>
              </a:lnSpc>
            </a:pPr>
            <a:endParaRPr lang="en-US" sz="1800" b="0" dirty="0" smtClean="0"/>
          </a:p>
          <a:p>
            <a:pPr algn="just">
              <a:lnSpc>
                <a:spcPct val="150000"/>
              </a:lnSpc>
            </a:pPr>
            <a:endParaRPr lang="en-US" sz="1600" b="0" dirty="0" smtClean="0"/>
          </a:p>
          <a:p>
            <a:pPr marL="109538" indent="-109538" algn="just">
              <a:lnSpc>
                <a:spcPct val="150000"/>
              </a:lnSpc>
              <a:buBlip>
                <a:blip r:embed="rId2"/>
              </a:buBlip>
            </a:pPr>
            <a:r>
              <a:rPr lang="en-US" sz="1600" b="0" dirty="0" smtClean="0"/>
              <a:t> Workbooks are accessed through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Browser or through the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Analyzer Directly</a:t>
            </a:r>
          </a:p>
          <a:p>
            <a:pPr marL="109538" indent="-109538" algn="just">
              <a:lnSpc>
                <a:spcPct val="150000"/>
              </a:lnSpc>
              <a:buBlip>
                <a:blip r:embed="rId2"/>
              </a:buBlip>
            </a:pPr>
            <a:r>
              <a:rPr lang="en-US" sz="1600" b="0" dirty="0" smtClean="0"/>
              <a:t> Most customers were not publishing workbooks to the </a:t>
            </a:r>
            <a:r>
              <a:rPr lang="en-US" sz="1600" b="0" dirty="0" err="1" smtClean="0"/>
              <a:t>NetWeaver</a:t>
            </a:r>
            <a:r>
              <a:rPr lang="en-US" sz="1600" b="0" dirty="0" smtClean="0"/>
              <a:t> Portal  </a:t>
            </a:r>
          </a:p>
        </p:txBody>
      </p:sp>
      <p:sp>
        <p:nvSpPr>
          <p:cNvPr id="14" name="AutoShape 16"/>
          <p:cNvSpPr>
            <a:spLocks noChangeArrowheads="1"/>
          </p:cNvSpPr>
          <p:nvPr/>
        </p:nvSpPr>
        <p:spPr bwMode="auto">
          <a:xfrm>
            <a:off x="689942" y="1459557"/>
            <a:ext cx="7021043" cy="498475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eaLnBrk="1" hangingPunct="1">
              <a:lnSpc>
                <a:spcPct val="110000"/>
              </a:lnSpc>
            </a:pPr>
            <a:r>
              <a:rPr lang="en-US" sz="1600" dirty="0" smtClean="0">
                <a:solidFill>
                  <a:schemeClr val="tx2"/>
                </a:solidFill>
              </a:rPr>
              <a:t>Within BW 3.x, this was the typical publishing strategy for workbooks</a:t>
            </a:r>
            <a:endParaRPr lang="en-US" sz="1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owerpoint Template">
  <a:themeElements>
    <a:clrScheme name="1_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1_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1_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owerpoint Template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Custom Design">
  <a:themeElements>
    <a:clrScheme name="Custom Design 14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5F5F5F"/>
      </a:accent1>
      <a:accent2>
        <a:srgbClr val="00CCFF"/>
      </a:accent2>
      <a:accent3>
        <a:srgbClr val="FFFFFF"/>
      </a:accent3>
      <a:accent4>
        <a:srgbClr val="000000"/>
      </a:accent4>
      <a:accent5>
        <a:srgbClr val="B6B6B6"/>
      </a:accent5>
      <a:accent6>
        <a:srgbClr val="00B9E7"/>
      </a:accent6>
      <a:hlink>
        <a:srgbClr val="08CE6B"/>
      </a:hlink>
      <a:folHlink>
        <a:srgbClr val="FFCC01"/>
      </a:folHlink>
    </a:clrScheme>
    <a:fontScheme name="8_Custom Desig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224</TotalTime>
  <Words>702</Words>
  <Application>Microsoft PowerPoint</Application>
  <PresentationFormat>On-screen Show (4:3)</PresentationFormat>
  <Paragraphs>150</Paragraphs>
  <Slides>17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blank</vt:lpstr>
      <vt:lpstr>4_Custom Design</vt:lpstr>
      <vt:lpstr>1_Powerpoint Template</vt:lpstr>
      <vt:lpstr>2_Powerpoint Template</vt:lpstr>
      <vt:lpstr>5_Custom Design</vt:lpstr>
      <vt:lpstr>8_Custom Design</vt:lpstr>
      <vt:lpstr>Slide 1</vt:lpstr>
      <vt:lpstr>Contents</vt:lpstr>
      <vt:lpstr>Slide 3</vt:lpstr>
      <vt:lpstr>     Overview</vt:lpstr>
      <vt:lpstr>   Report Types and Destinations</vt:lpstr>
      <vt:lpstr>Slide 6</vt:lpstr>
      <vt:lpstr>   Destination &amp; Tools Matrix</vt:lpstr>
      <vt:lpstr>Slide 8</vt:lpstr>
      <vt:lpstr>Publishing Strategy within BW 3.x</vt:lpstr>
      <vt:lpstr> Option 1 – What does User see ?</vt:lpstr>
      <vt:lpstr> Option 1 – What does User see ?</vt:lpstr>
      <vt:lpstr>Option 2 - Publishing Strategy within NetWeaver 2004s</vt:lpstr>
      <vt:lpstr> Option 2 – What does User see ?</vt:lpstr>
      <vt:lpstr> Option 2 – What does User see ?</vt:lpstr>
      <vt:lpstr>Option 3 – TCO Publishing Strategy within NetWeaver 2004s</vt:lpstr>
      <vt:lpstr> Option 3 – What does User see ?</vt:lpstr>
      <vt:lpstr>Slide 17</vt:lpstr>
    </vt:vector>
  </TitlesOfParts>
  <Manager>Sushma Rajagopalan</Manager>
  <Company>L&amp;TInfotech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LTITL</dc:creator>
  <cp:lastModifiedBy>281694</cp:lastModifiedBy>
  <cp:revision>145</cp:revision>
  <dcterms:created xsi:type="dcterms:W3CDTF">2009-01-27T11:34:11Z</dcterms:created>
  <dcterms:modified xsi:type="dcterms:W3CDTF">2009-03-02T13:49:27Z</dcterms:modified>
</cp:coreProperties>
</file>