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54"/>
  </p:notesMasterIdLst>
  <p:handoutMasterIdLst>
    <p:handoutMasterId r:id="rId55"/>
  </p:handoutMasterIdLst>
  <p:sldIdLst>
    <p:sldId id="374" r:id="rId7"/>
    <p:sldId id="361" r:id="rId8"/>
    <p:sldId id="410" r:id="rId9"/>
    <p:sldId id="432" r:id="rId10"/>
    <p:sldId id="433" r:id="rId11"/>
    <p:sldId id="431" r:id="rId12"/>
    <p:sldId id="380" r:id="rId13"/>
    <p:sldId id="362" r:id="rId14"/>
    <p:sldId id="434" r:id="rId15"/>
    <p:sldId id="411" r:id="rId16"/>
    <p:sldId id="435" r:id="rId17"/>
    <p:sldId id="438" r:id="rId18"/>
    <p:sldId id="460" r:id="rId19"/>
    <p:sldId id="436" r:id="rId20"/>
    <p:sldId id="440" r:id="rId21"/>
    <p:sldId id="437" r:id="rId22"/>
    <p:sldId id="413" r:id="rId23"/>
    <p:sldId id="441" r:id="rId24"/>
    <p:sldId id="442" r:id="rId25"/>
    <p:sldId id="443" r:id="rId26"/>
    <p:sldId id="444" r:id="rId27"/>
    <p:sldId id="446" r:id="rId28"/>
    <p:sldId id="447" r:id="rId29"/>
    <p:sldId id="449" r:id="rId30"/>
    <p:sldId id="450" r:id="rId31"/>
    <p:sldId id="451" r:id="rId32"/>
    <p:sldId id="452" r:id="rId33"/>
    <p:sldId id="453" r:id="rId34"/>
    <p:sldId id="458" r:id="rId35"/>
    <p:sldId id="459" r:id="rId36"/>
    <p:sldId id="461" r:id="rId37"/>
    <p:sldId id="462" r:id="rId38"/>
    <p:sldId id="472" r:id="rId39"/>
    <p:sldId id="463" r:id="rId40"/>
    <p:sldId id="465" r:id="rId41"/>
    <p:sldId id="466" r:id="rId42"/>
    <p:sldId id="467" r:id="rId43"/>
    <p:sldId id="468" r:id="rId44"/>
    <p:sldId id="469" r:id="rId45"/>
    <p:sldId id="473" r:id="rId46"/>
    <p:sldId id="474" r:id="rId47"/>
    <p:sldId id="475" r:id="rId48"/>
    <p:sldId id="476" r:id="rId49"/>
    <p:sldId id="477" r:id="rId50"/>
    <p:sldId id="478" r:id="rId51"/>
    <p:sldId id="479" r:id="rId52"/>
    <p:sldId id="480" r:id="rId5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808080"/>
    <a:srgbClr val="EAEAEA"/>
    <a:srgbClr val="5F5F5F"/>
    <a:srgbClr val="007161"/>
    <a:srgbClr val="D71903"/>
    <a:srgbClr val="0054B4"/>
    <a:srgbClr val="04ACB4"/>
    <a:srgbClr val="72B2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405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420FF9-2705-411D-8298-5374C4389987}" type="slidenum">
              <a:rPr lang="en-US"/>
              <a:pPr/>
              <a:t>21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Report structure – </a:t>
            </a:r>
            <a:r>
              <a:rPr lang="en-US" dirty="0"/>
              <a:t>Hierarchically illustrates the report and all it’s visible and hidden components. </a:t>
            </a:r>
          </a:p>
          <a:p>
            <a:r>
              <a:rPr lang="en-US" dirty="0"/>
              <a:t>Also has context menu which helps to select or format complete group levels or individual elements</a:t>
            </a:r>
          </a:p>
          <a:p>
            <a:r>
              <a:rPr lang="en-US" b="1" dirty="0"/>
              <a:t>Report section with data connection - </a:t>
            </a:r>
            <a:r>
              <a:rPr lang="en-US" dirty="0"/>
              <a:t>The static and dynamic report sections are displayed with a hierarchical structure.</a:t>
            </a:r>
            <a:endParaRPr lang="en-US" b="1" dirty="0"/>
          </a:p>
          <a:p>
            <a:r>
              <a:rPr lang="en-US" b="1" dirty="0"/>
              <a:t>Report section without data connection</a:t>
            </a:r>
            <a:r>
              <a:rPr lang="en-US" dirty="0"/>
              <a:t> - Static section with the associated row patterns and their cells and may be some of reused query elements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7F4FBE-52B4-43CE-A680-49F52187AD11}" type="slidenum">
              <a:rPr lang="en-US"/>
              <a:pPr/>
              <a:t>22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74A936-B8EC-4EAA-81F4-ABF486F3A9BF}" type="slidenum">
              <a:rPr lang="en-US"/>
              <a:pPr/>
              <a:t>13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design area developer design layout of report. </a:t>
            </a:r>
          </a:p>
          <a:p>
            <a:r>
              <a:rPr lang="en-US"/>
              <a:t>It displays report element such as page header, page footer as well as report section with or without data connections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74A936-B8EC-4EAA-81F4-ABF486F3A9BF}" type="slidenum">
              <a:rPr lang="en-US"/>
              <a:pPr/>
              <a:t>14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design area developer design layout of report. </a:t>
            </a:r>
          </a:p>
          <a:p>
            <a:r>
              <a:rPr lang="en-US"/>
              <a:t>It displays report element such as page header, page footer as well as report section with or without data connections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74A936-B8EC-4EAA-81F4-ABF486F3A9BF}" type="slidenum">
              <a:rPr lang="en-US"/>
              <a:pPr/>
              <a:t>16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design area developer design layout of report. </a:t>
            </a:r>
          </a:p>
          <a:p>
            <a:r>
              <a:rPr lang="en-US"/>
              <a:t>It displays report element such as page header, page footer as well as report section with or without data connections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420FF9-2705-411D-8298-5374C4389987}" type="slidenum">
              <a:rPr lang="en-US"/>
              <a:pPr/>
              <a:t>18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Report structure – </a:t>
            </a:r>
            <a:r>
              <a:rPr lang="en-US" dirty="0"/>
              <a:t>Hierarchically illustrates the report and all it’s visible and hidden components. </a:t>
            </a:r>
          </a:p>
          <a:p>
            <a:r>
              <a:rPr lang="en-US" dirty="0"/>
              <a:t>Also has context menu which helps to select or format complete group levels or individual elements</a:t>
            </a:r>
          </a:p>
          <a:p>
            <a:r>
              <a:rPr lang="en-US" b="1" dirty="0"/>
              <a:t>Report section with data connection - </a:t>
            </a:r>
            <a:r>
              <a:rPr lang="en-US" dirty="0"/>
              <a:t>The static and dynamic report sections are displayed with a hierarchical structure.</a:t>
            </a:r>
            <a:endParaRPr lang="en-US" b="1" dirty="0"/>
          </a:p>
          <a:p>
            <a:r>
              <a:rPr lang="en-US" b="1" dirty="0"/>
              <a:t>Report section without data connection</a:t>
            </a:r>
            <a:r>
              <a:rPr lang="en-US" dirty="0"/>
              <a:t> - Static section with the associated row patterns and their cells and may be some of reused query elements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420FF9-2705-411D-8298-5374C4389987}" type="slidenum">
              <a:rPr lang="en-US"/>
              <a:pPr/>
              <a:t>20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Report structure – </a:t>
            </a:r>
            <a:r>
              <a:rPr lang="en-US" dirty="0"/>
              <a:t>Hierarchically illustrates the report and all it’s visible and hidden components. </a:t>
            </a:r>
          </a:p>
          <a:p>
            <a:r>
              <a:rPr lang="en-US" dirty="0"/>
              <a:t>Also has context menu which helps to select or format complete group levels or individual elements</a:t>
            </a:r>
          </a:p>
          <a:p>
            <a:r>
              <a:rPr lang="en-US" b="1" dirty="0"/>
              <a:t>Report section with data connection - </a:t>
            </a:r>
            <a:r>
              <a:rPr lang="en-US" dirty="0"/>
              <a:t>The static and dynamic report sections are displayed with a hierarchical structure.</a:t>
            </a:r>
            <a:endParaRPr lang="en-US" b="1" dirty="0"/>
          </a:p>
          <a:p>
            <a:r>
              <a:rPr lang="en-US" b="1" dirty="0"/>
              <a:t>Report section without data connection</a:t>
            </a:r>
            <a:r>
              <a:rPr lang="en-US" dirty="0"/>
              <a:t> - Static section with the associated row patterns and their cells and may be some of reused query elements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3634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/>
              <a:t>Business Explorer Suite</a:t>
            </a:r>
          </a:p>
          <a:p>
            <a:r>
              <a:rPr lang="en-US" sz="2400" b="0" dirty="0" smtClean="0"/>
              <a:t>Report Designer</a:t>
            </a:r>
            <a:endParaRPr lang="en-US" sz="2400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Designer Features</a:t>
            </a:r>
          </a:p>
        </p:txBody>
      </p:sp>
      <p:sp>
        <p:nvSpPr>
          <p:cNvPr id="7" name="AutoShape 1057"/>
          <p:cNvSpPr>
            <a:spLocks noChangeArrowheads="1"/>
          </p:cNvSpPr>
          <p:nvPr/>
        </p:nvSpPr>
        <p:spPr bwMode="auto">
          <a:xfrm>
            <a:off x="346231" y="1105469"/>
            <a:ext cx="8497517" cy="5418161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Standard formatting functions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Can be include text, images, charts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Flexible layout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b="0" dirty="0" smtClean="0"/>
              <a:t> </a:t>
            </a: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Insert rows and columns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Change height and width of rows and columns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Position individual fields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Merge cells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Conditional formatting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Can be able to display BI Hierarchies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Freely design individual pages, header and footer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Multiple independent sections based on different data providers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Can define pages breaks between report sections or for group level changes</a:t>
            </a:r>
            <a:endParaRPr lang="en-US" sz="1600" b="0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00658" y="132155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14306" y="1986718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14306" y="266140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76921" y="1381880"/>
            <a:ext cx="34540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smtClean="0"/>
              <a:t>Report</a:t>
            </a:r>
            <a:r>
              <a:rPr lang="en-GB" b="0" dirty="0" smtClean="0">
                <a:latin typeface="Trebuchet MS" pitchFamily="34" charset="0"/>
              </a:rPr>
              <a:t>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90569" y="2047043"/>
            <a:ext cx="1176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Features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76921" y="2721730"/>
            <a:ext cx="21885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Tools &amp; Functions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04217" y="3335878"/>
            <a:ext cx="27919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Report Designing Steps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727953" y="3316497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Functions – Design Area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8486" y="1801507"/>
            <a:ext cx="8188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395781" y="1323837"/>
            <a:ext cx="7915701" cy="4055375"/>
          </a:xfrm>
          <a:prstGeom prst="roundRect">
            <a:avLst>
              <a:gd name="adj" fmla="val 7926"/>
            </a:avLst>
          </a:prstGeom>
          <a:solidFill>
            <a:srgbClr val="E4E4E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t" anchorCtr="0"/>
          <a:lstStyle/>
          <a:p>
            <a:pPr algn="just">
              <a:lnSpc>
                <a:spcPct val="150000"/>
              </a:lnSpc>
            </a:pPr>
            <a:r>
              <a:rPr lang="en-US" sz="1800" b="0" dirty="0" smtClean="0"/>
              <a:t>The most important area of the Report Designer is the design area, </a:t>
            </a:r>
          </a:p>
          <a:p>
            <a:pPr algn="just">
              <a:lnSpc>
                <a:spcPct val="150000"/>
              </a:lnSpc>
            </a:pPr>
            <a:r>
              <a:rPr lang="en-US" sz="1800" b="0" dirty="0" smtClean="0"/>
              <a:t>where you design the layout of your report and format it whereby the </a:t>
            </a:r>
          </a:p>
          <a:p>
            <a:pPr algn="just">
              <a:lnSpc>
                <a:spcPct val="150000"/>
              </a:lnSpc>
            </a:pPr>
            <a:r>
              <a:rPr lang="en-US" sz="1800" b="0" dirty="0" smtClean="0"/>
              <a:t>report is schematically displayed</a:t>
            </a:r>
          </a:p>
        </p:txBody>
      </p:sp>
      <p:sp>
        <p:nvSpPr>
          <p:cNvPr id="9" name="AutoShape 17"/>
          <p:cNvSpPr>
            <a:spLocks noChangeArrowheads="1"/>
          </p:cNvSpPr>
          <p:nvPr/>
        </p:nvSpPr>
        <p:spPr bwMode="auto">
          <a:xfrm>
            <a:off x="699659" y="3578633"/>
            <a:ext cx="4295419" cy="1430101"/>
          </a:xfrm>
          <a:prstGeom prst="roundRect">
            <a:avLst>
              <a:gd name="adj" fmla="val 3884"/>
            </a:avLst>
          </a:prstGeom>
          <a:solidFill>
            <a:srgbClr val="FEF1C0"/>
          </a:solidFill>
          <a:ln w="19050">
            <a:solidFill>
              <a:srgbClr val="B18B01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31775">
              <a:lnSpc>
                <a:spcPct val="150000"/>
              </a:lnSpc>
              <a:buFont typeface="Wingdings" pitchFamily="2" charset="2"/>
              <a:buChar char=""/>
            </a:pPr>
            <a:r>
              <a:rPr lang="de-DE" sz="1600" b="0" dirty="0" smtClean="0"/>
              <a:t>   </a:t>
            </a:r>
            <a:r>
              <a:rPr lang="en-US" sz="1800" b="0" dirty="0" smtClean="0"/>
              <a:t>Page header</a:t>
            </a:r>
          </a:p>
          <a:p>
            <a:pPr marL="231775">
              <a:lnSpc>
                <a:spcPct val="150000"/>
              </a:lnSpc>
              <a:buFont typeface="Wingdings" pitchFamily="2" charset="2"/>
              <a:buChar char=""/>
            </a:pPr>
            <a:r>
              <a:rPr lang="de-DE" sz="1800" b="0" dirty="0" smtClean="0"/>
              <a:t>   </a:t>
            </a:r>
            <a:r>
              <a:rPr lang="en-US" sz="1800" b="0" dirty="0" smtClean="0"/>
              <a:t>Report body</a:t>
            </a:r>
          </a:p>
          <a:p>
            <a:pPr marL="231775">
              <a:lnSpc>
                <a:spcPct val="150000"/>
              </a:lnSpc>
              <a:buFont typeface="Wingdings" pitchFamily="2" charset="2"/>
              <a:buChar char=""/>
            </a:pPr>
            <a:r>
              <a:rPr lang="de-DE" sz="1800" b="0" dirty="0" smtClean="0"/>
              <a:t>   </a:t>
            </a:r>
            <a:r>
              <a:rPr lang="en-US" sz="1800" b="0" dirty="0" smtClean="0"/>
              <a:t>Page footer</a:t>
            </a:r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608056" y="2878925"/>
            <a:ext cx="6802675" cy="498475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>
              <a:lnSpc>
                <a:spcPct val="110000"/>
              </a:lnSpc>
            </a:pPr>
            <a:r>
              <a:rPr lang="en-US" sz="1800" dirty="0" smtClean="0">
                <a:solidFill>
                  <a:schemeClr val="tx2"/>
                </a:solidFill>
              </a:rPr>
              <a:t>A Report usually comprises the following elements</a:t>
            </a:r>
            <a:endParaRPr lang="en-US" sz="1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pPr algn="l"/>
            <a:r>
              <a:rPr lang="en-US" dirty="0" smtClean="0"/>
              <a:t>                                 Tool </a:t>
            </a:r>
            <a:r>
              <a:rPr lang="en-US" dirty="0"/>
              <a:t>functions </a:t>
            </a:r>
            <a:r>
              <a:rPr lang="en-US" dirty="0" smtClean="0"/>
              <a:t>– Design Areas</a:t>
            </a:r>
            <a:endParaRPr lang="en-US" dirty="0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214650"/>
            <a:ext cx="7696200" cy="52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2827360" y="1405718"/>
            <a:ext cx="5257800" cy="4831309"/>
          </a:xfrm>
          <a:prstGeom prst="roundRect">
            <a:avLst>
              <a:gd name="adj" fmla="val 16667"/>
            </a:avLst>
          </a:prstGeom>
          <a:solidFill>
            <a:srgbClr val="C0C0C0">
              <a:alpha val="3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 dirty="0" smtClean="0">
              <a:solidFill>
                <a:srgbClr val="FFFF00"/>
              </a:solidFill>
            </a:endParaRPr>
          </a:p>
          <a:p>
            <a:pPr algn="ctr"/>
            <a:endParaRPr lang="en-US" b="1" dirty="0" smtClean="0"/>
          </a:p>
          <a:p>
            <a:pPr algn="ctr"/>
            <a:endParaRPr lang="en-US" dirty="0" smtClean="0"/>
          </a:p>
          <a:p>
            <a:pPr algn="ctr"/>
            <a:endParaRPr lang="en-US" b="1" dirty="0" smtClean="0"/>
          </a:p>
          <a:p>
            <a:pPr algn="ctr"/>
            <a:endParaRPr lang="en-US" dirty="0" smtClean="0"/>
          </a:p>
          <a:p>
            <a:pPr algn="ctr"/>
            <a:endParaRPr lang="en-US" b="1" dirty="0" smtClean="0"/>
          </a:p>
          <a:p>
            <a:pPr algn="ctr"/>
            <a:endParaRPr lang="en-US" dirty="0" smtClean="0"/>
          </a:p>
          <a:p>
            <a:pPr algn="ctr"/>
            <a:endParaRPr lang="en-US" b="1" dirty="0" smtClean="0"/>
          </a:p>
          <a:p>
            <a:pPr algn="ctr"/>
            <a:endParaRPr lang="en-US" dirty="0" smtClean="0"/>
          </a:p>
          <a:p>
            <a:pPr algn="ctr"/>
            <a:r>
              <a:rPr lang="en-US" b="1" dirty="0" smtClean="0"/>
              <a:t>Design </a:t>
            </a:r>
            <a:r>
              <a:rPr lang="en-US" b="1" dirty="0"/>
              <a:t>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pPr algn="l"/>
            <a:r>
              <a:rPr lang="en-US" dirty="0" smtClean="0"/>
              <a:t>                                 Tool </a:t>
            </a:r>
            <a:r>
              <a:rPr lang="en-US" dirty="0"/>
              <a:t>functions </a:t>
            </a:r>
            <a:r>
              <a:rPr lang="en-US" dirty="0" smtClean="0"/>
              <a:t>– Design Areas</a:t>
            </a:r>
            <a:endParaRPr lang="en-US" dirty="0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214650"/>
            <a:ext cx="7696200" cy="52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2895600" y="1419366"/>
            <a:ext cx="5257800" cy="4831309"/>
          </a:xfrm>
          <a:prstGeom prst="roundRect">
            <a:avLst>
              <a:gd name="adj" fmla="val 16667"/>
            </a:avLst>
          </a:prstGeom>
          <a:solidFill>
            <a:srgbClr val="C0C0C0">
              <a:alpha val="3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1" dirty="0" smtClean="0">
              <a:solidFill>
                <a:srgbClr val="FFFF00"/>
              </a:solidFill>
            </a:endParaRPr>
          </a:p>
          <a:p>
            <a:pPr algn="ctr"/>
            <a:r>
              <a:rPr lang="en-US" b="1" dirty="0" smtClean="0"/>
              <a:t>Design </a:t>
            </a:r>
            <a:r>
              <a:rPr lang="en-US" b="1" dirty="0"/>
              <a:t>Area</a:t>
            </a: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609600" y="1364776"/>
            <a:ext cx="2057400" cy="2369024"/>
          </a:xfrm>
          <a:prstGeom prst="roundRect">
            <a:avLst>
              <a:gd name="adj" fmla="val 16667"/>
            </a:avLst>
          </a:prstGeom>
          <a:solidFill>
            <a:srgbClr val="C0C0C0">
              <a:alpha val="3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/>
              <a:t>Field Catalog</a:t>
            </a:r>
          </a:p>
          <a:p>
            <a:pPr algn="ctr"/>
            <a:r>
              <a:rPr lang="en-US" b="1" dirty="0"/>
              <a:t>&amp;</a:t>
            </a:r>
          </a:p>
          <a:p>
            <a:pPr algn="ctr"/>
            <a:r>
              <a:rPr lang="en-US" b="1" dirty="0"/>
              <a:t>Report structure</a:t>
            </a: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609600" y="3810000"/>
            <a:ext cx="1981200" cy="2514600"/>
          </a:xfrm>
          <a:prstGeom prst="roundRect">
            <a:avLst>
              <a:gd name="adj" fmla="val 16667"/>
            </a:avLst>
          </a:prstGeom>
          <a:solidFill>
            <a:srgbClr val="C0C0C0">
              <a:alpha val="3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                                                                                      </a:t>
            </a:r>
            <a:r>
              <a:rPr lang="en-US" b="1" dirty="0" smtClean="0">
                <a:solidFill>
                  <a:schemeClr val="tx2"/>
                </a:solidFill>
              </a:rPr>
              <a:t>Format </a:t>
            </a:r>
            <a:r>
              <a:rPr lang="en-US" b="1" dirty="0">
                <a:solidFill>
                  <a:schemeClr val="tx2"/>
                </a:solidFill>
              </a:rPr>
              <a:t>catalog</a:t>
            </a:r>
          </a:p>
          <a:p>
            <a:pPr algn="ctr"/>
            <a:r>
              <a:rPr lang="en-US" b="1" dirty="0" smtClean="0">
                <a:solidFill>
                  <a:schemeClr val="tx2"/>
                </a:solidFill>
              </a:rPr>
              <a:t>                                                                                           &amp;</a:t>
            </a:r>
            <a:endParaRPr lang="en-US" b="1" dirty="0">
              <a:solidFill>
                <a:schemeClr val="tx2"/>
              </a:solidFill>
            </a:endParaRPr>
          </a:p>
          <a:p>
            <a:pPr algn="ctr"/>
            <a:r>
              <a:rPr lang="en-US" b="1" dirty="0" smtClean="0">
                <a:solidFill>
                  <a:schemeClr val="tx2"/>
                </a:solidFill>
              </a:rPr>
              <a:t>                                                                                           Properties</a:t>
            </a:r>
            <a:endParaRPr lang="en-US" b="1" dirty="0">
              <a:solidFill>
                <a:schemeClr val="tx2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rot="10800000">
            <a:off x="2661314" y="4926843"/>
            <a:ext cx="1446663" cy="13647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996633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Functions – Field Catalog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783254" y="1282890"/>
            <a:ext cx="6856412" cy="1214649"/>
          </a:xfrm>
          <a:prstGeom prst="roundRect">
            <a:avLst>
              <a:gd name="adj" fmla="val 16667"/>
            </a:avLst>
          </a:prstGeom>
          <a:solidFill>
            <a:srgbClr val="ECBC8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sz="1800" b="0" dirty="0" smtClean="0"/>
              <a:t>Field catalog list all query fields and text elements for a query or query view and free text used by the developer </a:t>
            </a:r>
            <a:endParaRPr lang="en-US" sz="1800" b="0" dirty="0">
              <a:cs typeface="Times New Roman" pitchFamily="18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504967" y="1515638"/>
            <a:ext cx="113187" cy="722596"/>
          </a:xfrm>
          <a:prstGeom prst="flowChartConnector">
            <a:avLst/>
          </a:prstGeom>
          <a:solidFill>
            <a:srgbClr val="ECBC82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808654" y="2756848"/>
            <a:ext cx="6856412" cy="1965277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800" b="0" dirty="0" smtClean="0"/>
              <a:t>Using field catalog you can insert or reuse query fields or text elements or free text by simply using drag-n-drop in report layout</a:t>
            </a:r>
            <a:endParaRPr lang="en-US" sz="1800" b="0" dirty="0">
              <a:cs typeface="Times New Roman" pitchFamily="18" charset="0"/>
            </a:endParaRPr>
          </a:p>
        </p:txBody>
      </p:sp>
      <p:sp>
        <p:nvSpPr>
          <p:cNvPr id="11" name="AutoShape 31"/>
          <p:cNvSpPr>
            <a:spLocks noChangeArrowheads="1"/>
          </p:cNvSpPr>
          <p:nvPr/>
        </p:nvSpPr>
        <p:spPr bwMode="auto">
          <a:xfrm>
            <a:off x="532263" y="3002505"/>
            <a:ext cx="126835" cy="1487606"/>
          </a:xfrm>
          <a:prstGeom prst="flowChartConnector">
            <a:avLst/>
          </a:prstGeom>
          <a:solidFill>
            <a:srgbClr val="FEF6DA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r>
              <a:rPr lang="en-US" dirty="0" smtClean="0"/>
              <a:t>                                 Tools Functions – Field Catalog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262" y="1984611"/>
            <a:ext cx="1981491" cy="309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1812" y="1160060"/>
            <a:ext cx="5664958" cy="546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Structure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805217" y="3575720"/>
            <a:ext cx="3234519" cy="2169995"/>
          </a:xfrm>
          <a:prstGeom prst="roundRect">
            <a:avLst/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anchor="ctr"/>
          <a:lstStyle/>
          <a:p>
            <a:pPr marR="0" algn="just" defTabSz="914400" latinLnBrk="0">
              <a:lnSpc>
                <a:spcPct val="150000"/>
              </a:lnSpc>
              <a:buClrTx/>
              <a:buSzTx/>
              <a:tabLst/>
            </a:pPr>
            <a:r>
              <a:rPr lang="en-US" sz="1600" b="0" dirty="0" smtClean="0"/>
              <a:t>Report section with data connection - The static and dynamic report sections are displayed with a hierarchical structure</a:t>
            </a:r>
          </a:p>
        </p:txBody>
      </p:sp>
      <p:sp>
        <p:nvSpPr>
          <p:cNvPr id="9" name="Rounded Rectangle 8"/>
          <p:cNvSpPr/>
          <p:nvPr/>
        </p:nvSpPr>
        <p:spPr bwMode="auto">
          <a:xfrm>
            <a:off x="4735772" y="3534779"/>
            <a:ext cx="3562066" cy="2169994"/>
          </a:xfrm>
          <a:prstGeom prst="roundRect">
            <a:avLst/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anchor="ctr"/>
          <a:lstStyle/>
          <a:p>
            <a:pPr marR="0" algn="just" defTabSz="914400" latinLnBrk="0">
              <a:lnSpc>
                <a:spcPct val="150000"/>
              </a:lnSpc>
              <a:buClrTx/>
              <a:buSzTx/>
              <a:tabLst/>
            </a:pPr>
            <a:r>
              <a:rPr lang="en-US" sz="1600" b="0" dirty="0" smtClean="0"/>
              <a:t>Report section without data connection - Static section with the associated row patterns and their cells and may be some of reused query elements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3835020" y="3330058"/>
            <a:ext cx="1105469" cy="45038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173038" marR="0" indent="119063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endParaRPr lang="en-US" sz="1200" smtClean="0"/>
          </a:p>
        </p:txBody>
      </p:sp>
      <p:sp>
        <p:nvSpPr>
          <p:cNvPr id="14" name="Rectangle 2052"/>
          <p:cNvSpPr>
            <a:spLocks noChangeArrowheads="1"/>
          </p:cNvSpPr>
          <p:nvPr/>
        </p:nvSpPr>
        <p:spPr bwMode="auto">
          <a:xfrm>
            <a:off x="798393" y="1152478"/>
            <a:ext cx="7704161" cy="921982"/>
          </a:xfrm>
          <a:prstGeom prst="rect">
            <a:avLst/>
          </a:prstGeom>
          <a:gradFill rotWithShape="1">
            <a:gsLst>
              <a:gs pos="0">
                <a:srgbClr val="FEF0BC"/>
              </a:gs>
              <a:gs pos="50000">
                <a:srgbClr val="FFFBEE"/>
              </a:gs>
              <a:gs pos="100000">
                <a:srgbClr val="FEF0BC"/>
              </a:gs>
            </a:gsLst>
            <a:lin ang="18900000" scaled="1"/>
          </a:gradFill>
          <a:ln w="19050" algn="ctr">
            <a:solidFill>
              <a:schemeClr val="folHlink"/>
            </a:solidFill>
            <a:miter lim="800000"/>
            <a:headEnd/>
            <a:tailEnd/>
          </a:ln>
        </p:spPr>
        <p:txBody>
          <a:bodyPr lIns="0" tIns="0" rIns="0" bIns="0" anchor="ctr" anchorCtr="0"/>
          <a:lstStyle/>
          <a:p>
            <a:pPr marL="109538">
              <a:lnSpc>
                <a:spcPct val="150000"/>
              </a:lnSpc>
            </a:pPr>
            <a:r>
              <a:rPr lang="en-US" sz="1800" b="0" dirty="0" smtClean="0"/>
              <a:t>Report structure – Hierarchically illustrates the report and all it’s visible and hidden components </a:t>
            </a:r>
            <a:endParaRPr lang="en-US" sz="1200" b="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" name="AutoShape 2054"/>
          <p:cNvSpPr>
            <a:spLocks noChangeArrowheads="1"/>
          </p:cNvSpPr>
          <p:nvPr/>
        </p:nvSpPr>
        <p:spPr bwMode="auto">
          <a:xfrm>
            <a:off x="301956" y="1405719"/>
            <a:ext cx="475966" cy="313899"/>
          </a:xfrm>
          <a:prstGeom prst="rightArrow">
            <a:avLst>
              <a:gd name="adj1" fmla="val 69648"/>
              <a:gd name="adj2" fmla="val 4372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solidFill>
              <a:srgbClr val="FF6600"/>
            </a:solidFill>
            <a:miter lim="800000"/>
            <a:headEnd/>
            <a:tailEnd/>
          </a:ln>
          <a:effectLst>
            <a:prstShdw prst="shdw17" dist="17961" dir="2700000">
              <a:srgbClr val="FF6600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Rectangle 2052"/>
          <p:cNvSpPr>
            <a:spLocks noChangeArrowheads="1"/>
          </p:cNvSpPr>
          <p:nvPr/>
        </p:nvSpPr>
        <p:spPr bwMode="auto">
          <a:xfrm>
            <a:off x="812042" y="2251879"/>
            <a:ext cx="7704161" cy="982643"/>
          </a:xfrm>
          <a:prstGeom prst="rect">
            <a:avLst/>
          </a:prstGeom>
          <a:gradFill rotWithShape="1">
            <a:gsLst>
              <a:gs pos="0">
                <a:srgbClr val="FEF0BC"/>
              </a:gs>
              <a:gs pos="50000">
                <a:srgbClr val="FFFBEE"/>
              </a:gs>
              <a:gs pos="100000">
                <a:srgbClr val="FEF0BC"/>
              </a:gs>
            </a:gsLst>
            <a:lin ang="18900000" scaled="1"/>
          </a:gradFill>
          <a:ln w="19050" algn="ctr">
            <a:solidFill>
              <a:schemeClr val="folHlink"/>
            </a:solidFill>
            <a:miter lim="800000"/>
            <a:headEnd/>
            <a:tailEnd/>
          </a:ln>
        </p:spPr>
        <p:txBody>
          <a:bodyPr lIns="0" tIns="0" rIns="0" bIns="0" anchor="ctr" anchorCtr="0"/>
          <a:lstStyle/>
          <a:p>
            <a:pPr marL="109538">
              <a:lnSpc>
                <a:spcPct val="150000"/>
              </a:lnSpc>
            </a:pPr>
            <a:r>
              <a:rPr lang="en-US" sz="1800" b="0" dirty="0" smtClean="0"/>
              <a:t>Also has context menu which helps to select or format complete group levels or individual elements</a:t>
            </a:r>
            <a:endParaRPr lang="en-US" sz="1200" b="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AutoShape 2054"/>
          <p:cNvSpPr>
            <a:spLocks noChangeArrowheads="1"/>
          </p:cNvSpPr>
          <p:nvPr/>
        </p:nvSpPr>
        <p:spPr bwMode="auto">
          <a:xfrm>
            <a:off x="301956" y="2524838"/>
            <a:ext cx="475966" cy="313899"/>
          </a:xfrm>
          <a:prstGeom prst="rightArrow">
            <a:avLst>
              <a:gd name="adj1" fmla="val 69648"/>
              <a:gd name="adj2" fmla="val 4372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solidFill>
              <a:srgbClr val="FF6600"/>
            </a:solidFill>
            <a:miter lim="800000"/>
            <a:headEnd/>
            <a:tailEnd/>
          </a:ln>
          <a:effectLst>
            <a:prstShdw prst="shdw17" dist="17961" dir="2700000">
              <a:srgbClr val="FF6600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037229"/>
            <a:ext cx="1536700" cy="212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968991"/>
            <a:ext cx="3581400" cy="566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2388" y="3429000"/>
            <a:ext cx="4346812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2" name="AutoShape 10"/>
          <p:cNvSpPr>
            <a:spLocks/>
          </p:cNvSpPr>
          <p:nvPr/>
        </p:nvSpPr>
        <p:spPr bwMode="auto">
          <a:xfrm>
            <a:off x="1219200" y="3733800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228600" y="3886200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With data connection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28600" y="4860925"/>
            <a:ext cx="990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With out  data connection</a:t>
            </a:r>
          </a:p>
        </p:txBody>
      </p:sp>
      <p:sp>
        <p:nvSpPr>
          <p:cNvPr id="18445" name="AutoShape 13"/>
          <p:cNvSpPr>
            <a:spLocks/>
          </p:cNvSpPr>
          <p:nvPr/>
        </p:nvSpPr>
        <p:spPr bwMode="auto">
          <a:xfrm>
            <a:off x="1219200" y="4648200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Structure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 Catalog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608" y="3386974"/>
            <a:ext cx="2128838" cy="2514600"/>
          </a:xfrm>
          <a:prstGeom prst="rect">
            <a:avLst/>
          </a:prstGeom>
          <a:noFill/>
          <a:ln w="9525">
            <a:solidFill>
              <a:srgbClr val="FFCC66"/>
            </a:solidFill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4849" y="2852190"/>
            <a:ext cx="5410200" cy="3776663"/>
          </a:xfrm>
          <a:prstGeom prst="rect">
            <a:avLst/>
          </a:prstGeom>
          <a:noFill/>
          <a:ln w="9525">
            <a:solidFill>
              <a:srgbClr val="FFCC66"/>
            </a:solidFill>
            <a:miter lim="800000"/>
            <a:headEnd/>
            <a:tailEnd/>
          </a:ln>
          <a:effectLst/>
        </p:spPr>
      </p:pic>
      <p:sp>
        <p:nvSpPr>
          <p:cNvPr id="13" name="AutoShape 22"/>
          <p:cNvSpPr>
            <a:spLocks noChangeArrowheads="1"/>
          </p:cNvSpPr>
          <p:nvPr/>
        </p:nvSpPr>
        <p:spPr bwMode="auto">
          <a:xfrm>
            <a:off x="176848" y="1139485"/>
            <a:ext cx="2003641" cy="389908"/>
          </a:xfrm>
          <a:prstGeom prst="homePlate">
            <a:avLst>
              <a:gd name="adj" fmla="val 69196"/>
            </a:avLst>
          </a:prstGeom>
          <a:gradFill rotWithShape="1">
            <a:gsLst>
              <a:gs pos="0">
                <a:srgbClr val="FFF9DD"/>
              </a:gs>
              <a:gs pos="100000">
                <a:srgbClr val="FDCE49"/>
              </a:gs>
            </a:gsLst>
            <a:lin ang="0" scaled="1"/>
          </a:gradFill>
          <a:ln w="9525">
            <a:solidFill>
              <a:srgbClr val="EFB103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1800" dirty="0" smtClean="0"/>
              <a:t>Format Catalog</a:t>
            </a:r>
            <a:endParaRPr lang="en-US" sz="1800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2192118" y="1119117"/>
            <a:ext cx="5183757" cy="1378422"/>
          </a:xfrm>
          <a:prstGeom prst="rect">
            <a:avLst/>
          </a:prstGeom>
          <a:gradFill rotWithShape="1">
            <a:gsLst>
              <a:gs pos="0">
                <a:srgbClr val="FFFEFB"/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80000"/>
              </a:lnSpc>
              <a:spcBef>
                <a:spcPct val="20000"/>
              </a:spcBef>
              <a:buClr>
                <a:schemeClr val="bg2"/>
              </a:buClr>
            </a:pPr>
            <a:r>
              <a:rPr lang="en-US" sz="1800" b="0" dirty="0" smtClean="0"/>
              <a:t>Provides overview of formats used in the report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2790229" y="1705971"/>
            <a:ext cx="2552132" cy="272952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r>
              <a:rPr lang="en-US" sz="1600" b="0" dirty="0" smtClean="0"/>
              <a:t>Standard ( default ) </a:t>
            </a:r>
            <a:endParaRPr lang="en-US" sz="1600" b="0" dirty="0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803877" y="2088108"/>
            <a:ext cx="2552132" cy="272952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r>
              <a:rPr lang="en-US" sz="1600" b="0" dirty="0" smtClean="0"/>
              <a:t>User defined ( specific ) </a:t>
            </a:r>
            <a:endParaRPr lang="en-US" sz="1600" b="0" dirty="0"/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2354968" y="2087537"/>
            <a:ext cx="238125" cy="233363"/>
          </a:xfrm>
          <a:prstGeom prst="flowChartConnector">
            <a:avLst/>
          </a:prstGeom>
          <a:gradFill rotWithShape="1">
            <a:gsLst>
              <a:gs pos="0">
                <a:srgbClr val="FDCB0C"/>
              </a:gs>
              <a:gs pos="100000">
                <a:srgbClr val="FDCB0C">
                  <a:gamma/>
                  <a:tint val="25490"/>
                  <a:invGamma/>
                </a:srgbClr>
              </a:gs>
            </a:gsLst>
            <a:lin ang="0" scaled="1"/>
          </a:gradFill>
          <a:ln w="6350" algn="ctr">
            <a:solidFill>
              <a:srgbClr val="FFCC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341324" y="1705400"/>
            <a:ext cx="238125" cy="233363"/>
          </a:xfrm>
          <a:prstGeom prst="flowChartConnector">
            <a:avLst/>
          </a:prstGeom>
          <a:gradFill rotWithShape="1">
            <a:gsLst>
              <a:gs pos="0">
                <a:srgbClr val="FDCB0C"/>
              </a:gs>
              <a:gs pos="100000">
                <a:srgbClr val="FDCB0C">
                  <a:gamma/>
                  <a:tint val="25490"/>
                  <a:invGamma/>
                </a:srgbClr>
              </a:gs>
            </a:gsLst>
            <a:lin ang="0" scaled="1"/>
          </a:gradFill>
          <a:ln w="6350" algn="ctr">
            <a:solidFill>
              <a:srgbClr val="FFCC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AutoShape 20"/>
          <p:cNvSpPr>
            <a:spLocks noChangeArrowheads="1"/>
          </p:cNvSpPr>
          <p:nvPr/>
        </p:nvSpPr>
        <p:spPr bwMode="auto">
          <a:xfrm>
            <a:off x="6541478" y="1519312"/>
            <a:ext cx="2250831" cy="1477108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rgbClr val="FFFDF5"/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4995C"/>
            </a:solidFill>
            <a:miter lim="800000"/>
            <a:headEnd/>
            <a:tailEnd/>
          </a:ln>
        </p:spPr>
        <p:txBody>
          <a:bodyPr anchor="ctr"/>
          <a:lstStyle/>
          <a:p>
            <a:pPr lvl="0" algn="ctr">
              <a:lnSpc>
                <a:spcPct val="90000"/>
              </a:lnSpc>
            </a:pPr>
            <a:r>
              <a:rPr lang="en-US" sz="1200" b="0" kern="0" dirty="0" smtClean="0"/>
              <a:t>Using drag-n-drop, developer can apply these formats to report layout</a:t>
            </a:r>
            <a:endParaRPr lang="en-US" sz="1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00658" y="132155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14306" y="198671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14306" y="266140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76921" y="1381880"/>
            <a:ext cx="34540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smtClean="0"/>
              <a:t>Report</a:t>
            </a:r>
            <a:r>
              <a:rPr lang="en-GB" b="0" dirty="0" smtClean="0">
                <a:latin typeface="Trebuchet MS" pitchFamily="34" charset="0"/>
              </a:rPr>
              <a:t>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90569" y="2047043"/>
            <a:ext cx="1176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Features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76921" y="2721730"/>
            <a:ext cx="21885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Tools &amp; Functions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04217" y="3335878"/>
            <a:ext cx="27919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Report Designing Steps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727953" y="3316497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Menu Bar</a:t>
            </a:r>
            <a:endParaRPr lang="en-US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704" y="4599296"/>
            <a:ext cx="8153400" cy="1405719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010400" y="6651625"/>
            <a:ext cx="2133600" cy="476250"/>
          </a:xfrm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8" name="AutoShape 2054"/>
          <p:cNvSpPr>
            <a:spLocks noChangeArrowheads="1"/>
          </p:cNvSpPr>
          <p:nvPr/>
        </p:nvSpPr>
        <p:spPr bwMode="auto">
          <a:xfrm>
            <a:off x="614147" y="1337483"/>
            <a:ext cx="1282890" cy="637274"/>
          </a:xfrm>
          <a:prstGeom prst="rightArrow">
            <a:avLst>
              <a:gd name="adj1" fmla="val 69648"/>
              <a:gd name="adj2" fmla="val 38494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solidFill>
              <a:srgbClr val="FF6600"/>
            </a:solidFill>
            <a:miter lim="800000"/>
            <a:headEnd/>
            <a:tailEnd/>
          </a:ln>
          <a:effectLst>
            <a:prstShdw prst="shdw17" dist="17961" dir="2700000">
              <a:srgbClr val="FF6600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1800" dirty="0" smtClean="0"/>
              <a:t>Menu Bar</a:t>
            </a:r>
            <a:endParaRPr lang="en-US" sz="1800" dirty="0"/>
          </a:p>
        </p:txBody>
      </p:sp>
      <p:sp>
        <p:nvSpPr>
          <p:cNvPr id="9" name="Rectangle 2051"/>
          <p:cNvSpPr>
            <a:spLocks noChangeArrowheads="1"/>
          </p:cNvSpPr>
          <p:nvPr/>
        </p:nvSpPr>
        <p:spPr bwMode="auto">
          <a:xfrm>
            <a:off x="1912723" y="1680763"/>
            <a:ext cx="1813118" cy="2727466"/>
          </a:xfrm>
          <a:prstGeom prst="rect">
            <a:avLst/>
          </a:prstGeom>
          <a:gradFill rotWithShape="1">
            <a:gsLst>
              <a:gs pos="0">
                <a:srgbClr val="FEF0BC"/>
              </a:gs>
              <a:gs pos="50000">
                <a:srgbClr val="FFFBEE"/>
              </a:gs>
              <a:gs pos="100000">
                <a:srgbClr val="FEF0BC"/>
              </a:gs>
            </a:gsLst>
            <a:lin ang="18900000" scaled="1"/>
          </a:gradFill>
          <a:ln w="19050" algn="ctr">
            <a:solidFill>
              <a:schemeClr val="folHlink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Report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Edit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View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Insert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Format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Tools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Help</a:t>
            </a:r>
            <a:endParaRPr lang="en-US" sz="1600" b="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AutoShape 2054"/>
          <p:cNvSpPr>
            <a:spLocks noChangeArrowheads="1"/>
          </p:cNvSpPr>
          <p:nvPr/>
        </p:nvSpPr>
        <p:spPr bwMode="auto">
          <a:xfrm>
            <a:off x="4244453" y="1310187"/>
            <a:ext cx="1282890" cy="637274"/>
          </a:xfrm>
          <a:prstGeom prst="rightArrow">
            <a:avLst>
              <a:gd name="adj1" fmla="val 69648"/>
              <a:gd name="adj2" fmla="val 38494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solidFill>
              <a:srgbClr val="FF6600"/>
            </a:solidFill>
            <a:miter lim="800000"/>
            <a:headEnd/>
            <a:tailEnd/>
          </a:ln>
          <a:effectLst>
            <a:prstShdw prst="shdw17" dist="17961" dir="2700000">
              <a:srgbClr val="FF6600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1800" dirty="0" smtClean="0"/>
              <a:t>Tool Bar</a:t>
            </a:r>
            <a:endParaRPr lang="en-US" sz="1800" dirty="0"/>
          </a:p>
        </p:txBody>
      </p:sp>
      <p:sp>
        <p:nvSpPr>
          <p:cNvPr id="15" name="Rectangle 2051"/>
          <p:cNvSpPr>
            <a:spLocks noChangeArrowheads="1"/>
          </p:cNvSpPr>
          <p:nvPr/>
        </p:nvSpPr>
        <p:spPr bwMode="auto">
          <a:xfrm>
            <a:off x="5543029" y="1667115"/>
            <a:ext cx="1840412" cy="2727466"/>
          </a:xfrm>
          <a:prstGeom prst="rect">
            <a:avLst/>
          </a:prstGeom>
          <a:gradFill rotWithShape="1">
            <a:gsLst>
              <a:gs pos="0">
                <a:srgbClr val="FEF0BC"/>
              </a:gs>
              <a:gs pos="50000">
                <a:srgbClr val="FFFBEE"/>
              </a:gs>
              <a:gs pos="100000">
                <a:srgbClr val="FEF0BC"/>
              </a:gs>
            </a:gsLst>
            <a:lin ang="18900000" scaled="1"/>
          </a:gradFill>
          <a:ln w="19050" algn="ctr">
            <a:solidFill>
              <a:schemeClr val="folHlink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New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Open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Save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Select 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 </a:t>
            </a:r>
            <a:r>
              <a:rPr lang="en-US" sz="1600" b="0" dirty="0" err="1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dataprovider</a:t>
            </a:r>
            <a:endParaRPr lang="en-US" sz="1600" b="0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Execute</a:t>
            </a:r>
          </a:p>
          <a:p>
            <a:pPr marL="277813" indent="-177800" eaLnBrk="1" hangingPunct="1">
              <a:lnSpc>
                <a:spcPct val="150000"/>
              </a:lnSpc>
              <a:buBlip>
                <a:blip r:embed="rId4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Print</a:t>
            </a:r>
            <a:endParaRPr lang="en-US" sz="1600" b="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037229"/>
            <a:ext cx="1536700" cy="212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968991"/>
            <a:ext cx="3581400" cy="566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2388" y="3429000"/>
            <a:ext cx="4346812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2" name="AutoShape 10"/>
          <p:cNvSpPr>
            <a:spLocks/>
          </p:cNvSpPr>
          <p:nvPr/>
        </p:nvSpPr>
        <p:spPr bwMode="auto">
          <a:xfrm>
            <a:off x="1219200" y="3733800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228600" y="3886200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With data connection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28600" y="4860925"/>
            <a:ext cx="990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" b="1"/>
              <a:t>With out  data connection</a:t>
            </a:r>
          </a:p>
        </p:txBody>
      </p:sp>
      <p:sp>
        <p:nvSpPr>
          <p:cNvPr id="18445" name="AutoShape 13"/>
          <p:cNvSpPr>
            <a:spLocks/>
          </p:cNvSpPr>
          <p:nvPr/>
        </p:nvSpPr>
        <p:spPr bwMode="auto">
          <a:xfrm>
            <a:off x="1219200" y="4648200"/>
            <a:ext cx="76200" cy="8382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Structure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pPr algn="l"/>
            <a:r>
              <a:rPr lang="en-US" dirty="0" smtClean="0"/>
              <a:t>                                    Report </a:t>
            </a:r>
            <a:r>
              <a:rPr lang="en-US" dirty="0"/>
              <a:t>Menu functions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313" y="1415311"/>
            <a:ext cx="3055961" cy="4277151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683333" y="1392072"/>
            <a:ext cx="4748484" cy="27693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/>
            <a:r>
              <a:rPr lang="en-US" sz="1400" b="0" dirty="0" smtClean="0">
                <a:solidFill>
                  <a:srgbClr val="000000"/>
                </a:solidFill>
                <a:cs typeface="Arial" charset="0"/>
              </a:rPr>
              <a:t>New, open, close &amp; save standard functions</a:t>
            </a:r>
            <a:endParaRPr lang="en-US" sz="1400" b="0" dirty="0" smtClean="0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656038" y="1801505"/>
            <a:ext cx="4748484" cy="27693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 indent="-55563"/>
            <a:r>
              <a:rPr lang="en-US" sz="1400" b="0" dirty="0" smtClean="0">
                <a:solidFill>
                  <a:srgbClr val="000000"/>
                </a:solidFill>
                <a:cs typeface="Arial" charset="0"/>
              </a:rPr>
              <a:t>Save as- create copy and save with different name</a:t>
            </a:r>
            <a:endParaRPr lang="en-US" sz="1400" b="0" dirty="0" smtClean="0"/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669688" y="2210939"/>
            <a:ext cx="4748484" cy="27693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/>
            <a:r>
              <a:rPr lang="en-US" sz="1400" b="0" dirty="0" smtClean="0">
                <a:solidFill>
                  <a:srgbClr val="000000"/>
                </a:solidFill>
                <a:cs typeface="Arial" charset="0"/>
              </a:rPr>
              <a:t>Delete – delete permanently from repository</a:t>
            </a:r>
            <a:endParaRPr lang="en-US" sz="1400" b="0" dirty="0" smtClean="0"/>
          </a:p>
          <a:p>
            <a:endParaRPr lang="en-US" sz="1400" b="0" dirty="0" smtClean="0"/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656031" y="2606744"/>
            <a:ext cx="4748484" cy="54589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>
              <a:lnSpc>
                <a:spcPct val="120000"/>
              </a:lnSpc>
            </a:pPr>
            <a:r>
              <a:rPr lang="en-US" sz="1400" b="0" dirty="0" smtClean="0"/>
              <a:t>Insert Data Provider – Insert query or query view in report as </a:t>
            </a:r>
            <a:r>
              <a:rPr lang="en-US" sz="1400" b="0" dirty="0" err="1" smtClean="0"/>
              <a:t>dataprovider</a:t>
            </a:r>
            <a:endParaRPr lang="en-US" sz="1400" b="0" dirty="0" smtClean="0"/>
          </a:p>
          <a:p>
            <a:endParaRPr lang="en-US" sz="1400" b="0" dirty="0" smtClean="0"/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656039" y="3261851"/>
            <a:ext cx="4748484" cy="573171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>
              <a:lnSpc>
                <a:spcPct val="120000"/>
              </a:lnSpc>
            </a:pPr>
            <a:r>
              <a:rPr lang="en-US" sz="1400" b="0" dirty="0" smtClean="0"/>
              <a:t>Page Setup – As per standard printing setup. It also does influence on PDF generation</a:t>
            </a:r>
          </a:p>
          <a:p>
            <a:endParaRPr lang="en-US" sz="1400" b="0" dirty="0" smtClean="0"/>
          </a:p>
        </p:txBody>
      </p:sp>
      <p:sp>
        <p:nvSpPr>
          <p:cNvPr id="31" name="AutoShape 5"/>
          <p:cNvSpPr>
            <a:spLocks noChangeArrowheads="1"/>
          </p:cNvSpPr>
          <p:nvPr/>
        </p:nvSpPr>
        <p:spPr bwMode="auto">
          <a:xfrm>
            <a:off x="669682" y="3916932"/>
            <a:ext cx="4748484" cy="504944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>
              <a:lnSpc>
                <a:spcPct val="120000"/>
              </a:lnSpc>
            </a:pPr>
            <a:r>
              <a:rPr lang="en-US" sz="1400" b="0" dirty="0" smtClean="0"/>
              <a:t>Execute – Execute report in portal using standard web template</a:t>
            </a:r>
          </a:p>
          <a:p>
            <a:endParaRPr lang="en-US" sz="1400" b="0" dirty="0" smtClean="0"/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>
            <a:off x="683330" y="4517438"/>
            <a:ext cx="4748484" cy="27693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/>
            <a:r>
              <a:rPr lang="en-US" sz="1400" b="0" dirty="0" smtClean="0"/>
              <a:t>Print Version – Convert report into PDF</a:t>
            </a:r>
          </a:p>
          <a:p>
            <a:endParaRPr lang="en-US" sz="1400" b="0" dirty="0" smtClean="0"/>
          </a:p>
        </p:txBody>
      </p:sp>
      <p:sp>
        <p:nvSpPr>
          <p:cNvPr id="33" name="AutoShape 5"/>
          <p:cNvSpPr>
            <a:spLocks noChangeArrowheads="1"/>
          </p:cNvSpPr>
          <p:nvPr/>
        </p:nvSpPr>
        <p:spPr bwMode="auto">
          <a:xfrm>
            <a:off x="683330" y="4913221"/>
            <a:ext cx="4748484" cy="27693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/>
            <a:r>
              <a:rPr lang="en-US" sz="1400" b="0" dirty="0" smtClean="0"/>
              <a:t>Publish – Publish report to Role, Portal, </a:t>
            </a:r>
            <a:r>
              <a:rPr lang="en-US" sz="1400" b="0" dirty="0" err="1" smtClean="0"/>
              <a:t>BEx</a:t>
            </a:r>
            <a:r>
              <a:rPr lang="en-US" sz="1400" b="0" dirty="0" smtClean="0"/>
              <a:t> broadcaster</a:t>
            </a:r>
          </a:p>
          <a:p>
            <a:endParaRPr lang="en-US" sz="1400" b="0" dirty="0" smtClean="0"/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710626" y="5309003"/>
            <a:ext cx="4748484" cy="27693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/>
            <a:r>
              <a:rPr lang="en-US" sz="1400" b="0" dirty="0" smtClean="0"/>
              <a:t>Exit – To exit from tool</a:t>
            </a:r>
          </a:p>
          <a:p>
            <a:endParaRPr lang="en-US" sz="1400" b="0" dirty="0" smtClean="0"/>
          </a:p>
        </p:txBody>
      </p:sp>
      <p:sp>
        <p:nvSpPr>
          <p:cNvPr id="35" name="Right Arrow 34"/>
          <p:cNvSpPr/>
          <p:nvPr/>
        </p:nvSpPr>
        <p:spPr bwMode="auto">
          <a:xfrm>
            <a:off x="300251" y="1446664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0" name="Right Arrow 39"/>
          <p:cNvSpPr/>
          <p:nvPr/>
        </p:nvSpPr>
        <p:spPr bwMode="auto">
          <a:xfrm>
            <a:off x="300251" y="1828801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1" name="Right Arrow 40"/>
          <p:cNvSpPr/>
          <p:nvPr/>
        </p:nvSpPr>
        <p:spPr bwMode="auto">
          <a:xfrm>
            <a:off x="300251" y="2251883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2" name="Right Arrow 41"/>
          <p:cNvSpPr/>
          <p:nvPr/>
        </p:nvSpPr>
        <p:spPr bwMode="auto">
          <a:xfrm>
            <a:off x="300251" y="2756851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3" name="Right Arrow 42"/>
          <p:cNvSpPr/>
          <p:nvPr/>
        </p:nvSpPr>
        <p:spPr bwMode="auto">
          <a:xfrm>
            <a:off x="300251" y="3411955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4" name="Right Arrow 43"/>
          <p:cNvSpPr/>
          <p:nvPr/>
        </p:nvSpPr>
        <p:spPr bwMode="auto">
          <a:xfrm>
            <a:off x="327546" y="4067040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5" name="Right Arrow 44"/>
          <p:cNvSpPr/>
          <p:nvPr/>
        </p:nvSpPr>
        <p:spPr bwMode="auto">
          <a:xfrm>
            <a:off x="327546" y="4585653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6" name="Right Arrow 45"/>
          <p:cNvSpPr/>
          <p:nvPr/>
        </p:nvSpPr>
        <p:spPr bwMode="auto">
          <a:xfrm>
            <a:off x="327546" y="4967788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47" name="Right Arrow 46"/>
          <p:cNvSpPr/>
          <p:nvPr/>
        </p:nvSpPr>
        <p:spPr bwMode="auto">
          <a:xfrm>
            <a:off x="327546" y="5363569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5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52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010400" y="6651625"/>
            <a:ext cx="2133600" cy="476250"/>
          </a:xfrm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22</a:t>
            </a:fld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00658" y="132155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14306" y="198671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14306" y="266140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76921" y="1381880"/>
            <a:ext cx="34540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 of </a:t>
            </a:r>
            <a:r>
              <a:rPr lang="en-GB" b="0" dirty="0" smtClean="0">
                <a:solidFill>
                  <a:schemeClr val="bg1">
                    <a:lumMod val="75000"/>
                  </a:schemeClr>
                </a:solidFill>
              </a:rPr>
              <a:t>Report</a:t>
            </a:r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Designer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90569" y="2047043"/>
            <a:ext cx="1176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Features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76921" y="2721730"/>
            <a:ext cx="21885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Tools &amp; Functions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04217" y="3335878"/>
            <a:ext cx="27919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Report Designing Steps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727953" y="3316497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317" y="1133973"/>
            <a:ext cx="84772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80" y="335619"/>
            <a:ext cx="3358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Default Query View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25</a:t>
            </a:fld>
            <a:endParaRPr lang="en-US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595" y="1082864"/>
            <a:ext cx="7732950" cy="54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80" y="335619"/>
            <a:ext cx="3358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Drag &amp; Drop field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0918" y="1135252"/>
            <a:ext cx="75438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80" y="335619"/>
            <a:ext cx="3358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Insert New Column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27</a:t>
            </a:fld>
            <a:endParaRPr lang="en-US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500" y="1206972"/>
            <a:ext cx="7765293" cy="519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919880" y="335619"/>
            <a:ext cx="3358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Delete Column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192" y="1197450"/>
            <a:ext cx="7814417" cy="520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55826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Query view after column deletion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641" y="1296536"/>
            <a:ext cx="7658028" cy="5220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919878" y="335619"/>
            <a:ext cx="57737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Selecting Query header for formatting 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00658" y="132155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14306" y="198671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14306" y="266140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76921" y="1381880"/>
            <a:ext cx="34540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smtClean="0"/>
              <a:t>Report</a:t>
            </a:r>
            <a:r>
              <a:rPr lang="en-GB" b="0" dirty="0" smtClean="0">
                <a:latin typeface="Trebuchet MS" pitchFamily="34" charset="0"/>
              </a:rPr>
              <a:t>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90569" y="2047043"/>
            <a:ext cx="1176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Features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76921" y="2721730"/>
            <a:ext cx="21885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Tools &amp; Functions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04217" y="3335878"/>
            <a:ext cx="27919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Report Designing Steps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727953" y="3316497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469" y="1219982"/>
            <a:ext cx="7681200" cy="5295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927" y="1187213"/>
            <a:ext cx="7382562" cy="530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80" y="335619"/>
            <a:ext cx="52141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Formatted Query Header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38" y="1155226"/>
            <a:ext cx="7205093" cy="525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80" y="335619"/>
            <a:ext cx="5309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Making query header bold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442" y="1223464"/>
            <a:ext cx="7351737" cy="532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896568" y="335619"/>
            <a:ext cx="3791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i="1" dirty="0" smtClean="0"/>
              <a:t>Making query header bold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4823" y="1237755"/>
            <a:ext cx="7516789" cy="525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442952" y="331859"/>
            <a:ext cx="66737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Selecting second query header for formatting 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555" y="1274574"/>
            <a:ext cx="75247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36</a:t>
            </a:fld>
            <a:endParaRPr lang="en-US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736" y="1138735"/>
            <a:ext cx="7429500" cy="5290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538485" y="335619"/>
            <a:ext cx="6441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More formatting options (marking columns)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432" y="1179678"/>
            <a:ext cx="75152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80" y="335619"/>
            <a:ext cx="5541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Result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8980" y="1246638"/>
            <a:ext cx="7285576" cy="5263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45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Inserting Query Header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596" y="1160059"/>
            <a:ext cx="7723708" cy="5304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Explorer Suite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6537" t="5697" r="5830" b="7735"/>
          <a:stretch>
            <a:fillRect/>
          </a:stretch>
        </p:blipFill>
        <p:spPr bwMode="auto">
          <a:xfrm>
            <a:off x="791898" y="1405719"/>
            <a:ext cx="7164747" cy="420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67682" y="6493514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7218" y="1209817"/>
            <a:ext cx="7114961" cy="515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45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Query Fields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3055" y="1262844"/>
            <a:ext cx="7195727" cy="506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45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Text Fields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2626" y="1216499"/>
            <a:ext cx="7393277" cy="526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743202" y="171843"/>
            <a:ext cx="58548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Selecting Query Description from ‘Text Elements’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77" y="1220622"/>
            <a:ext cx="75057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45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Result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814" y="1180319"/>
            <a:ext cx="7493616" cy="5294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45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Result (after alignment)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0562" y="1220622"/>
            <a:ext cx="7250799" cy="520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45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Executing a Report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354536"/>
            <a:ext cx="8709025" cy="49307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0" indent="0" algn="ctr" eaLnBrk="1" hangingPunct="1">
              <a:buFontTx/>
              <a:buNone/>
            </a:pPr>
            <a:endParaRPr lang="en-US" sz="4800" dirty="0" smtClean="0"/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r>
              <a:rPr lang="en-US" sz="4400" dirty="0" smtClean="0"/>
              <a:t>Report Designing Steps</a:t>
            </a:r>
          </a:p>
          <a:p>
            <a:pPr marL="449263" indent="-449263" algn="ctr">
              <a:buClr>
                <a:schemeClr val="folHlink"/>
              </a:buClr>
              <a:buSzPct val="90000"/>
              <a:buNone/>
            </a:pPr>
            <a:endParaRPr lang="en-US" sz="4400" dirty="0" smtClean="0"/>
          </a:p>
          <a:p>
            <a:pPr marL="0" indent="0"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8952" y="1294905"/>
            <a:ext cx="7194550" cy="499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919879" y="335619"/>
            <a:ext cx="4572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Final Result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Variant 1 : Query, Reporting &amp; Analysis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206" y="1275711"/>
            <a:ext cx="7956645" cy="483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67682" y="6493514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– Report Designer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777924" y="1501257"/>
            <a:ext cx="3179928" cy="3671247"/>
          </a:xfrm>
          <a:prstGeom prst="roundRect">
            <a:avLst/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anchor="ctr"/>
          <a:lstStyle/>
          <a:p>
            <a:pPr marL="230188" marR="0" indent="-173038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The Report Designer is a tool you use to format and adapt the layout of your business data as a report (static or dynamic) and according to your needs</a:t>
            </a:r>
          </a:p>
          <a:p>
            <a:pPr marL="230188" marR="0" indent="-173038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You can display this report on the Web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655093" y="1405719"/>
            <a:ext cx="600502" cy="477676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173038" marR="0" indent="119063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endParaRPr lang="en-US" sz="1200" smtClean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4585648" y="1542161"/>
            <a:ext cx="3507475" cy="3603046"/>
          </a:xfrm>
          <a:prstGeom prst="roundRect">
            <a:avLst/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anchor="ctr"/>
          <a:lstStyle/>
          <a:p>
            <a:pPr marL="231775" indent="-23177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0" dirty="0" smtClean="0"/>
              <a:t> You can also convert the report into a PDF document to print or distribute it</a:t>
            </a:r>
          </a:p>
          <a:p>
            <a:pPr marL="231775" indent="-23177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0" dirty="0" smtClean="0"/>
              <a:t> For example, you can design the layout of a corporate balance sheet according to your needs and print it as a PDF document</a:t>
            </a:r>
            <a:endParaRPr lang="en-US" sz="1200" dirty="0" smtClean="0"/>
          </a:p>
        </p:txBody>
      </p:sp>
      <p:sp>
        <p:nvSpPr>
          <p:cNvPr id="11" name="Oval 10"/>
          <p:cNvSpPr/>
          <p:nvPr/>
        </p:nvSpPr>
        <p:spPr bwMode="auto">
          <a:xfrm>
            <a:off x="4599292" y="1392031"/>
            <a:ext cx="600502" cy="477676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173038" marR="0" indent="119063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endParaRPr lang="en-US" sz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– Report Designer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15601" r="51593" b="35434"/>
          <a:stretch>
            <a:fillRect/>
          </a:stretch>
        </p:blipFill>
        <p:spPr bwMode="auto">
          <a:xfrm>
            <a:off x="492364" y="1899138"/>
            <a:ext cx="3770142" cy="240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AutoShape 1057"/>
          <p:cNvSpPr>
            <a:spLocks noChangeArrowheads="1"/>
          </p:cNvSpPr>
          <p:nvPr/>
        </p:nvSpPr>
        <p:spPr bwMode="auto">
          <a:xfrm>
            <a:off x="4481507" y="1417618"/>
            <a:ext cx="4271749" cy="4438111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Standard Formatting: Font Styles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en-US" sz="1600" b="0" dirty="0" err="1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eg</a:t>
            </a: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., bold, italic) and colors, etc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Group level changes with individual 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formattings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Layout options for example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Height of rows, width of columns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Multiline column headers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Flexible positioning of fields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Merger of cells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Support of hierarchies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Rules for the presentation of special 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characteristic values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Integration of text, pictures, and charts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3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Header and footer for reports and pages</a:t>
            </a:r>
            <a:endParaRPr lang="en-US" sz="1600" b="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AutoShape 1028"/>
          <p:cNvSpPr>
            <a:spLocks noChangeArrowheads="1"/>
          </p:cNvSpPr>
          <p:nvPr/>
        </p:nvSpPr>
        <p:spPr bwMode="auto">
          <a:xfrm>
            <a:off x="936536" y="1405720"/>
            <a:ext cx="2700692" cy="42308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sz="1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sz="1800" dirty="0" smtClean="0">
                <a:solidFill>
                  <a:srgbClr val="000000"/>
                </a:solidFill>
                <a:cs typeface="Times New Roman" pitchFamily="18" charset="0"/>
              </a:rPr>
              <a:t>Designing a Report</a:t>
            </a:r>
            <a:endParaRPr lang="en-US" sz="1800" dirty="0"/>
          </a:p>
        </p:txBody>
      </p:sp>
      <p:sp>
        <p:nvSpPr>
          <p:cNvPr id="9" name="AutoShape 68"/>
          <p:cNvSpPr>
            <a:spLocks noChangeArrowheads="1"/>
          </p:cNvSpPr>
          <p:nvPr/>
        </p:nvSpPr>
        <p:spPr bwMode="auto">
          <a:xfrm>
            <a:off x="633041" y="4358626"/>
            <a:ext cx="3573193" cy="1423197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r>
              <a:rPr lang="en-US" sz="1600" dirty="0" smtClean="0"/>
              <a:t>Report design takes place in the </a:t>
            </a:r>
          </a:p>
          <a:p>
            <a:pPr algn="just"/>
            <a:r>
              <a:rPr lang="en-US" sz="1600" dirty="0" smtClean="0"/>
              <a:t>Business Explorer (</a:t>
            </a:r>
            <a:r>
              <a:rPr lang="en-US" sz="1600" dirty="0" err="1" smtClean="0"/>
              <a:t>BEx</a:t>
            </a:r>
            <a:r>
              <a:rPr lang="en-US" sz="1600" dirty="0" smtClean="0"/>
              <a:t>) Report </a:t>
            </a:r>
          </a:p>
          <a:p>
            <a:pPr algn="just"/>
            <a:r>
              <a:rPr lang="en-US" sz="1600" dirty="0" smtClean="0"/>
              <a:t>Designer-a new, VB </a:t>
            </a:r>
            <a:r>
              <a:rPr lang="en-US" sz="1600" dirty="0" err="1" smtClean="0"/>
              <a:t>.Net</a:t>
            </a:r>
            <a:r>
              <a:rPr lang="en-US" sz="1600" dirty="0" smtClean="0"/>
              <a:t>-based tool</a:t>
            </a:r>
          </a:p>
          <a:p>
            <a:pPr algn="just"/>
            <a:r>
              <a:rPr lang="en-US" sz="1600" dirty="0" smtClean="0"/>
              <a:t>that allows to create formatted,</a:t>
            </a:r>
          </a:p>
          <a:p>
            <a:pPr algn="just"/>
            <a:r>
              <a:rPr lang="en-US" sz="1600" dirty="0" smtClean="0"/>
              <a:t>print-optimized reports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– Report Designer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20011" y="1173708"/>
            <a:ext cx="8149113" cy="355766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lIns="0" tIns="0" rIns="0" bIns="0" anchor="ctr"/>
          <a:lstStyle/>
          <a:p>
            <a:pPr eaLnBrk="1" hangingPunct="1"/>
            <a:r>
              <a:rPr lang="en-US" sz="1600" b="0" dirty="0" smtClean="0"/>
              <a:t>The data binding for the report is provided by data providers (queries and query views)</a:t>
            </a:r>
            <a:endParaRPr lang="en-US" sz="1600" b="0" dirty="0"/>
          </a:p>
        </p:txBody>
      </p:sp>
      <p:sp>
        <p:nvSpPr>
          <p:cNvPr id="9" name="AutoShape 1051"/>
          <p:cNvSpPr>
            <a:spLocks noChangeArrowheads="1"/>
          </p:cNvSpPr>
          <p:nvPr/>
        </p:nvSpPr>
        <p:spPr bwMode="auto">
          <a:xfrm>
            <a:off x="491319" y="1665021"/>
            <a:ext cx="8190505" cy="832519"/>
          </a:xfrm>
          <a:prstGeom prst="roundRect">
            <a:avLst>
              <a:gd name="adj" fmla="val 4514"/>
            </a:avLst>
          </a:prstGeom>
          <a:solidFill>
            <a:srgbClr val="FEF0BC"/>
          </a:solidFill>
          <a:ln w="9525" algn="ctr">
            <a:solidFill>
              <a:srgbClr val="FDCB0C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</a:pPr>
            <a:r>
              <a:rPr lang="en-US" sz="1600" b="0" dirty="0" smtClean="0"/>
              <a:t>The Report Designer generates group levels according to the drilldown state of a query or query view</a:t>
            </a:r>
            <a:endParaRPr lang="en-US" sz="1600" b="0" dirty="0">
              <a:cs typeface="Arial" charset="0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520012" y="2634014"/>
            <a:ext cx="8149113" cy="355769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lIns="0" tIns="0" rIns="0" bIns="0" anchor="ctr"/>
          <a:lstStyle/>
          <a:p>
            <a:pPr eaLnBrk="1" hangingPunct="1"/>
            <a:r>
              <a:rPr lang="en-US" sz="1600" b="0" dirty="0" smtClean="0"/>
              <a:t>These group levels contain row patterns for the initial report view</a:t>
            </a:r>
            <a:endParaRPr lang="en-US" sz="1600" b="0" dirty="0"/>
          </a:p>
        </p:txBody>
      </p:sp>
      <p:sp>
        <p:nvSpPr>
          <p:cNvPr id="11" name="AutoShape 1051"/>
          <p:cNvSpPr>
            <a:spLocks noChangeArrowheads="1"/>
          </p:cNvSpPr>
          <p:nvPr/>
        </p:nvSpPr>
        <p:spPr bwMode="auto">
          <a:xfrm>
            <a:off x="504968" y="3125333"/>
            <a:ext cx="8190505" cy="832512"/>
          </a:xfrm>
          <a:prstGeom prst="roundRect">
            <a:avLst>
              <a:gd name="adj" fmla="val 4514"/>
            </a:avLst>
          </a:prstGeom>
          <a:solidFill>
            <a:srgbClr val="FEF0BC"/>
          </a:solidFill>
          <a:ln w="9525" algn="ctr">
            <a:solidFill>
              <a:srgbClr val="FDCB0C"/>
            </a:solidFill>
            <a:round/>
            <a:headEnd/>
            <a:tailEnd/>
          </a:ln>
        </p:spPr>
        <p:txBody>
          <a:bodyPr/>
          <a:lstStyle/>
          <a:p>
            <a:pPr marL="53975" indent="-53975"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</a:pPr>
            <a:r>
              <a:rPr lang="en-US" sz="1600" b="0" dirty="0" smtClean="0"/>
              <a:t>The layout and formatting of the initial view can be adapted to suit customers‘ requirements</a:t>
            </a: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533661" y="4107973"/>
            <a:ext cx="8149113" cy="777926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lIns="0" tIns="0" rIns="0" bIns="0" anchor="ctr"/>
          <a:lstStyle/>
          <a:p>
            <a:pPr eaLnBrk="1" hangingPunct="1">
              <a:lnSpc>
                <a:spcPct val="150000"/>
              </a:lnSpc>
            </a:pPr>
            <a:r>
              <a:rPr lang="en-US" sz="1600" b="0" dirty="0" smtClean="0"/>
              <a:t>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Report Designer therefore transforms the basic query or query view to provide a formatted report that is optimized for presentation and printing</a:t>
            </a:r>
            <a:endParaRPr lang="en-US" sz="1600" b="0" dirty="0"/>
          </a:p>
        </p:txBody>
      </p:sp>
      <p:sp>
        <p:nvSpPr>
          <p:cNvPr id="13" name="AutoShape 1051"/>
          <p:cNvSpPr>
            <a:spLocks noChangeArrowheads="1"/>
          </p:cNvSpPr>
          <p:nvPr/>
        </p:nvSpPr>
        <p:spPr bwMode="auto">
          <a:xfrm>
            <a:off x="545913" y="5049656"/>
            <a:ext cx="8190505" cy="1282906"/>
          </a:xfrm>
          <a:prstGeom prst="roundRect">
            <a:avLst>
              <a:gd name="adj" fmla="val 4514"/>
            </a:avLst>
          </a:prstGeom>
          <a:solidFill>
            <a:srgbClr val="FEF0BC"/>
          </a:solidFill>
          <a:ln w="9525" algn="ctr">
            <a:solidFill>
              <a:srgbClr val="FDCB0C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</a:pPr>
            <a:r>
              <a:rPr lang="en-US" sz="1600" b="0" dirty="0" smtClean="0">
                <a:cs typeface="Arial" charset="0"/>
              </a:rPr>
              <a:t>However, keep in mind that, because of this optimization, reports have limited navigation options (use of filter values and hierarchies) compared to the original queries and query views</a:t>
            </a:r>
            <a:endParaRPr lang="en-US" sz="1600" b="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00658" y="132155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14306" y="198671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14306" y="2661405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76921" y="1381880"/>
            <a:ext cx="34540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smtClean="0"/>
              <a:t>Report</a:t>
            </a:r>
            <a:r>
              <a:rPr lang="en-GB" b="0" dirty="0" smtClean="0">
                <a:latin typeface="Trebuchet MS" pitchFamily="34" charset="0"/>
              </a:rPr>
              <a:t>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90569" y="2047043"/>
            <a:ext cx="1176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Features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76921" y="2721730"/>
            <a:ext cx="21885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Tools &amp; Functions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04217" y="3335878"/>
            <a:ext cx="27919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Report Designing Steps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727953" y="3316497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547</TotalTime>
  <Words>1710</Words>
  <Application>Microsoft PowerPoint</Application>
  <PresentationFormat>On-screen Show (4:3)</PresentationFormat>
  <Paragraphs>390</Paragraphs>
  <Slides>47</Slides>
  <Notes>36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Business Explorer Suite</vt:lpstr>
      <vt:lpstr>Scenario Variant 1 : Query, Reporting &amp; Analysis</vt:lpstr>
      <vt:lpstr>Introduction – Report Designer</vt:lpstr>
      <vt:lpstr>Introduction – Report Designer</vt:lpstr>
      <vt:lpstr>Introduction – Report Designer</vt:lpstr>
      <vt:lpstr>Slide 9</vt:lpstr>
      <vt:lpstr>Report Designer Features</vt:lpstr>
      <vt:lpstr>Slide 11</vt:lpstr>
      <vt:lpstr>Tools Functions – Design Area</vt:lpstr>
      <vt:lpstr>                                 Tool functions – Design Areas</vt:lpstr>
      <vt:lpstr>                                 Tool functions – Design Areas</vt:lpstr>
      <vt:lpstr>Tools Functions – Field Catalog</vt:lpstr>
      <vt:lpstr>                                 Tools Functions – Field Catalog</vt:lpstr>
      <vt:lpstr>Report Structure</vt:lpstr>
      <vt:lpstr>Report Structure</vt:lpstr>
      <vt:lpstr>Format Catalog</vt:lpstr>
      <vt:lpstr>Menu Bar</vt:lpstr>
      <vt:lpstr>Report Structure</vt:lpstr>
      <vt:lpstr>                                    Report Menu functions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296</cp:revision>
  <dcterms:created xsi:type="dcterms:W3CDTF">2009-01-27T11:34:11Z</dcterms:created>
  <dcterms:modified xsi:type="dcterms:W3CDTF">2009-03-23T12:21:36Z</dcterms:modified>
</cp:coreProperties>
</file>