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  <p:sldMasterId id="2147484007" r:id="rId7"/>
    <p:sldMasterId id="2147484009" r:id="rId8"/>
    <p:sldMasterId id="2147484022" r:id="rId9"/>
  </p:sldMasterIdLst>
  <p:notesMasterIdLst>
    <p:notesMasterId r:id="rId36"/>
  </p:notesMasterIdLst>
  <p:handoutMasterIdLst>
    <p:handoutMasterId r:id="rId37"/>
  </p:handoutMasterIdLst>
  <p:sldIdLst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1" r:id="rId33"/>
    <p:sldId id="282" r:id="rId34"/>
    <p:sldId id="283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EAEAEA"/>
    <a:srgbClr val="808080"/>
    <a:srgbClr val="5F5F5F"/>
    <a:srgbClr val="007161"/>
    <a:srgbClr val="D71903"/>
    <a:srgbClr val="0054B4"/>
    <a:srgbClr val="04ACB4"/>
    <a:srgbClr val="72B2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418C5-3982-450F-83C1-5556950BD2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83419-BFD4-4CAB-9934-2B49CF37D7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5C11A-B248-4CC4-9556-173CEA8418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751D9-3F0B-4CA5-91C3-0B14C4F0F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4BF6C-B2F1-41B2-B5B3-6B4D53A82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93298-B91E-4F03-8AFF-53D713364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426EE-1D12-4E5A-B19B-0FF58DF0C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48757-7177-4BA0-BB17-5327CFDB1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C1D7C-13D2-4D1F-8347-FC0D9BA998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3FE14-2225-4E03-8E05-4F62C4A6A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4D1B1-9E67-4BA8-8D67-9F5B967FF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DE6C9-CAA0-48CF-A740-D5513F3AD3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5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pPr>
              <a:defRPr/>
            </a:pPr>
            <a:fld id="{4227921C-F662-424B-8EAC-308BCA006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41560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Enterprise Data Warehousing</a:t>
            </a:r>
          </a:p>
          <a:p>
            <a:pPr eaLnBrk="0" hangingPunct="0"/>
            <a:r>
              <a:rPr lang="en-US" sz="2400" b="0"/>
              <a:t>BI Accelerator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7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0"/>
              <a:t>Presentation to Pratt &amp; Whitney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29400"/>
            <a:ext cx="3951288" cy="196850"/>
          </a:xfrm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7B1BB9D-C8F8-4FAA-9637-337911478B1A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BIA Architecture</a:t>
            </a:r>
          </a:p>
        </p:txBody>
      </p: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5" y="1300163"/>
            <a:ext cx="7907338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ular Callout 7"/>
          <p:cNvSpPr>
            <a:spLocks noChangeArrowheads="1"/>
          </p:cNvSpPr>
          <p:nvPr/>
        </p:nvSpPr>
        <p:spPr bwMode="auto">
          <a:xfrm>
            <a:off x="4083050" y="5435600"/>
            <a:ext cx="1776413" cy="954088"/>
          </a:xfrm>
          <a:prstGeom prst="wedgeRectCallout">
            <a:avLst>
              <a:gd name="adj1" fmla="val 4519"/>
              <a:gd name="adj2" fmla="val -19553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>
                <a:solidFill>
                  <a:srgbClr val="000000"/>
                </a:solidFill>
              </a:rPr>
              <a:t>Parallel indexing of InfoCube data via standard BI Processes</a:t>
            </a:r>
          </a:p>
        </p:txBody>
      </p:sp>
      <p:sp>
        <p:nvSpPr>
          <p:cNvPr id="17415" name="Rectangular Callout 8"/>
          <p:cNvSpPr>
            <a:spLocks noChangeArrowheads="1"/>
          </p:cNvSpPr>
          <p:nvPr/>
        </p:nvSpPr>
        <p:spPr bwMode="auto">
          <a:xfrm>
            <a:off x="7648575" y="1092200"/>
            <a:ext cx="1289050" cy="762000"/>
          </a:xfrm>
          <a:prstGeom prst="wedgeRectCallout">
            <a:avLst>
              <a:gd name="adj1" fmla="val -112324"/>
              <a:gd name="adj2" fmla="val 277625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>
                <a:solidFill>
                  <a:srgbClr val="000000"/>
                </a:solidFill>
              </a:rPr>
              <a:t>Initial load of indexes into memory</a:t>
            </a:r>
          </a:p>
        </p:txBody>
      </p:sp>
      <p:sp>
        <p:nvSpPr>
          <p:cNvPr id="17416" name="Rectangular Callout 9"/>
          <p:cNvSpPr>
            <a:spLocks noChangeArrowheads="1"/>
          </p:cNvSpPr>
          <p:nvPr/>
        </p:nvSpPr>
        <p:spPr bwMode="auto">
          <a:xfrm>
            <a:off x="4954588" y="1052513"/>
            <a:ext cx="1201737" cy="1169987"/>
          </a:xfrm>
          <a:prstGeom prst="wedgeRectCallout">
            <a:avLst>
              <a:gd name="adj1" fmla="val -51250"/>
              <a:gd name="adj2" fmla="val 116176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>
                <a:solidFill>
                  <a:srgbClr val="000000"/>
                </a:solidFill>
              </a:rPr>
              <a:t>Merging &amp; results preparation for BI queries</a:t>
            </a:r>
          </a:p>
        </p:txBody>
      </p:sp>
      <p:sp>
        <p:nvSpPr>
          <p:cNvPr id="17417" name="Rectangular Callout 10"/>
          <p:cNvSpPr>
            <a:spLocks noChangeArrowheads="1"/>
          </p:cNvSpPr>
          <p:nvPr/>
        </p:nvSpPr>
        <p:spPr bwMode="auto">
          <a:xfrm>
            <a:off x="6643688" y="5703888"/>
            <a:ext cx="1392237" cy="762000"/>
          </a:xfrm>
          <a:prstGeom prst="wedgeRectCallout">
            <a:avLst>
              <a:gd name="adj1" fmla="val 4519"/>
              <a:gd name="adj2" fmla="val -195537"/>
            </a:avLst>
          </a:prstGeom>
          <a:gradFill rotWithShape="0">
            <a:gsLst>
              <a:gs pos="0">
                <a:srgbClr val="FFFFFF"/>
              </a:gs>
              <a:gs pos="100000">
                <a:srgbClr val="FFF5D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>
                <a:solidFill>
                  <a:srgbClr val="000000"/>
                </a:solidFill>
              </a:rPr>
              <a:t>Column based storage &amp; compression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04159" y="652081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3CFE111-CD1D-4800-81B0-2FD53B8282C4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BI Accelerator Index - Terminology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/>
          <a:srcRect t="42351" b="11703"/>
          <a:stretch>
            <a:fillRect/>
          </a:stretch>
        </p:blipFill>
        <p:spPr bwMode="auto">
          <a:xfrm>
            <a:off x="655638" y="3938588"/>
            <a:ext cx="79597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AutoShape 30"/>
          <p:cNvSpPr>
            <a:spLocks noChangeArrowheads="1"/>
          </p:cNvSpPr>
          <p:nvPr/>
        </p:nvSpPr>
        <p:spPr bwMode="auto">
          <a:xfrm>
            <a:off x="593725" y="1189038"/>
            <a:ext cx="7875588" cy="1082675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120000"/>
              </a:lnSpc>
              <a:spcBef>
                <a:spcPct val="75000"/>
              </a:spcBef>
            </a:pPr>
            <a:endParaRPr lang="en-US" sz="1600" b="0">
              <a:solidFill>
                <a:srgbClr val="000000"/>
              </a:solidFill>
            </a:endParaRPr>
          </a:p>
          <a:p>
            <a:pPr marL="228600">
              <a:lnSpc>
                <a:spcPct val="120000"/>
              </a:lnSpc>
              <a:spcBef>
                <a:spcPct val="75000"/>
              </a:spcBef>
            </a:pPr>
            <a:r>
              <a:rPr lang="en-US" sz="1600" b="0">
                <a:solidFill>
                  <a:srgbClr val="000000"/>
                </a:solidFill>
              </a:rPr>
              <a:t>Structure containing replicated data and indexes (one index per table) that </a:t>
            </a:r>
            <a:br>
              <a:rPr lang="en-US" sz="1600" b="0">
                <a:solidFill>
                  <a:srgbClr val="000000"/>
                </a:solidFill>
              </a:rPr>
            </a:br>
            <a:r>
              <a:rPr lang="en-US" sz="1600" b="0">
                <a:solidFill>
                  <a:srgbClr val="000000"/>
                </a:solidFill>
              </a:rPr>
              <a:t>represents the BI star schema for the BI Accelerator</a:t>
            </a:r>
            <a:endParaRPr lang="en-US" sz="1600" b="0"/>
          </a:p>
        </p:txBody>
      </p:sp>
      <p:sp>
        <p:nvSpPr>
          <p:cNvPr id="18439" name="Rectangle 31"/>
          <p:cNvSpPr>
            <a:spLocks noChangeArrowheads="1"/>
          </p:cNvSpPr>
          <p:nvPr/>
        </p:nvSpPr>
        <p:spPr bwMode="auto">
          <a:xfrm>
            <a:off x="785813" y="1323975"/>
            <a:ext cx="3479800" cy="322263"/>
          </a:xfrm>
          <a:prstGeom prst="rect">
            <a:avLst/>
          </a:prstGeom>
          <a:solidFill>
            <a:srgbClr val="FFFFFF"/>
          </a:solidFill>
          <a:ln w="9525">
            <a:solidFill>
              <a:srgbClr val="336699"/>
            </a:solidFill>
            <a:prstDash val="dash"/>
            <a:miter lim="800000"/>
            <a:headEnd/>
            <a:tailEnd/>
          </a:ln>
        </p:spPr>
        <p:txBody>
          <a:bodyPr lIns="52962" tIns="26480" rIns="52962" bIns="2648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/>
              <a:t>BI Accelerator index</a:t>
            </a:r>
          </a:p>
        </p:txBody>
      </p:sp>
      <p:sp>
        <p:nvSpPr>
          <p:cNvPr id="18440" name="AutoShape 30"/>
          <p:cNvSpPr>
            <a:spLocks noChangeArrowheads="1"/>
          </p:cNvSpPr>
          <p:nvPr/>
        </p:nvSpPr>
        <p:spPr bwMode="auto">
          <a:xfrm>
            <a:off x="581025" y="2389188"/>
            <a:ext cx="7874000" cy="137795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120000"/>
              </a:lnSpc>
              <a:spcBef>
                <a:spcPct val="75000"/>
              </a:spcBef>
            </a:pPr>
            <a:endParaRPr lang="en-US" sz="1600" b="0">
              <a:solidFill>
                <a:srgbClr val="000000"/>
              </a:solidFill>
            </a:endParaRPr>
          </a:p>
          <a:p>
            <a:pPr marL="228600">
              <a:lnSpc>
                <a:spcPct val="120000"/>
              </a:lnSpc>
              <a:spcBef>
                <a:spcPct val="75000"/>
              </a:spcBef>
            </a:pPr>
            <a:r>
              <a:rPr lang="en-US" sz="1600" b="0">
                <a:solidFill>
                  <a:srgbClr val="000000"/>
                </a:solidFill>
              </a:rPr>
              <a:t>Transfer of Infocube data to the SAP NetWeaver BI Accelerator server and</a:t>
            </a:r>
            <a:br>
              <a:rPr lang="en-US" sz="1600" b="0">
                <a:solidFill>
                  <a:srgbClr val="000000"/>
                </a:solidFill>
              </a:rPr>
            </a:br>
            <a:r>
              <a:rPr lang="en-US" sz="1600" b="0">
                <a:solidFill>
                  <a:srgbClr val="000000"/>
                </a:solidFill>
              </a:rPr>
              <a:t>processing and compressing it into the BI Accelerator index</a:t>
            </a:r>
            <a:endParaRPr lang="en-US" sz="1600" b="0"/>
          </a:p>
        </p:txBody>
      </p:sp>
      <p:sp>
        <p:nvSpPr>
          <p:cNvPr id="18441" name="Rectangle 31"/>
          <p:cNvSpPr>
            <a:spLocks noChangeArrowheads="1"/>
          </p:cNvSpPr>
          <p:nvPr/>
        </p:nvSpPr>
        <p:spPr bwMode="auto">
          <a:xfrm>
            <a:off x="771525" y="2524125"/>
            <a:ext cx="3479800" cy="322263"/>
          </a:xfrm>
          <a:prstGeom prst="rect">
            <a:avLst/>
          </a:prstGeom>
          <a:solidFill>
            <a:srgbClr val="FFFFFF"/>
          </a:solidFill>
          <a:ln w="9525">
            <a:solidFill>
              <a:srgbClr val="336699"/>
            </a:solidFill>
            <a:prstDash val="dash"/>
            <a:miter lim="800000"/>
            <a:headEnd/>
            <a:tailEnd/>
          </a:ln>
        </p:spPr>
        <p:txBody>
          <a:bodyPr lIns="52962" tIns="26480" rIns="52962" bIns="2648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/>
              <a:t>Indexing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BC895F2-3462-4D50-921D-FF498EAE5AE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How BIA Works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138" y="1281113"/>
            <a:ext cx="7951787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AC43151-78B5-4A9F-94C3-242AB2F29CF7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How BIA Works ? 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0" y="1279525"/>
            <a:ext cx="5741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0486" name="AutoShape 5"/>
          <p:cNvSpPr>
            <a:spLocks noChangeArrowheads="1"/>
          </p:cNvSpPr>
          <p:nvPr/>
        </p:nvSpPr>
        <p:spPr bwMode="auto">
          <a:xfrm>
            <a:off x="330200" y="2865438"/>
            <a:ext cx="8431213" cy="765175"/>
          </a:xfrm>
          <a:prstGeom prst="chevron">
            <a:avLst>
              <a:gd name="adj" fmla="val 53461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>
              <a:lnSpc>
                <a:spcPct val="140000"/>
              </a:lnSpc>
            </a:pPr>
            <a:r>
              <a:rPr lang="en-US" sz="1600"/>
              <a:t> </a:t>
            </a:r>
            <a:r>
              <a:rPr lang="en-US" sz="1400">
                <a:solidFill>
                  <a:srgbClr val="000000"/>
                </a:solidFill>
              </a:rPr>
              <a:t>When a job is run, the data is copied into the search engine indexes and is made </a:t>
            </a:r>
            <a:br>
              <a:rPr lang="en-US" sz="1400">
                <a:solidFill>
                  <a:srgbClr val="000000"/>
                </a:solidFill>
              </a:rPr>
            </a:br>
            <a:r>
              <a:rPr lang="en-US" sz="1400">
                <a:solidFill>
                  <a:srgbClr val="000000"/>
                </a:solidFill>
              </a:rPr>
              <a:t>available in the BI Accelerator as data in these indexes is activated into the memory</a:t>
            </a:r>
            <a:endParaRPr lang="en-US" sz="140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41313" y="1173163"/>
            <a:ext cx="8488362" cy="1611312"/>
          </a:xfrm>
          <a:prstGeom prst="chevron">
            <a:avLst>
              <a:gd name="adj" fmla="val 33193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73038" indent="-173038">
              <a:lnSpc>
                <a:spcPct val="140000"/>
              </a:lnSpc>
              <a:buFont typeface="Wingdings" pitchFamily="2" charset="2"/>
              <a:buChar char="Ø"/>
            </a:pPr>
            <a:r>
              <a:rPr lang="en-US" sz="1600"/>
              <a:t> </a:t>
            </a:r>
            <a:r>
              <a:rPr lang="en-US" sz="1400"/>
              <a:t>The BI Accelerator is an applicant type model</a:t>
            </a:r>
          </a:p>
          <a:p>
            <a:pPr marL="173038" indent="-173038">
              <a:lnSpc>
                <a:spcPct val="140000"/>
              </a:lnSpc>
              <a:buFont typeface="Wingdings" pitchFamily="2" charset="2"/>
              <a:buChar char="Ø"/>
            </a:pPr>
            <a:r>
              <a:rPr lang="en-US" sz="1400"/>
              <a:t> It connects to the SAP Netweaver Business Intelligence system serving the sole purpose of speeding up queries</a:t>
            </a:r>
          </a:p>
          <a:p>
            <a:pPr marL="173038" indent="-173038">
              <a:lnSpc>
                <a:spcPct val="140000"/>
              </a:lnSpc>
              <a:buFont typeface="Wingdings" pitchFamily="2" charset="2"/>
              <a:buChar char="Ø"/>
            </a:pPr>
            <a:r>
              <a:rPr lang="en-US" sz="1400"/>
              <a:t> We need to decide for which infocube we need to create indexes which will be stored in the BI accelerator Appliance</a:t>
            </a:r>
          </a:p>
          <a:p>
            <a:pPr marL="173038" indent="-173038">
              <a:lnSpc>
                <a:spcPct val="110000"/>
              </a:lnSpc>
            </a:pPr>
            <a:endParaRPr lang="en-US" sz="1400" b="0"/>
          </a:p>
        </p:txBody>
      </p:sp>
      <p:sp>
        <p:nvSpPr>
          <p:cNvPr id="20488" name="AutoShape 5"/>
          <p:cNvSpPr>
            <a:spLocks noChangeArrowheads="1"/>
          </p:cNvSpPr>
          <p:nvPr/>
        </p:nvSpPr>
        <p:spPr bwMode="auto">
          <a:xfrm>
            <a:off x="314325" y="3717925"/>
            <a:ext cx="8488363" cy="717550"/>
          </a:xfrm>
          <a:prstGeom prst="chevron">
            <a:avLst>
              <a:gd name="adj" fmla="val 53507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50000"/>
              </a:lnSpc>
            </a:pPr>
            <a:r>
              <a:rPr lang="en-US" sz="1400"/>
              <a:t>The analytical engine knows if a cube has been turned on for BI Accelerator for which the query request should shift to the BI Accelerator for processing</a:t>
            </a:r>
          </a:p>
          <a:p>
            <a:pPr marL="115888" indent="-115888">
              <a:lnSpc>
                <a:spcPct val="110000"/>
              </a:lnSpc>
            </a:pPr>
            <a:endParaRPr lang="en-US" sz="1400" b="0"/>
          </a:p>
        </p:txBody>
      </p:sp>
      <p:sp>
        <p:nvSpPr>
          <p:cNvPr id="20489" name="AutoShape 5"/>
          <p:cNvSpPr>
            <a:spLocks noChangeArrowheads="1"/>
          </p:cNvSpPr>
          <p:nvPr/>
        </p:nvSpPr>
        <p:spPr bwMode="auto">
          <a:xfrm>
            <a:off x="288925" y="4518025"/>
            <a:ext cx="8431213" cy="668338"/>
          </a:xfrm>
          <a:prstGeom prst="chevron">
            <a:avLst>
              <a:gd name="adj" fmla="val 53556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>
              <a:lnSpc>
                <a:spcPct val="140000"/>
              </a:lnSpc>
            </a:pPr>
            <a:r>
              <a:rPr lang="en-US" sz="1400" b="0"/>
              <a:t> </a:t>
            </a:r>
            <a:r>
              <a:rPr lang="en-US" sz="1400">
                <a:solidFill>
                  <a:srgbClr val="000000"/>
                </a:solidFill>
              </a:rPr>
              <a:t>The read operation for the query takes place into the memory on the BI Accelerator </a:t>
            </a:r>
            <a:br>
              <a:rPr lang="en-US" sz="1400">
                <a:solidFill>
                  <a:srgbClr val="000000"/>
                </a:solidFill>
              </a:rPr>
            </a:br>
            <a:r>
              <a:rPr lang="en-US" sz="1400">
                <a:solidFill>
                  <a:srgbClr val="000000"/>
                </a:solidFill>
              </a:rPr>
              <a:t>Appliance and the performance is very fast and it is highly parallelized</a:t>
            </a:r>
            <a:endParaRPr lang="en-US" sz="1400"/>
          </a:p>
        </p:txBody>
      </p:sp>
      <p:sp>
        <p:nvSpPr>
          <p:cNvPr id="20490" name="AutoShape 5"/>
          <p:cNvSpPr>
            <a:spLocks noChangeArrowheads="1"/>
          </p:cNvSpPr>
          <p:nvPr/>
        </p:nvSpPr>
        <p:spPr bwMode="auto">
          <a:xfrm>
            <a:off x="314325" y="5280025"/>
            <a:ext cx="8488363" cy="1325563"/>
          </a:xfrm>
          <a:prstGeom prst="chevron">
            <a:avLst>
              <a:gd name="adj" fmla="val 37028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/>
              <a:t> The data is loaded into the InfoCube in the same way as in the SAP Netweaver BI system</a:t>
            </a:r>
          </a:p>
          <a:p>
            <a:pPr marL="115888" indent="-115888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/>
              <a:t> In the BI accelerator, the data needs to be copied from the InfoCube to the BI accelerator system using roll-up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62E0817-7737-435B-9E0C-12CE7277ACF2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30225" y="129381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44513" y="19589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544513" y="26336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052513" y="1354138"/>
            <a:ext cx="1595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093788" y="2019300"/>
            <a:ext cx="1620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Architecture</a:t>
            </a:r>
          </a:p>
        </p:txBody>
      </p:sp>
      <p:sp>
        <p:nvSpPr>
          <p:cNvPr id="21513" name="Rectangle 13"/>
          <p:cNvSpPr>
            <a:spLocks noChangeArrowheads="1"/>
          </p:cNvSpPr>
          <p:nvPr/>
        </p:nvSpPr>
        <p:spPr bwMode="auto">
          <a:xfrm>
            <a:off x="1093788" y="2693988"/>
            <a:ext cx="4173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BIA Configuration &amp;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BF9FBB9-10BE-44A1-8466-9DCB24CBFBE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Purchase &amp; Implementation Process</a:t>
            </a:r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1500188"/>
            <a:ext cx="7307263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64CEBA3-6357-4D63-B9AD-7290892AFEE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Connection of BIA to BI</a:t>
            </a:r>
          </a:p>
        </p:txBody>
      </p:sp>
      <p:sp>
        <p:nvSpPr>
          <p:cNvPr id="6" name="Rectangle 5"/>
          <p:cNvSpPr/>
          <p:nvPr/>
        </p:nvSpPr>
        <p:spPr>
          <a:xfrm>
            <a:off x="519113" y="1541463"/>
            <a:ext cx="8105775" cy="3657600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b"/>
          <a:lstStyle/>
          <a:p>
            <a:pPr marL="338138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w"/>
              <a:defRPr/>
            </a:pPr>
            <a:r>
              <a:rPr lang="en-US" sz="1600" dirty="0"/>
              <a:t>Communication between the BI system and the BI accelerator server takes place</a:t>
            </a:r>
            <a:br>
              <a:rPr lang="en-US" sz="1600" dirty="0"/>
            </a:br>
            <a:r>
              <a:rPr lang="en-US" sz="1600" dirty="0"/>
              <a:t>using the RFC modules</a:t>
            </a:r>
          </a:p>
          <a:p>
            <a:pPr marL="338138" indent="-225425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"/>
              <a:defRPr/>
            </a:pPr>
            <a:r>
              <a:rPr lang="en-US" sz="1600" dirty="0"/>
              <a:t>Certain settings are required to connect the BI accelerator server to a BI system</a:t>
            </a:r>
          </a:p>
          <a:p>
            <a:pPr marL="338138" indent="-225425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"/>
              <a:defRPr/>
            </a:pPr>
            <a:r>
              <a:rPr lang="en-US" sz="1600" dirty="0"/>
              <a:t>To set the RFC connection, the RFC destination needs to be specified in the </a:t>
            </a:r>
            <a:br>
              <a:rPr lang="en-US" sz="1600" dirty="0"/>
            </a:br>
            <a:r>
              <a:rPr lang="en-US" sz="1600" dirty="0"/>
              <a:t> transaction RSADMIN.</a:t>
            </a:r>
          </a:p>
          <a:p>
            <a:pPr marL="338138" indent="-225425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"/>
              <a:defRPr/>
            </a:pPr>
            <a:r>
              <a:rPr lang="en-US" sz="1600" dirty="0"/>
              <a:t>The list of RFC Destinations can be seen in the transaction SM59</a:t>
            </a:r>
          </a:p>
          <a:p>
            <a:pPr marL="338138" indent="-225425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"/>
              <a:defRPr/>
            </a:pPr>
            <a:r>
              <a:rPr lang="en-US" sz="1600" dirty="0"/>
              <a:t>The RFC Destination specified in RSADMIN has to be present in the list of RFC </a:t>
            </a:r>
            <a:br>
              <a:rPr lang="en-US" sz="1600" dirty="0"/>
            </a:br>
            <a:r>
              <a:rPr lang="en-US" sz="1600" dirty="0"/>
              <a:t> destinations in SM59 </a:t>
            </a:r>
            <a:br>
              <a:rPr lang="en-US" sz="1600" dirty="0"/>
            </a:b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457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F94A119-C464-4E24-8041-D35A343FE8BE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Connection of BIA to BI</a:t>
            </a: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/>
          <a:srcRect l="15826" t="18800" r="13217" b="-1532"/>
          <a:stretch>
            <a:fillRect/>
          </a:stretch>
        </p:blipFill>
        <p:spPr bwMode="auto">
          <a:xfrm>
            <a:off x="1624013" y="2259013"/>
            <a:ext cx="5035550" cy="3746500"/>
          </a:xfrm>
          <a:prstGeom prst="rect">
            <a:avLst/>
          </a:prstGeom>
          <a:solidFill>
            <a:srgbClr val="EAEAEA"/>
          </a:solidFill>
          <a:ln w="19050">
            <a:solidFill>
              <a:srgbClr val="FFC000"/>
            </a:solidFill>
            <a:prstDash val="sysDash"/>
            <a:miter lim="800000"/>
            <a:headEnd/>
            <a:tailEnd/>
          </a:ln>
        </p:spPr>
      </p:pic>
      <p:sp>
        <p:nvSpPr>
          <p:cNvPr id="24582" name="Text Box 9"/>
          <p:cNvSpPr txBox="1">
            <a:spLocks noChangeArrowheads="1"/>
          </p:cNvSpPr>
          <p:nvPr/>
        </p:nvSpPr>
        <p:spPr bwMode="auto">
          <a:xfrm>
            <a:off x="258763" y="6100763"/>
            <a:ext cx="8629650" cy="542925"/>
          </a:xfrm>
          <a:prstGeom prst="rect">
            <a:avLst/>
          </a:prstGeom>
          <a:solidFill>
            <a:srgbClr val="EAEAEA"/>
          </a:solidFill>
          <a:ln w="19050">
            <a:solidFill>
              <a:srgbClr val="663300"/>
            </a:solidFill>
            <a:prstDash val="sysDash"/>
            <a:miter lim="800000"/>
            <a:headEnd/>
            <a:tailEnd/>
          </a:ln>
        </p:spPr>
        <p:txBody>
          <a:bodyPr lIns="52962" tIns="26480" rIns="52962" bIns="26480" anchor="ctr"/>
          <a:lstStyle/>
          <a:p>
            <a:pPr>
              <a:lnSpc>
                <a:spcPct val="120000"/>
              </a:lnSpc>
            </a:pPr>
            <a:r>
              <a:rPr lang="en-US" sz="1400" b="0"/>
              <a:t>If you already have a BI system (loaded with data ),then the program and method described in SAP note 917803 is recommended .Report computes ( mentioned in SAP note) memory requirements and disk space.</a:t>
            </a:r>
          </a:p>
        </p:txBody>
      </p:sp>
      <p:sp>
        <p:nvSpPr>
          <p:cNvPr id="24583" name="Rectangle 29"/>
          <p:cNvSpPr>
            <a:spLocks noChangeArrowheads="1"/>
          </p:cNvSpPr>
          <p:nvPr/>
        </p:nvSpPr>
        <p:spPr bwMode="auto">
          <a:xfrm>
            <a:off x="287338" y="1555750"/>
            <a:ext cx="7778750" cy="696913"/>
          </a:xfrm>
          <a:prstGeom prst="rect">
            <a:avLst/>
          </a:prstGeom>
          <a:solidFill>
            <a:srgbClr val="EAEAEA"/>
          </a:solidFill>
          <a:ln w="19050">
            <a:solidFill>
              <a:srgbClr val="663300"/>
            </a:solidFill>
            <a:prstDash val="sysDash"/>
            <a:miter lim="800000"/>
            <a:headEnd/>
            <a:tailEnd/>
          </a:ln>
        </p:spPr>
        <p:txBody>
          <a:bodyPr lIns="52962" tIns="26480" rIns="52962" bIns="26480" anchor="ctr"/>
          <a:lstStyle/>
          <a:p>
            <a:pPr>
              <a:lnSpc>
                <a:spcPct val="120000"/>
              </a:lnSpc>
            </a:pPr>
            <a:r>
              <a:rPr lang="en-US" sz="1600" b="0"/>
              <a:t>If not maintained, BI accelerator monitor asks for configuration details </a:t>
            </a:r>
          </a:p>
          <a:p>
            <a:pPr>
              <a:lnSpc>
                <a:spcPct val="120000"/>
              </a:lnSpc>
            </a:pPr>
            <a:r>
              <a:rPr lang="en-US" sz="1600" b="0"/>
              <a:t>(otherwise : check transaction RSCUSTA for the correct setting )</a:t>
            </a:r>
          </a:p>
        </p:txBody>
      </p:sp>
      <p:sp>
        <p:nvSpPr>
          <p:cNvPr id="10" name="Chevron 9"/>
          <p:cNvSpPr/>
          <p:nvPr/>
        </p:nvSpPr>
        <p:spPr bwMode="auto">
          <a:xfrm>
            <a:off x="287338" y="1104900"/>
            <a:ext cx="3670300" cy="396875"/>
          </a:xfrm>
          <a:prstGeom prst="chevron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338138" indent="-225425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rgbClr val="000000"/>
                </a:solidFill>
              </a:rPr>
              <a:t>RFC Destination for the BI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560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46F3BF7-9BF5-4F5C-9EDF-7B2EDF461FF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BI Accelerator Index Maintenance – 1</a:t>
            </a: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/>
          <a:srcRect l="37498" t="13062" r="3944" b="4308"/>
          <a:stretch>
            <a:fillRect/>
          </a:stretch>
        </p:blipFill>
        <p:spPr bwMode="auto">
          <a:xfrm>
            <a:off x="4332288" y="1404938"/>
            <a:ext cx="4456112" cy="41910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277813" y="2116138"/>
            <a:ext cx="3925887" cy="2333625"/>
          </a:xfrm>
          <a:prstGeom prst="rect">
            <a:avLst/>
          </a:prstGeom>
          <a:solidFill>
            <a:srgbClr val="FFF9E1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/>
              <a:t>Accessing BI Accelerator Index </a:t>
            </a:r>
            <a:br>
              <a:rPr lang="en-US" sz="1800"/>
            </a:br>
            <a:r>
              <a:rPr lang="en-US" sz="1800"/>
              <a:t>Maintenance</a:t>
            </a:r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pPr>
              <a:lnSpc>
                <a:spcPct val="120000"/>
              </a:lnSpc>
            </a:pPr>
            <a:r>
              <a:rPr lang="en-US" sz="1600" b="0"/>
              <a:t>  </a:t>
            </a:r>
          </a:p>
          <a:p>
            <a:pPr>
              <a:lnSpc>
                <a:spcPct val="120000"/>
              </a:lnSpc>
            </a:pPr>
            <a:r>
              <a:rPr lang="en-US" sz="1600"/>
              <a:t>Or direct access via transaction RSDDV</a:t>
            </a:r>
          </a:p>
          <a:p>
            <a:pPr>
              <a:lnSpc>
                <a:spcPct val="120000"/>
              </a:lnSpc>
            </a:pPr>
            <a:endParaRPr lang="en-US" sz="1400" b="0"/>
          </a:p>
        </p:txBody>
      </p:sp>
      <p:sp>
        <p:nvSpPr>
          <p:cNvPr id="25607" name="Rectangle 31"/>
          <p:cNvSpPr>
            <a:spLocks noChangeArrowheads="1"/>
          </p:cNvSpPr>
          <p:nvPr/>
        </p:nvSpPr>
        <p:spPr bwMode="auto">
          <a:xfrm>
            <a:off x="395288" y="2811463"/>
            <a:ext cx="3630612" cy="1092200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7833B"/>
            </a:prstShdw>
          </a:effectLst>
        </p:spPr>
        <p:txBody>
          <a:bodyPr anchor="ctr"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sz="1600" b="0">
                <a:cs typeface="Times New Roman" pitchFamily="18" charset="0"/>
              </a:rPr>
              <a:t>Similar to aggregate Maintenance via context Menu for a particular InfoCube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993CCA-CDD5-48F0-A66F-6E23D7A7D43F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BI Accelerator Index Maintenance – 2</a:t>
            </a:r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/>
          <a:srcRect t="13811"/>
          <a:stretch>
            <a:fillRect/>
          </a:stretch>
        </p:blipFill>
        <p:spPr bwMode="auto">
          <a:xfrm>
            <a:off x="538163" y="2427288"/>
            <a:ext cx="7556500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463550" y="1270000"/>
            <a:ext cx="7902575" cy="927100"/>
          </a:xfrm>
          <a:prstGeom prst="rect">
            <a:avLst/>
          </a:prstGeom>
          <a:solidFill>
            <a:srgbClr val="FFF9E1"/>
          </a:solidFill>
          <a:ln w="9525">
            <a:solidFill>
              <a:srgbClr val="996633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1800"/>
              <a:t>Index Wizard</a:t>
            </a:r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pPr>
              <a:lnSpc>
                <a:spcPct val="120000"/>
              </a:lnSpc>
            </a:pPr>
            <a:r>
              <a:rPr lang="en-US" sz="1600" b="0"/>
              <a:t>  </a:t>
            </a:r>
          </a:p>
          <a:p>
            <a:pPr>
              <a:lnSpc>
                <a:spcPct val="120000"/>
              </a:lnSpc>
            </a:pPr>
            <a:endParaRPr lang="en-US" sz="1400" b="0"/>
          </a:p>
        </p:txBody>
      </p:sp>
      <p:sp>
        <p:nvSpPr>
          <p:cNvPr id="26631" name="Rectangle 31"/>
          <p:cNvSpPr>
            <a:spLocks noChangeArrowheads="1"/>
          </p:cNvSpPr>
          <p:nvPr/>
        </p:nvSpPr>
        <p:spPr bwMode="auto">
          <a:xfrm>
            <a:off x="582613" y="1638300"/>
            <a:ext cx="7142162" cy="395288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7833B"/>
            </a:prst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en-US" sz="1600" b="0">
                <a:cs typeface="Times New Roman" pitchFamily="18" charset="0"/>
              </a:rPr>
              <a:t>Creation, filling ,deletion of BI accelerator indexes via easy-to-use wizard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92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CD7E2D2-3A6C-4C80-AD95-E44C05FD4E6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9221" name="Oval 4"/>
          <p:cNvSpPr>
            <a:spLocks noChangeArrowheads="1"/>
          </p:cNvSpPr>
          <p:nvPr/>
        </p:nvSpPr>
        <p:spPr bwMode="auto">
          <a:xfrm>
            <a:off x="530225" y="129381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222" name="Oval 6"/>
          <p:cNvSpPr>
            <a:spLocks noChangeArrowheads="1"/>
          </p:cNvSpPr>
          <p:nvPr/>
        </p:nvSpPr>
        <p:spPr bwMode="auto">
          <a:xfrm>
            <a:off x="544513" y="19589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223" name="Oval 8"/>
          <p:cNvSpPr>
            <a:spLocks noChangeArrowheads="1"/>
          </p:cNvSpPr>
          <p:nvPr/>
        </p:nvSpPr>
        <p:spPr bwMode="auto">
          <a:xfrm>
            <a:off x="544513" y="263366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224" name="Rectangle 11"/>
          <p:cNvSpPr>
            <a:spLocks noChangeArrowheads="1"/>
          </p:cNvSpPr>
          <p:nvPr/>
        </p:nvSpPr>
        <p:spPr bwMode="auto">
          <a:xfrm>
            <a:off x="1052513" y="1354138"/>
            <a:ext cx="1595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Introduction</a:t>
            </a:r>
          </a:p>
        </p:txBody>
      </p:sp>
      <p:sp>
        <p:nvSpPr>
          <p:cNvPr id="9225" name="Rectangle 12"/>
          <p:cNvSpPr>
            <a:spLocks noChangeArrowheads="1"/>
          </p:cNvSpPr>
          <p:nvPr/>
        </p:nvSpPr>
        <p:spPr bwMode="auto">
          <a:xfrm>
            <a:off x="1093788" y="2019300"/>
            <a:ext cx="1620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Architecture</a:t>
            </a:r>
          </a:p>
        </p:txBody>
      </p:sp>
      <p:sp>
        <p:nvSpPr>
          <p:cNvPr id="9226" name="Rectangle 13"/>
          <p:cNvSpPr>
            <a:spLocks noChangeArrowheads="1"/>
          </p:cNvSpPr>
          <p:nvPr/>
        </p:nvSpPr>
        <p:spPr bwMode="auto">
          <a:xfrm>
            <a:off x="1093788" y="2693988"/>
            <a:ext cx="4173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BIA Configuration &amp;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FF93786-8AFD-4F4F-AFF5-365A5D73282E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BI Accelerator Administration Tool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381000" y="1200150"/>
            <a:ext cx="489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500766" y="1105469"/>
            <a:ext cx="8179210" cy="5404517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</a:pPr>
            <a:r>
              <a:rPr lang="en-US" sz="1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SAP </a:t>
            </a:r>
            <a:r>
              <a:rPr lang="en-US" sz="1800" dirty="0" err="1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NetWeaver</a:t>
            </a:r>
            <a:r>
              <a:rPr lang="en-US" sz="1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BI Accelerator Goal: Minimal Administration</a:t>
            </a: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Central monitoring and administration tool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Index Settings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Possible actions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Restart BIA server: restarts all the BI accelerator servers and services. This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includes the name server and index server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Restart BIA index server: restarts the index server. (The name servers are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not restarted)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Reorganize BIA landscape: If the BI accelerator server landscape is unevenly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distributed, this action redistributes the loaded indexes on the BI accelerator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servers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Rebuild BIA indexes: if a check discovers inconsistencies in the indexes, you </a:t>
            </a:r>
            <a:b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can use this action to delete and rebuild all the BI accelerator indexes</a:t>
            </a:r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Checks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Connection check</a:t>
            </a:r>
          </a:p>
          <a:p>
            <a:pPr marL="735013" lvl="1" indent="-177800" algn="just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1600" b="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Index check etc., Etc</a:t>
            </a:r>
            <a:endParaRPr lang="en-US" sz="1600" b="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881945" y="1569496"/>
            <a:ext cx="2700692" cy="35484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8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1800" dirty="0" smtClean="0">
                <a:solidFill>
                  <a:srgbClr val="000000"/>
                </a:solidFill>
                <a:cs typeface="Times New Roman" pitchFamily="18" charset="0"/>
              </a:rPr>
              <a:t>RSDDBIAMON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867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9CA8CF0-5B28-4F4B-B92A-C2D5BE12127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BI Accelerator Administration Tool</a:t>
            </a:r>
          </a:p>
        </p:txBody>
      </p:sp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300163"/>
            <a:ext cx="59436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2E55379-6231-4A00-BE08-F863A46B2A22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             BIA RSRV Checks</a:t>
            </a: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1266825"/>
            <a:ext cx="7927975" cy="483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307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815602E-4C42-44A4-8851-5E465E6E8A9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     Benefits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724275" y="3289109"/>
            <a:ext cx="7887461" cy="600501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20000"/>
              </a:lnSpc>
              <a:defRPr/>
            </a:pPr>
            <a:r>
              <a:rPr lang="en-US" sz="1400" dirty="0" smtClean="0"/>
              <a:t>BI Accelerator is also useful when aggregates or database indexes are not sufficient, or when these methods become too complex or too costly to maintain</a:t>
            </a:r>
            <a:endParaRPr lang="en-US" sz="1400" dirty="0"/>
          </a:p>
        </p:txBody>
      </p:sp>
      <p:sp>
        <p:nvSpPr>
          <p:cNvPr id="8" name="Right Arrow 7"/>
          <p:cNvSpPr/>
          <p:nvPr/>
        </p:nvSpPr>
        <p:spPr bwMode="auto">
          <a:xfrm>
            <a:off x="341194" y="1392069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737923" y="1228293"/>
            <a:ext cx="7887461" cy="709684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20000"/>
              </a:lnSpc>
              <a:tabLst>
                <a:tab pos="7778750" algn="l"/>
              </a:tabLst>
            </a:pPr>
            <a:r>
              <a:rPr lang="en-US" sz="1400" dirty="0" smtClean="0"/>
              <a:t>BI Accelerator can benefit businesses that have high volumes of data. The read performance of BI queries is greatly improved using BI Accelerator</a:t>
            </a:r>
            <a:endParaRPr lang="en-US" sz="1400" b="0" dirty="0" smtClean="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37924" y="2074457"/>
            <a:ext cx="7887461" cy="106452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20000"/>
              </a:lnSpc>
              <a:defRPr/>
            </a:pPr>
            <a:r>
              <a:rPr lang="en-US" sz="1400" dirty="0" smtClean="0"/>
              <a:t>This new tool enables quick access to any data with a low amount of administrative effort and is especially useful for sophisticated scenarios with unpredictable query types, high data volume and high frequency of queries</a:t>
            </a:r>
            <a:endParaRPr lang="en-US" sz="1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751570" y="4026089"/>
            <a:ext cx="7887461" cy="51861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/>
            <a:r>
              <a:rPr lang="en-US" sz="1400" dirty="0" smtClean="0"/>
              <a:t>There is increased end-user satisfaction with consistently high query performance </a:t>
            </a:r>
            <a:endParaRPr lang="en-US" sz="1400" dirty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724274" y="4708477"/>
            <a:ext cx="7887461" cy="51861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/>
            <a:r>
              <a:rPr lang="en-US" sz="1400" dirty="0" smtClean="0"/>
              <a:t>Significant reduction in the total cost of ownership: low maintenance, high scalability </a:t>
            </a:r>
            <a:endParaRPr lang="en-US" sz="1400" dirty="0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724274" y="5377219"/>
            <a:ext cx="7887461" cy="518616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DF4"/>
              </a:gs>
              <a:gs pos="100000">
                <a:srgbClr val="FEF0BC"/>
              </a:gs>
            </a:gsLst>
            <a:lin ang="0" scaled="1"/>
          </a:gradFill>
          <a:ln w="19050">
            <a:solidFill>
              <a:srgbClr val="F9C403"/>
            </a:solidFill>
            <a:round/>
            <a:headEnd/>
            <a:tailEnd/>
          </a:ln>
        </p:spPr>
        <p:txBody>
          <a:bodyPr lIns="0" tIns="0" rIns="0" bIns="0" anchor="ctr" anchorCtr="0"/>
          <a:lstStyle/>
          <a:p>
            <a:pPr marL="109538">
              <a:lnSpc>
                <a:spcPct val="120000"/>
              </a:lnSpc>
            </a:pPr>
            <a:r>
              <a:rPr lang="en-US" sz="1400" dirty="0" smtClean="0"/>
              <a:t>The performance gain using BI Accelerator can be very great, boosting the response time by a factor of 10-100 </a:t>
            </a:r>
            <a:endParaRPr lang="en-US" sz="1400" dirty="0"/>
          </a:p>
        </p:txBody>
      </p:sp>
      <p:sp>
        <p:nvSpPr>
          <p:cNvPr id="18" name="Right Arrow 17"/>
          <p:cNvSpPr/>
          <p:nvPr/>
        </p:nvSpPr>
        <p:spPr bwMode="auto">
          <a:xfrm>
            <a:off x="327546" y="2415651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>
            <a:off x="341193" y="3466528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341193" y="4162564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>
            <a:off x="327546" y="4804009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341194" y="5445454"/>
            <a:ext cx="259307" cy="31389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3277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CCE85F5-7B50-4A8D-899D-6E0C6ECAC2B8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277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/>
              <a:t>SAP NetWeaver BI Accelerator Appliance</a:t>
            </a:r>
            <a:br>
              <a:rPr lang="it-IT" dirty="0" smtClean="0"/>
            </a:br>
            <a:r>
              <a:rPr lang="en-US" dirty="0" smtClean="0"/>
              <a:t>Photos</a:t>
            </a:r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279525"/>
            <a:ext cx="7685088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337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C371583-0B71-4BBC-AF92-855835B7A456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      Initial Test Results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13863" y="1183996"/>
            <a:ext cx="8262067" cy="2910331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FF0BE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r>
              <a:rPr lang="en-US" sz="1800" b="0" dirty="0" smtClean="0"/>
              <a:t>Initial BI Accelerator Lab Test Results (2005) </a:t>
            </a:r>
          </a:p>
          <a:p>
            <a:pPr>
              <a:lnSpc>
                <a:spcPct val="120000"/>
              </a:lnSpc>
            </a:pPr>
            <a:r>
              <a:rPr lang="en-US" sz="1800" b="0" dirty="0" smtClean="0"/>
              <a:t>This was done with real SAP </a:t>
            </a:r>
            <a:r>
              <a:rPr lang="en-US" sz="1800" b="0" dirty="0" err="1" smtClean="0"/>
              <a:t>NetWeaver</a:t>
            </a:r>
            <a:r>
              <a:rPr lang="en-US" sz="1800" b="0" dirty="0" smtClean="0"/>
              <a:t> BI customer data i.e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650889" y="1951630"/>
            <a:ext cx="4658089" cy="354842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err="1" smtClean="0"/>
              <a:t>Multiprovider</a:t>
            </a:r>
            <a:r>
              <a:rPr lang="en-US" sz="1600" b="0" dirty="0" smtClean="0"/>
              <a:t> with 9 </a:t>
            </a:r>
            <a:r>
              <a:rPr lang="en-US" sz="1600" b="0" dirty="0" err="1" smtClean="0"/>
              <a:t>infocubes</a:t>
            </a:r>
            <a:endParaRPr lang="en-US" sz="1600" b="0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637241" y="2402008"/>
            <a:ext cx="4685385" cy="3684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smtClean="0"/>
              <a:t>About 850 million records altogether</a:t>
            </a:r>
            <a:endParaRPr lang="en-US" sz="1600" b="0" dirty="0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637240" y="2879680"/>
            <a:ext cx="3770987" cy="382135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smtClean="0"/>
              <a:t>Customer Aggregates used</a:t>
            </a:r>
            <a:endParaRPr lang="en-US" sz="1600" b="0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637242" y="3351271"/>
            <a:ext cx="3757338" cy="52469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3D"/>
            </a:prstShdw>
          </a:effectLst>
        </p:spPr>
        <p:txBody>
          <a:bodyPr wrap="none" anchor="ctr"/>
          <a:lstStyle/>
          <a:p>
            <a:r>
              <a:rPr lang="en-US" sz="1600" b="0" dirty="0" smtClean="0"/>
              <a:t>The 7 most important and critical </a:t>
            </a:r>
            <a:br>
              <a:rPr lang="en-US" sz="1600" b="0" dirty="0" smtClean="0"/>
            </a:br>
            <a:r>
              <a:rPr lang="en-US" sz="1600" b="0" dirty="0" smtClean="0"/>
              <a:t>queries tested</a:t>
            </a:r>
            <a:endParaRPr lang="en-US" sz="1600" b="0" dirty="0"/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/>
          <a:srcRect l="5018" r="35032"/>
          <a:stretch>
            <a:fillRect/>
          </a:stretch>
        </p:blipFill>
        <p:spPr bwMode="auto">
          <a:xfrm>
            <a:off x="4517410" y="2906973"/>
            <a:ext cx="4244456" cy="3575713"/>
          </a:xfrm>
          <a:prstGeom prst="rect">
            <a:avLst/>
          </a:prstGeom>
          <a:noFill/>
          <a:ln w="9525">
            <a:solidFill>
              <a:srgbClr val="F9C403"/>
            </a:solidFill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6767681" y="6586224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34823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24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4822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 b="0" i="1"/>
                <a:t>Our Business Knowledge, </a:t>
              </a:r>
            </a:p>
            <a:p>
              <a:pPr algn="ctr" eaLnBrk="0" hangingPunct="0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34820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024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AAE0960-DB23-47A0-B1BC-4F44E456E5B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530225" y="1293813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44513" y="1958975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44513" y="263366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247" name="Rectangle 11"/>
          <p:cNvSpPr>
            <a:spLocks noChangeArrowheads="1"/>
          </p:cNvSpPr>
          <p:nvPr/>
        </p:nvSpPr>
        <p:spPr bwMode="auto">
          <a:xfrm>
            <a:off x="1052513" y="1354138"/>
            <a:ext cx="1595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Introduction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093788" y="2019300"/>
            <a:ext cx="1620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Architecture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093788" y="2693988"/>
            <a:ext cx="4173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BIA Configuration &amp;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1DF6183-CB19-45B0-AEED-BAFE03D92AC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9425" y="142875"/>
            <a:ext cx="6356350" cy="765175"/>
          </a:xfrm>
        </p:spPr>
        <p:txBody>
          <a:bodyPr/>
          <a:lstStyle/>
          <a:p>
            <a:pPr eaLnBrk="1" hangingPunct="1"/>
            <a:r>
              <a:rPr lang="en-US" smtClean="0"/>
              <a:t>Introduction</a:t>
            </a:r>
          </a:p>
        </p:txBody>
      </p:sp>
      <p:sp>
        <p:nvSpPr>
          <p:cNvPr id="11269" name="AutoShape 30"/>
          <p:cNvSpPr>
            <a:spLocks noChangeArrowheads="1"/>
          </p:cNvSpPr>
          <p:nvPr/>
        </p:nvSpPr>
        <p:spPr bwMode="auto">
          <a:xfrm>
            <a:off x="611188" y="3698875"/>
            <a:ext cx="7874000" cy="46355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109538" algn="just" eaLnBrk="0" hangingPunct="0">
              <a:lnSpc>
                <a:spcPct val="120000"/>
              </a:lnSpc>
            </a:pPr>
            <a:r>
              <a:rPr lang="en-US" sz="1600" b="0"/>
              <a:t>To satisfy such demands at a go, SAP has brought forth SAP BI Accelerator</a:t>
            </a:r>
          </a:p>
        </p:txBody>
      </p:sp>
      <p:sp>
        <p:nvSpPr>
          <p:cNvPr id="11270" name="Rectangle 53"/>
          <p:cNvSpPr>
            <a:spLocks noChangeArrowheads="1"/>
          </p:cNvSpPr>
          <p:nvPr/>
        </p:nvSpPr>
        <p:spPr bwMode="auto">
          <a:xfrm>
            <a:off x="196850" y="3759200"/>
            <a:ext cx="312738" cy="225425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30"/>
          <p:cNvSpPr>
            <a:spLocks noChangeArrowheads="1"/>
          </p:cNvSpPr>
          <p:nvPr/>
        </p:nvSpPr>
        <p:spPr bwMode="auto">
          <a:xfrm>
            <a:off x="582613" y="1252538"/>
            <a:ext cx="7875587" cy="752475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109538" algn="just" eaLnBrk="0" hangingPunct="0">
              <a:lnSpc>
                <a:spcPct val="120000"/>
              </a:lnSpc>
            </a:pPr>
            <a:r>
              <a:rPr lang="en-US" sz="1600" b="0"/>
              <a:t>The demands of the business analytics market have been increasing and this has </a:t>
            </a:r>
            <a:br>
              <a:rPr lang="en-US" sz="1600" b="0"/>
            </a:br>
            <a:r>
              <a:rPr lang="en-US" sz="1600" b="0"/>
              <a:t>driven the requirement for quick decision making based on the current data</a:t>
            </a:r>
          </a:p>
        </p:txBody>
      </p:sp>
      <p:sp>
        <p:nvSpPr>
          <p:cNvPr id="11272" name="Rectangle 53"/>
          <p:cNvSpPr>
            <a:spLocks noChangeArrowheads="1"/>
          </p:cNvSpPr>
          <p:nvPr/>
        </p:nvSpPr>
        <p:spPr bwMode="auto">
          <a:xfrm>
            <a:off x="169863" y="1508125"/>
            <a:ext cx="312737" cy="223838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AutoShape 30"/>
          <p:cNvSpPr>
            <a:spLocks noChangeArrowheads="1"/>
          </p:cNvSpPr>
          <p:nvPr/>
        </p:nvSpPr>
        <p:spPr bwMode="auto">
          <a:xfrm>
            <a:off x="611188" y="2292350"/>
            <a:ext cx="7874000" cy="1092200"/>
          </a:xfrm>
          <a:prstGeom prst="roundRect">
            <a:avLst>
              <a:gd name="adj" fmla="val 16667"/>
            </a:avLst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109538" algn="just" eaLnBrk="0" hangingPunct="0">
              <a:lnSpc>
                <a:spcPct val="120000"/>
              </a:lnSpc>
            </a:pPr>
            <a:r>
              <a:rPr lang="en-US" sz="1600" b="0"/>
              <a:t>The two major demands are Speed and Flexibility wherein the data should be </a:t>
            </a:r>
            <a:br>
              <a:rPr lang="en-US" sz="1600" b="0"/>
            </a:br>
            <a:r>
              <a:rPr lang="en-US" sz="1600" b="0"/>
              <a:t>available at the right time and at a faster rate along with customer satisfaction, </a:t>
            </a:r>
            <a:br>
              <a:rPr lang="en-US" sz="1600" b="0"/>
            </a:br>
            <a:r>
              <a:rPr lang="en-US" sz="1600" b="0"/>
              <a:t>quick decision making process &amp; to keep up with ever growing data volume</a:t>
            </a:r>
          </a:p>
        </p:txBody>
      </p:sp>
      <p:sp>
        <p:nvSpPr>
          <p:cNvPr id="11274" name="Rectangle 53"/>
          <p:cNvSpPr>
            <a:spLocks noChangeArrowheads="1"/>
          </p:cNvSpPr>
          <p:nvPr/>
        </p:nvSpPr>
        <p:spPr bwMode="auto">
          <a:xfrm>
            <a:off x="196850" y="2695575"/>
            <a:ext cx="312738" cy="223838"/>
          </a:xfrm>
          <a:prstGeom prst="rect">
            <a:avLst/>
          </a:prstGeom>
          <a:gradFill rotWithShape="0">
            <a:gsLst>
              <a:gs pos="0">
                <a:srgbClr val="F8B700"/>
              </a:gs>
              <a:gs pos="100000">
                <a:srgbClr val="FFF6D5"/>
              </a:gs>
            </a:gsLst>
            <a:lin ang="0" scaled="1"/>
          </a:gradFill>
          <a:ln w="9525">
            <a:solidFill>
              <a:srgbClr val="B5CEE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22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0ED7195-7D83-4C28-A224-4BDFA0B6448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938" y="142875"/>
            <a:ext cx="6356350" cy="765175"/>
          </a:xfrm>
        </p:spPr>
        <p:txBody>
          <a:bodyPr/>
          <a:lstStyle/>
          <a:p>
            <a:pPr eaLnBrk="1" hangingPunct="1"/>
            <a:r>
              <a:rPr lang="en-US" smtClean="0"/>
              <a:t>  Challenges</a:t>
            </a: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38" y="1322388"/>
            <a:ext cx="8085137" cy="485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C80D9C4-9853-4B29-8256-0ADA61CB0EA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BIA Proposition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1181100"/>
            <a:ext cx="8062912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E968671-5547-4241-99E8-28370374F6B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Primary Query Optimization Techniques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395288" y="1077913"/>
            <a:ext cx="8201025" cy="2770187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just">
              <a:lnSpc>
                <a:spcPct val="150000"/>
              </a:lnSpc>
              <a:defRPr/>
            </a:pPr>
            <a:endParaRPr lang="en-US" sz="1800" b="0" dirty="0"/>
          </a:p>
          <a:p>
            <a:pPr marL="109538" indent="-109538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Relational Aggregates are wherein we have a subset of the </a:t>
            </a:r>
            <a:r>
              <a:rPr lang="en-US" sz="1600" b="0" dirty="0" err="1"/>
              <a:t>InfoCube</a:t>
            </a:r>
            <a:r>
              <a:rPr lang="en-US" sz="1600" b="0" dirty="0"/>
              <a:t> data and then use</a:t>
            </a:r>
            <a:br>
              <a:rPr lang="en-US" sz="1600" b="0" dirty="0"/>
            </a:br>
            <a:r>
              <a:rPr lang="en-US" sz="1600" b="0" dirty="0"/>
              <a:t>these subsets into queries to speed up query performance</a:t>
            </a:r>
          </a:p>
          <a:p>
            <a:pPr marL="109538" indent="-109538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Therefore, these are BI objects designed solely to speed up the query performance</a:t>
            </a:r>
          </a:p>
          <a:p>
            <a:pPr marL="109538" indent="-109538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 Aggregates cannot be created for all possible queries. Thus, the typical strategy is to</a:t>
            </a:r>
            <a:br>
              <a:rPr lang="en-US" sz="1600" b="0" dirty="0"/>
            </a:br>
            <a:r>
              <a:rPr lang="en-US" sz="1600" b="0" dirty="0"/>
              <a:t> create general aggregates that more queries can utilize, but the performance benefit</a:t>
            </a:r>
            <a:br>
              <a:rPr lang="en-US" sz="1600" b="0" dirty="0"/>
            </a:br>
            <a:r>
              <a:rPr lang="en-US" sz="1600" b="0" dirty="0"/>
              <a:t> per query is less significant</a:t>
            </a:r>
          </a:p>
        </p:txBody>
      </p:sp>
      <p:sp>
        <p:nvSpPr>
          <p:cNvPr id="14342" name="AutoShape 16"/>
          <p:cNvSpPr>
            <a:spLocks noChangeArrowheads="1"/>
          </p:cNvSpPr>
          <p:nvPr/>
        </p:nvSpPr>
        <p:spPr bwMode="auto">
          <a:xfrm>
            <a:off x="566738" y="1185863"/>
            <a:ext cx="4346575" cy="342900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10000"/>
              </a:lnSpc>
            </a:pPr>
            <a:r>
              <a:rPr lang="en-US" sz="1600">
                <a:solidFill>
                  <a:schemeClr val="tx2"/>
                </a:solidFill>
              </a:rPr>
              <a:t>Aggregates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95288" y="3957638"/>
            <a:ext cx="8201025" cy="1282700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just">
              <a:lnSpc>
                <a:spcPct val="150000"/>
              </a:lnSpc>
              <a:defRPr/>
            </a:pPr>
            <a:endParaRPr lang="en-US" sz="1800" b="0" dirty="0"/>
          </a:p>
          <a:p>
            <a:pPr marL="109538" indent="-109538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It accelerates response for similar queries by caching query result sets and reading </a:t>
            </a:r>
            <a:br>
              <a:rPr lang="en-US" sz="1600" b="0" dirty="0"/>
            </a:br>
            <a:r>
              <a:rPr lang="en-US" sz="1600" b="0" dirty="0"/>
              <a:t>from cache instead of database </a:t>
            </a:r>
            <a:br>
              <a:rPr lang="en-US" sz="1600" b="0" dirty="0"/>
            </a:br>
            <a:endParaRPr lang="en-US" sz="1600" b="0" dirty="0"/>
          </a:p>
        </p:txBody>
      </p:sp>
      <p:sp>
        <p:nvSpPr>
          <p:cNvPr id="14344" name="AutoShape 16"/>
          <p:cNvSpPr>
            <a:spLocks noChangeArrowheads="1"/>
          </p:cNvSpPr>
          <p:nvPr/>
        </p:nvSpPr>
        <p:spPr bwMode="auto">
          <a:xfrm>
            <a:off x="554038" y="4094163"/>
            <a:ext cx="4344987" cy="34131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10000"/>
              </a:lnSpc>
            </a:pPr>
            <a:r>
              <a:rPr lang="en-US" sz="1600">
                <a:solidFill>
                  <a:schemeClr val="tx2"/>
                </a:solidFill>
              </a:rPr>
              <a:t>OLAP cache</a:t>
            </a: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409575" y="5343525"/>
            <a:ext cx="8199438" cy="1282700"/>
          </a:xfrm>
          <a:prstGeom prst="roundRect">
            <a:avLst>
              <a:gd name="adj" fmla="val 7926"/>
            </a:avLst>
          </a:prstGeom>
          <a:solidFill>
            <a:srgbClr val="E4E4E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just">
              <a:lnSpc>
                <a:spcPct val="150000"/>
              </a:lnSpc>
              <a:defRPr/>
            </a:pPr>
            <a:endParaRPr lang="en-US" sz="1800" b="0" dirty="0"/>
          </a:p>
          <a:p>
            <a:pPr marL="109538" indent="-109538" algn="just">
              <a:lnSpc>
                <a:spcPct val="150000"/>
              </a:lnSpc>
              <a:buFontTx/>
              <a:buBlip>
                <a:blip r:embed="rId2"/>
              </a:buBlip>
              <a:defRPr/>
            </a:pPr>
            <a:r>
              <a:rPr lang="en-US" sz="1600" b="0" dirty="0"/>
              <a:t>Run popular queries in the background and push summary views of updated data to </a:t>
            </a:r>
            <a:br>
              <a:rPr lang="en-US" sz="1600" b="0" dirty="0"/>
            </a:br>
            <a:r>
              <a:rPr lang="en-US" sz="1600" b="0" dirty="0"/>
              <a:t>users </a:t>
            </a:r>
            <a:br>
              <a:rPr lang="en-US" sz="1600" b="0" dirty="0"/>
            </a:br>
            <a:endParaRPr lang="en-US" sz="1600" b="0" dirty="0"/>
          </a:p>
        </p:txBody>
      </p:sp>
      <p:sp>
        <p:nvSpPr>
          <p:cNvPr id="14346" name="AutoShape 16"/>
          <p:cNvSpPr>
            <a:spLocks noChangeArrowheads="1"/>
          </p:cNvSpPr>
          <p:nvPr/>
        </p:nvSpPr>
        <p:spPr bwMode="auto">
          <a:xfrm>
            <a:off x="566738" y="5478463"/>
            <a:ext cx="4346575" cy="342900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>
              <a:lnSpc>
                <a:spcPct val="110000"/>
              </a:lnSpc>
            </a:pPr>
            <a:r>
              <a:rPr lang="en-US" sz="1600">
                <a:solidFill>
                  <a:schemeClr val="tx2"/>
                </a:solidFill>
              </a:rPr>
              <a:t>Reporting Agent/ Information Broadcasting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514AAD5-1A09-4E24-B239-EFD7DAA22B5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4825" y="142875"/>
            <a:ext cx="6356350" cy="765175"/>
          </a:xfrm>
        </p:spPr>
        <p:txBody>
          <a:bodyPr/>
          <a:lstStyle/>
          <a:p>
            <a:pPr eaLnBrk="1" hangingPunct="1"/>
            <a:r>
              <a:rPr lang="en-US" smtClean="0"/>
              <a:t>BI  Accelerator</a:t>
            </a: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/>
          <a:srcRect t="35617" b="1723"/>
          <a:stretch>
            <a:fillRect/>
          </a:stretch>
        </p:blipFill>
        <p:spPr bwMode="auto">
          <a:xfrm>
            <a:off x="603250" y="3541713"/>
            <a:ext cx="789146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463550" y="1074738"/>
            <a:ext cx="8161338" cy="412750"/>
          </a:xfrm>
          <a:prstGeom prst="rect">
            <a:avLst/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90000"/>
              </a:lnSpc>
              <a:spcBef>
                <a:spcPct val="75000"/>
              </a:spcBef>
            </a:pPr>
            <a:r>
              <a:rPr lang="en-US" sz="1600"/>
              <a:t>SAP NetWeaver BI Accelerator for high performance BI at lowest operation costs</a:t>
            </a:r>
          </a:p>
        </p:txBody>
      </p:sp>
      <p:sp>
        <p:nvSpPr>
          <p:cNvPr id="15367" name="AutoShape 4"/>
          <p:cNvSpPr>
            <a:spLocks noChangeArrowheads="1"/>
          </p:cNvSpPr>
          <p:nvPr/>
        </p:nvSpPr>
        <p:spPr bwMode="auto">
          <a:xfrm>
            <a:off x="163513" y="1187450"/>
            <a:ext cx="192087" cy="246063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/>
          </a:p>
        </p:txBody>
      </p:sp>
      <p:sp>
        <p:nvSpPr>
          <p:cNvPr id="15368" name="Rectangle 3"/>
          <p:cNvSpPr>
            <a:spLocks noChangeArrowheads="1"/>
          </p:cNvSpPr>
          <p:nvPr/>
        </p:nvSpPr>
        <p:spPr bwMode="auto">
          <a:xfrm>
            <a:off x="463550" y="1579563"/>
            <a:ext cx="8161338" cy="412750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09538">
              <a:lnSpc>
                <a:spcPct val="90000"/>
              </a:lnSpc>
              <a:spcBef>
                <a:spcPct val="50000"/>
              </a:spcBef>
            </a:pPr>
            <a:r>
              <a:rPr lang="en-US" sz="1600"/>
              <a:t>A new transparent approach to boost BI query performance </a:t>
            </a:r>
          </a:p>
        </p:txBody>
      </p:sp>
      <p:sp>
        <p:nvSpPr>
          <p:cNvPr id="15369" name="Rectangle 3"/>
          <p:cNvSpPr>
            <a:spLocks noChangeArrowheads="1"/>
          </p:cNvSpPr>
          <p:nvPr/>
        </p:nvSpPr>
        <p:spPr bwMode="auto">
          <a:xfrm>
            <a:off x="463550" y="2084388"/>
            <a:ext cx="8161338" cy="412750"/>
          </a:xfrm>
          <a:prstGeom prst="rect">
            <a:avLst/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90000"/>
              </a:lnSpc>
              <a:spcBef>
                <a:spcPct val="75000"/>
              </a:spcBef>
            </a:pPr>
            <a:r>
              <a:rPr lang="en-US" sz="1600"/>
              <a:t>Performance speedup factor between 10 and 100- also for BusinessObjects clients </a:t>
            </a:r>
          </a:p>
        </p:txBody>
      </p:sp>
      <p:sp>
        <p:nvSpPr>
          <p:cNvPr id="15370" name="Rectangle 3"/>
          <p:cNvSpPr>
            <a:spLocks noChangeArrowheads="1"/>
          </p:cNvSpPr>
          <p:nvPr/>
        </p:nvSpPr>
        <p:spPr bwMode="auto">
          <a:xfrm>
            <a:off x="463550" y="2601913"/>
            <a:ext cx="8161338" cy="414337"/>
          </a:xfrm>
          <a:prstGeom prst="rect">
            <a:avLst/>
          </a:prstGeom>
          <a:solidFill>
            <a:srgbClr val="FDF2DD"/>
          </a:solidFill>
          <a:ln w="25400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109538">
              <a:lnSpc>
                <a:spcPct val="90000"/>
              </a:lnSpc>
              <a:spcBef>
                <a:spcPct val="50000"/>
              </a:spcBef>
            </a:pPr>
            <a:r>
              <a:rPr lang="en-US" sz="1600"/>
              <a:t>Without changing the BI user experience (transparent to users)	</a:t>
            </a:r>
          </a:p>
        </p:txBody>
      </p:sp>
      <p:sp>
        <p:nvSpPr>
          <p:cNvPr id="15371" name="Rectangle 3"/>
          <p:cNvSpPr>
            <a:spLocks noChangeArrowheads="1"/>
          </p:cNvSpPr>
          <p:nvPr/>
        </p:nvSpPr>
        <p:spPr bwMode="auto">
          <a:xfrm>
            <a:off x="476250" y="3108325"/>
            <a:ext cx="8162925" cy="412750"/>
          </a:xfrm>
          <a:prstGeom prst="rect">
            <a:avLst/>
          </a:prstGeom>
          <a:solidFill>
            <a:srgbClr val="FFF7D9"/>
          </a:solidFill>
          <a:ln w="9525">
            <a:solidFill>
              <a:srgbClr val="FDCA0D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marL="228600">
              <a:lnSpc>
                <a:spcPct val="90000"/>
              </a:lnSpc>
              <a:spcBef>
                <a:spcPct val="75000"/>
              </a:spcBef>
            </a:pPr>
            <a:r>
              <a:rPr lang="en-US" sz="1600"/>
              <a:t>Prerequisite: BI in SAP NetWeaver 7.0</a:t>
            </a:r>
          </a:p>
        </p:txBody>
      </p:sp>
      <p:sp>
        <p:nvSpPr>
          <p:cNvPr id="15372" name="AutoShape 4"/>
          <p:cNvSpPr>
            <a:spLocks noChangeArrowheads="1"/>
          </p:cNvSpPr>
          <p:nvPr/>
        </p:nvSpPr>
        <p:spPr bwMode="auto">
          <a:xfrm>
            <a:off x="163513" y="1706563"/>
            <a:ext cx="192087" cy="2444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/>
          </a:p>
        </p:txBody>
      </p:sp>
      <p:sp>
        <p:nvSpPr>
          <p:cNvPr id="15373" name="AutoShape 4"/>
          <p:cNvSpPr>
            <a:spLocks noChangeArrowheads="1"/>
          </p:cNvSpPr>
          <p:nvPr/>
        </p:nvSpPr>
        <p:spPr bwMode="auto">
          <a:xfrm>
            <a:off x="177800" y="2224088"/>
            <a:ext cx="192088" cy="246062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/>
          </a:p>
        </p:txBody>
      </p:sp>
      <p:sp>
        <p:nvSpPr>
          <p:cNvPr id="15374" name="AutoShape 4"/>
          <p:cNvSpPr>
            <a:spLocks noChangeArrowheads="1"/>
          </p:cNvSpPr>
          <p:nvPr/>
        </p:nvSpPr>
        <p:spPr bwMode="auto">
          <a:xfrm>
            <a:off x="177800" y="2757488"/>
            <a:ext cx="192088" cy="244475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/>
          </a:p>
        </p:txBody>
      </p:sp>
      <p:sp>
        <p:nvSpPr>
          <p:cNvPr id="15375" name="AutoShape 4"/>
          <p:cNvSpPr>
            <a:spLocks noChangeArrowheads="1"/>
          </p:cNvSpPr>
          <p:nvPr/>
        </p:nvSpPr>
        <p:spPr bwMode="auto">
          <a:xfrm>
            <a:off x="177800" y="3221038"/>
            <a:ext cx="192088" cy="246062"/>
          </a:xfrm>
          <a:prstGeom prst="roundRect">
            <a:avLst>
              <a:gd name="adj" fmla="val 16667"/>
            </a:avLst>
          </a:prstGeom>
          <a:solidFill>
            <a:srgbClr val="ECBF4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1600"/>
          </a:p>
        </p:txBody>
      </p:sp>
      <p:sp>
        <p:nvSpPr>
          <p:cNvPr id="16" name="Rectangle 15"/>
          <p:cNvSpPr/>
          <p:nvPr/>
        </p:nvSpPr>
        <p:spPr>
          <a:xfrm>
            <a:off x="6904159" y="6452570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821849C-F398-4FF0-A25A-8B72F17668B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30225" y="129381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389" name="Oval 6"/>
          <p:cNvSpPr>
            <a:spLocks noChangeArrowheads="1"/>
          </p:cNvSpPr>
          <p:nvPr/>
        </p:nvSpPr>
        <p:spPr bwMode="auto">
          <a:xfrm>
            <a:off x="544513" y="195897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44513" y="2633663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052513" y="1354138"/>
            <a:ext cx="1595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Introduction</a:t>
            </a:r>
          </a:p>
        </p:txBody>
      </p:sp>
      <p:sp>
        <p:nvSpPr>
          <p:cNvPr id="16392" name="Rectangle 12"/>
          <p:cNvSpPr>
            <a:spLocks noChangeArrowheads="1"/>
          </p:cNvSpPr>
          <p:nvPr/>
        </p:nvSpPr>
        <p:spPr bwMode="auto">
          <a:xfrm>
            <a:off x="1093788" y="2019300"/>
            <a:ext cx="1620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Architecture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093788" y="2693988"/>
            <a:ext cx="41735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bg1">
                    <a:lumMod val="75000"/>
                  </a:schemeClr>
                </a:solidFill>
              </a:rPr>
              <a:t>BIA Configuration &amp;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473</TotalTime>
  <Words>1102</Words>
  <Application>Microsoft PowerPoint</Application>
  <PresentationFormat>On-screen Show (4:3)</PresentationFormat>
  <Paragraphs>197</Paragraphs>
  <Slides>26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9_Custom Design</vt:lpstr>
      <vt:lpstr>1_blank</vt:lpstr>
      <vt:lpstr>3_Powerpoint Template</vt:lpstr>
      <vt:lpstr>Slide 1</vt:lpstr>
      <vt:lpstr>Contents</vt:lpstr>
      <vt:lpstr>Slide 3</vt:lpstr>
      <vt:lpstr>Introduction</vt:lpstr>
      <vt:lpstr>  Challenges</vt:lpstr>
      <vt:lpstr>BIA Proposition</vt:lpstr>
      <vt:lpstr>Primary Query Optimization Techniques</vt:lpstr>
      <vt:lpstr>BI  Accelerator</vt:lpstr>
      <vt:lpstr>Slide 9</vt:lpstr>
      <vt:lpstr>    BIA Architecture</vt:lpstr>
      <vt:lpstr> BI Accelerator Index - Terminology</vt:lpstr>
      <vt:lpstr> How BIA Works</vt:lpstr>
      <vt:lpstr> How BIA Works ? </vt:lpstr>
      <vt:lpstr>Slide 14</vt:lpstr>
      <vt:lpstr> Purchase &amp; Implementation Process</vt:lpstr>
      <vt:lpstr> Connection of BIA to BI</vt:lpstr>
      <vt:lpstr> Connection of BIA to BI</vt:lpstr>
      <vt:lpstr> BI Accelerator Index Maintenance – 1</vt:lpstr>
      <vt:lpstr> BI Accelerator Index Maintenance – 2</vt:lpstr>
      <vt:lpstr> BI Accelerator Administration Tool</vt:lpstr>
      <vt:lpstr>BI Accelerator Administration Tool</vt:lpstr>
      <vt:lpstr>              BIA RSRV Checks</vt:lpstr>
      <vt:lpstr>      Benefits</vt:lpstr>
      <vt:lpstr>SAP NetWeaver BI Accelerator Appliance Photos</vt:lpstr>
      <vt:lpstr>       Initial Test Results</vt:lpstr>
      <vt:lpstr>Slide 26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272</cp:revision>
  <dcterms:created xsi:type="dcterms:W3CDTF">2009-01-27T11:34:11Z</dcterms:created>
  <dcterms:modified xsi:type="dcterms:W3CDTF">2009-03-23T12:35:30Z</dcterms:modified>
</cp:coreProperties>
</file>