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theme/theme7.xml" ContentType="application/vnd.openxmlformats-officedocument.them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2" r:id="rId1"/>
    <p:sldMasterId id="2147483672" r:id="rId2"/>
    <p:sldMasterId id="2147483673" r:id="rId3"/>
    <p:sldMasterId id="2147483777" r:id="rId4"/>
    <p:sldMasterId id="2147483790" r:id="rId5"/>
    <p:sldMasterId id="2147483883" r:id="rId6"/>
  </p:sldMasterIdLst>
  <p:notesMasterIdLst>
    <p:notesMasterId r:id="rId46"/>
  </p:notesMasterIdLst>
  <p:handoutMasterIdLst>
    <p:handoutMasterId r:id="rId47"/>
  </p:handoutMasterIdLst>
  <p:sldIdLst>
    <p:sldId id="374" r:id="rId7"/>
    <p:sldId id="361" r:id="rId8"/>
    <p:sldId id="410" r:id="rId9"/>
    <p:sldId id="362" r:id="rId10"/>
    <p:sldId id="380" r:id="rId11"/>
    <p:sldId id="381" r:id="rId12"/>
    <p:sldId id="383" r:id="rId13"/>
    <p:sldId id="384" r:id="rId14"/>
    <p:sldId id="409" r:id="rId15"/>
    <p:sldId id="414" r:id="rId16"/>
    <p:sldId id="423" r:id="rId17"/>
    <p:sldId id="424" r:id="rId18"/>
    <p:sldId id="425" r:id="rId19"/>
    <p:sldId id="426" r:id="rId20"/>
    <p:sldId id="427" r:id="rId21"/>
    <p:sldId id="422" r:id="rId22"/>
    <p:sldId id="415" r:id="rId23"/>
    <p:sldId id="416" r:id="rId24"/>
    <p:sldId id="428" r:id="rId25"/>
    <p:sldId id="417" r:id="rId26"/>
    <p:sldId id="429" r:id="rId27"/>
    <p:sldId id="430" r:id="rId28"/>
    <p:sldId id="432" r:id="rId29"/>
    <p:sldId id="433" r:id="rId30"/>
    <p:sldId id="434" r:id="rId31"/>
    <p:sldId id="431" r:id="rId32"/>
    <p:sldId id="435" r:id="rId33"/>
    <p:sldId id="436" r:id="rId34"/>
    <p:sldId id="437" r:id="rId35"/>
    <p:sldId id="438" r:id="rId36"/>
    <p:sldId id="439" r:id="rId37"/>
    <p:sldId id="440" r:id="rId38"/>
    <p:sldId id="419" r:id="rId39"/>
    <p:sldId id="420" r:id="rId40"/>
    <p:sldId id="421" r:id="rId41"/>
    <p:sldId id="441" r:id="rId42"/>
    <p:sldId id="442" r:id="rId43"/>
    <p:sldId id="443" r:id="rId44"/>
    <p:sldId id="445" r:id="rId4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5pPr>
    <a:lvl6pPr marL="2286000" algn="l" defTabSz="914400" rtl="0" eaLnBrk="1" latinLnBrk="0" hangingPunct="1"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6pPr>
    <a:lvl7pPr marL="2743200" algn="l" defTabSz="914400" rtl="0" eaLnBrk="1" latinLnBrk="0" hangingPunct="1"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7pPr>
    <a:lvl8pPr marL="3200400" algn="l" defTabSz="914400" rtl="0" eaLnBrk="1" latinLnBrk="0" hangingPunct="1"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8pPr>
    <a:lvl9pPr marL="3657600" algn="l" defTabSz="914400" rtl="0" eaLnBrk="1" latinLnBrk="0" hangingPunct="1"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srgbClr val="FF0000"/>
    </p:penClr>
  </p:showPr>
  <p:clrMru>
    <a:srgbClr val="EAEAEA"/>
    <a:srgbClr val="808080"/>
    <a:srgbClr val="5F5F5F"/>
    <a:srgbClr val="007161"/>
    <a:srgbClr val="D71903"/>
    <a:srgbClr val="0054B4"/>
    <a:srgbClr val="04ACB4"/>
    <a:srgbClr val="72B24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6502" autoAdjust="0"/>
    <p:restoredTop sz="85714" autoAdjust="0"/>
  </p:normalViewPr>
  <p:slideViewPr>
    <p:cSldViewPr snapToGrid="0">
      <p:cViewPr varScale="1">
        <p:scale>
          <a:sx n="80" d="100"/>
          <a:sy n="80" d="100"/>
        </p:scale>
        <p:origin x="-19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handoutMaster" Target="handoutMasters/handoutMaster1.xml"/><Relationship Id="rId50" Type="http://schemas.openxmlformats.org/officeDocument/2006/relationships/theme" Target="theme/theme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slide" Target="slides/slide35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presProps" Target="presProps.xml"/><Relationship Id="rId8" Type="http://schemas.openxmlformats.org/officeDocument/2006/relationships/slide" Target="slides/slide2.xml"/><Relationship Id="rId51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97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97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97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fld id="{FA0E3777-4057-42B4-9632-C511947E49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65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fld id="{02380328-5C6E-4AE8-9ACB-D53C8EEB51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Time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Time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Time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Time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Time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56A36C-0AB7-4F43-9E47-FC214199A40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DC0412-9B43-441C-A6E4-F31D07C885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45313" y="142875"/>
            <a:ext cx="2198687" cy="59070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7663" y="142875"/>
            <a:ext cx="6445250" cy="59070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751C56-A782-4AAA-A393-FA010BA9A0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7650" y="142875"/>
            <a:ext cx="6356350" cy="7651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347663" y="1524000"/>
            <a:ext cx="8229600" cy="4525963"/>
          </a:xfrm>
        </p:spPr>
        <p:txBody>
          <a:bodyPr/>
          <a:lstStyle/>
          <a:p>
            <a:pPr lvl="0"/>
            <a:r>
              <a:rPr lang="en-US" noProof="0" smtClean="0"/>
              <a:t>Click icon to add chart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A04BA5-E3DE-4AD0-AD03-D0468E1177F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2E0FA5-7E2C-4075-8B6C-441B3B0DC0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CE5301-0E6E-4035-9271-3A1939B5D86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40241A-8BFD-451D-84F6-AF7088CE997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7DFF11-093F-4A1E-87FC-C0DA4C7057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B0770A-A0DB-493C-B2CD-1DFA7A6D97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5E68A3-01C4-4D8E-9F75-C33963BEE4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3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2059EE-01A1-4EE7-A68A-251E32F960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BD3427-A850-413F-B092-A727046B1A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7B43AA-ABC1-49F9-9BD0-AB2729CF9E9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39D16A-3B55-4124-BBF3-8A5204C17B5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14D376-75A8-4FE6-971F-42A20D83DA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72300" y="142875"/>
            <a:ext cx="2171700" cy="59832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2875"/>
            <a:ext cx="6362700" cy="59832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BDF938-3C9C-42FE-92B2-C8294FE034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663" y="15240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38663" y="15240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3D8037-008F-464B-A27F-1C251F7B727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45313" y="142875"/>
            <a:ext cx="2198687" cy="59070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7663" y="142875"/>
            <a:ext cx="6445250" cy="59070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EE8968-08FE-4715-9B94-D1E413DC82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99A14F-5F86-4E8E-B361-C9A4E5840D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FE9433-E5F6-4997-BD00-809EC59A86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663" y="15240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38663" y="15240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294480-0D11-4895-A581-884FE65E61D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8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A219B3-4EAD-403E-A39A-F2492C7627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663" y="15240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38663" y="15240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4F9FD2-8AF5-4CBF-A706-EF87520ABC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AD9E16-36CB-458C-A4FF-601609B76B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3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66B59F-AAE3-4FB4-95F8-92107921DF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C5A2B3-5283-4FEB-A9AB-682C43E0D8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F7F449-D84C-4098-A471-7C262958DE4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9ABE0F-53F2-42F6-AD20-2BE0E1D23D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45313" y="142875"/>
            <a:ext cx="2198687" cy="59070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7663" y="142875"/>
            <a:ext cx="6445250" cy="59070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796A2C-C24C-4C74-8F28-A732C98BE36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7650" y="142875"/>
            <a:ext cx="6356350" cy="7651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347663" y="15240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777C6B-1B64-4FCA-A4AC-71992F0AE7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BF4507-2B0D-4DBF-AB10-5238BC5CD4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82F6C2-CFB8-40DF-8021-63B245C17C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6AABAB-5752-4DDF-A551-E217C20F473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8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8E0A3F-9D51-4CAE-B8DE-FDB6CF962C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48EC9A-3636-423A-A991-671F2E469E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7A4DD9-25D9-480D-B4EF-69CBAAF095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81E35E-321D-48F8-8FD2-666CC76D97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3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BD137A-94D5-4FE0-872E-70F6F7E372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CE5A44-CE7F-4584-B7BF-4CC7845E68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E74397-5ABE-47D4-AB5F-E768CF481BF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0B77F3-C2C6-4026-A1F9-321ED721FA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72300" y="142875"/>
            <a:ext cx="2171700" cy="59832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2875"/>
            <a:ext cx="6362700" cy="59832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9036DD-998C-4D95-AB9D-6EBD4B15FD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7" descr="3dLogoH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72113" y="5527675"/>
            <a:ext cx="3276600" cy="99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ppt_bgd1"/>
          <p:cNvPicPr>
            <a:picLocks noChangeAspect="1" noChangeArrowheads="1"/>
          </p:cNvPicPr>
          <p:nvPr/>
        </p:nvPicPr>
        <p:blipFill>
          <a:blip r:embed="rId3"/>
          <a:srcRect b="28658"/>
          <a:stretch>
            <a:fillRect/>
          </a:stretch>
        </p:blipFill>
        <p:spPr bwMode="auto">
          <a:xfrm>
            <a:off x="0" y="0"/>
            <a:ext cx="9144000" cy="489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4238625" y="3425825"/>
            <a:ext cx="4570413" cy="1481138"/>
          </a:xfrm>
          <a:prstGeom prst="rect">
            <a:avLst/>
          </a:prstGeom>
          <a:solidFill>
            <a:srgbClr val="FFCC0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81550" y="3829050"/>
            <a:ext cx="4111625" cy="97313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None/>
              <a:defRPr/>
            </a:lvl1pPr>
          </a:lstStyle>
          <a:p>
            <a:pPr lvl="0"/>
            <a:endParaRPr lang="en-US" dirty="0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9E6623-D1F1-48E4-96D9-BE5119E5EBA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3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386FB4-6674-4999-8F9A-B961EC42C4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C4D238-9D7D-4038-9D66-51864FAF53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228290-F3B3-4FE1-A066-46E6D15D89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image" Target="../media/image1.jpe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5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787650" y="142875"/>
            <a:ext cx="635635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7663" y="15240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1028" name="Picture 27" descr="3dLogoH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171450" y="200025"/>
            <a:ext cx="22098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100" name="Line 28"/>
          <p:cNvSpPr>
            <a:spLocks noChangeShapeType="1"/>
          </p:cNvSpPr>
          <p:nvPr/>
        </p:nvSpPr>
        <p:spPr bwMode="auto">
          <a:xfrm>
            <a:off x="0" y="990600"/>
            <a:ext cx="9144000" cy="0"/>
          </a:xfrm>
          <a:prstGeom prst="line">
            <a:avLst/>
          </a:prstGeom>
          <a:noFill/>
          <a:ln w="12700">
            <a:solidFill>
              <a:srgbClr val="B2B2B2"/>
            </a:solidFill>
            <a:round/>
            <a:headEnd/>
            <a:tailEnd/>
          </a:ln>
        </p:spPr>
        <p:txBody>
          <a:bodyPr/>
          <a:lstStyle/>
          <a:p>
            <a:pPr eaLnBrk="0" hangingPunct="0">
              <a:defRPr/>
            </a:pPr>
            <a:endParaRPr lang="en-US"/>
          </a:p>
        </p:txBody>
      </p:sp>
      <p:sp>
        <p:nvSpPr>
          <p:cNvPr id="102411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925" y="6616700"/>
            <a:ext cx="3951288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900" b="0"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102413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6516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900"/>
            </a:lvl1pPr>
          </a:lstStyle>
          <a:p>
            <a:pPr>
              <a:defRPr/>
            </a:pPr>
            <a:fld id="{BBFD9C12-629B-4097-85A1-646BFE75D7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5" r:id="rId1"/>
    <p:sldLayoutId id="2147483886" r:id="rId2"/>
    <p:sldLayoutId id="2147483887" r:id="rId3"/>
    <p:sldLayoutId id="2147483888" r:id="rId4"/>
    <p:sldLayoutId id="2147483889" r:id="rId5"/>
    <p:sldLayoutId id="2147483890" r:id="rId6"/>
    <p:sldLayoutId id="2147483891" r:id="rId7"/>
    <p:sldLayoutId id="2147483892" r:id="rId8"/>
    <p:sldLayoutId id="2147483893" r:id="rId9"/>
    <p:sldLayoutId id="2147483894" r:id="rId10"/>
    <p:sldLayoutId id="2147483895" r:id="rId11"/>
    <p:sldLayoutId id="2147483896" r:id="rId12"/>
  </p:sldLayoutIdLst>
  <p:hf hdr="0" dt="0"/>
  <p:txStyles>
    <p:titleStyle>
      <a:lvl1pPr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bg2"/>
        </a:buClr>
        <a:buFont typeface="Arial" charset="0"/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43" name="Rectangle 7"/>
          <p:cNvSpPr>
            <a:spLocks noChangeArrowheads="1"/>
          </p:cNvSpPr>
          <p:nvPr/>
        </p:nvSpPr>
        <p:spPr bwMode="auto">
          <a:xfrm>
            <a:off x="0" y="998538"/>
            <a:ext cx="9144000" cy="5859462"/>
          </a:xfrm>
          <a:prstGeom prst="rect">
            <a:avLst/>
          </a:prstGeom>
          <a:solidFill>
            <a:srgbClr val="5F5F5F"/>
          </a:solidFill>
          <a:ln w="9525">
            <a:solidFill>
              <a:srgbClr val="33333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/>
          </a:p>
        </p:txBody>
      </p:sp>
      <p:sp>
        <p:nvSpPr>
          <p:cNvPr id="244745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925" y="6616700"/>
            <a:ext cx="3951288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900" b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244746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6516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9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0F8D020D-043B-4F61-A821-9CB86094D7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4341" name="Rectangle 1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14342" name="Picture 27" descr="3dLogoH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171450" y="200025"/>
            <a:ext cx="22098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2787650" y="142875"/>
            <a:ext cx="635635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7" r:id="rId1"/>
    <p:sldLayoutId id="2147483898" r:id="rId2"/>
    <p:sldLayoutId id="2147483899" r:id="rId3"/>
    <p:sldLayoutId id="2147483900" r:id="rId4"/>
    <p:sldLayoutId id="2147483901" r:id="rId5"/>
    <p:sldLayoutId id="2147483902" r:id="rId6"/>
    <p:sldLayoutId id="2147483903" r:id="rId7"/>
    <p:sldLayoutId id="2147483904" r:id="rId8"/>
    <p:sldLayoutId id="2147483905" r:id="rId9"/>
    <p:sldLayoutId id="2147483906" r:id="rId10"/>
    <p:sldLayoutId id="2147483907" r:id="rId1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6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charset="0"/>
        </a:defRPr>
      </a:lvl2pPr>
      <a:lvl3pPr marL="1147763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787650" y="142875"/>
            <a:ext cx="635635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7663" y="15240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826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925" y="6616700"/>
            <a:ext cx="3951288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900" b="0"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8" r:id="rId1"/>
    <p:sldLayoutId id="2147483909" r:id="rId2"/>
    <p:sldLayoutId id="2147483910" r:id="rId3"/>
    <p:sldLayoutId id="2147483911" r:id="rId4"/>
    <p:sldLayoutId id="2147483912" r:id="rId5"/>
    <p:sldLayoutId id="2147483913" r:id="rId6"/>
    <p:sldLayoutId id="2147483914" r:id="rId7"/>
    <p:sldLayoutId id="2147483915" r:id="rId8"/>
    <p:sldLayoutId id="2147483916" r:id="rId9"/>
    <p:sldLayoutId id="2147483917" r:id="rId10"/>
    <p:sldLayoutId id="2147483918" r:id="rId11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Arial" charset="0"/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787650" y="142875"/>
            <a:ext cx="635635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7663" y="15240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38916" name="Picture 27" descr="3dLogoH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171450" y="200025"/>
            <a:ext cx="22098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100" name="Line 28"/>
          <p:cNvSpPr>
            <a:spLocks noChangeShapeType="1"/>
          </p:cNvSpPr>
          <p:nvPr/>
        </p:nvSpPr>
        <p:spPr bwMode="auto">
          <a:xfrm>
            <a:off x="0" y="990600"/>
            <a:ext cx="9144000" cy="0"/>
          </a:xfrm>
          <a:prstGeom prst="line">
            <a:avLst/>
          </a:prstGeom>
          <a:noFill/>
          <a:ln w="12700">
            <a:solidFill>
              <a:srgbClr val="B2B2B2"/>
            </a:solidFill>
            <a:round/>
            <a:headEnd/>
            <a:tailEnd/>
          </a:ln>
        </p:spPr>
        <p:txBody>
          <a:bodyPr/>
          <a:lstStyle/>
          <a:p>
            <a:pPr eaLnBrk="0" hangingPunct="0">
              <a:defRPr/>
            </a:pPr>
            <a:endParaRPr lang="en-US"/>
          </a:p>
        </p:txBody>
      </p:sp>
      <p:sp>
        <p:nvSpPr>
          <p:cNvPr id="102411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925" y="6616700"/>
            <a:ext cx="3951288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900" b="0"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102413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6516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900"/>
            </a:lvl1pPr>
          </a:lstStyle>
          <a:p>
            <a:pPr>
              <a:defRPr/>
            </a:pPr>
            <a:fld id="{0EBEC3DD-251D-488E-9460-F5DD1C469E9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9" r:id="rId1"/>
    <p:sldLayoutId id="2147483920" r:id="rId2"/>
    <p:sldLayoutId id="2147483921" r:id="rId3"/>
    <p:sldLayoutId id="2147483922" r:id="rId4"/>
    <p:sldLayoutId id="2147483923" r:id="rId5"/>
    <p:sldLayoutId id="2147483924" r:id="rId6"/>
    <p:sldLayoutId id="2147483925" r:id="rId7"/>
    <p:sldLayoutId id="2147483926" r:id="rId8"/>
    <p:sldLayoutId id="2147483927" r:id="rId9"/>
    <p:sldLayoutId id="2147483928" r:id="rId10"/>
    <p:sldLayoutId id="2147483929" r:id="rId11"/>
    <p:sldLayoutId id="2147483930" r:id="rId12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Arial" charset="0"/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43" name="Rectangle 7"/>
          <p:cNvSpPr>
            <a:spLocks noChangeArrowheads="1"/>
          </p:cNvSpPr>
          <p:nvPr/>
        </p:nvSpPr>
        <p:spPr bwMode="auto">
          <a:xfrm>
            <a:off x="0" y="998538"/>
            <a:ext cx="9144000" cy="5859462"/>
          </a:xfrm>
          <a:prstGeom prst="rect">
            <a:avLst/>
          </a:prstGeom>
          <a:solidFill>
            <a:srgbClr val="5F5F5F"/>
          </a:solidFill>
          <a:ln w="9525">
            <a:solidFill>
              <a:srgbClr val="33333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/>
          </a:p>
        </p:txBody>
      </p:sp>
      <p:sp>
        <p:nvSpPr>
          <p:cNvPr id="244745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925" y="6616700"/>
            <a:ext cx="3951288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900" b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244746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6516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9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55F1E456-C661-47B7-9FD2-B1F730CF166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2229" name="Rectangle 1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52230" name="Picture 27" descr="3dLogoH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171450" y="200025"/>
            <a:ext cx="22098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31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2787650" y="142875"/>
            <a:ext cx="635635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1" r:id="rId1"/>
    <p:sldLayoutId id="2147483932" r:id="rId2"/>
    <p:sldLayoutId id="2147483933" r:id="rId3"/>
    <p:sldLayoutId id="2147483934" r:id="rId4"/>
    <p:sldLayoutId id="2147483935" r:id="rId5"/>
    <p:sldLayoutId id="2147483936" r:id="rId6"/>
    <p:sldLayoutId id="2147483937" r:id="rId7"/>
    <p:sldLayoutId id="2147483938" r:id="rId8"/>
    <p:sldLayoutId id="2147483939" r:id="rId9"/>
    <p:sldLayoutId id="2147483940" r:id="rId10"/>
    <p:sldLayoutId id="2147483941" r:id="rId1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6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charset="0"/>
        </a:defRPr>
      </a:lvl2pPr>
      <a:lvl3pPr marL="1147763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969963" y="5868988"/>
            <a:ext cx="3408362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925" y="6616700"/>
            <a:ext cx="3951288" cy="1968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900" b="0"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2" r:id="rId1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Arial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68611" name="Text Box 5"/>
          <p:cNvSpPr txBox="1">
            <a:spLocks noChangeArrowheads="1"/>
          </p:cNvSpPr>
          <p:nvPr/>
        </p:nvSpPr>
        <p:spPr bwMode="auto">
          <a:xfrm>
            <a:off x="4394200" y="3568700"/>
            <a:ext cx="365442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 b="0"/>
              <a:t>Business Explorer Suite</a:t>
            </a:r>
          </a:p>
          <a:p>
            <a:pPr eaLnBrk="0" hangingPunct="0"/>
            <a:r>
              <a:rPr lang="en-US" sz="2400" b="0"/>
              <a:t>Information Broadcasting</a:t>
            </a:r>
          </a:p>
        </p:txBody>
      </p:sp>
      <p:sp>
        <p:nvSpPr>
          <p:cNvPr id="68612" name="Text Box 6"/>
          <p:cNvSpPr txBox="1">
            <a:spLocks noChangeArrowheads="1"/>
          </p:cNvSpPr>
          <p:nvPr/>
        </p:nvSpPr>
        <p:spPr bwMode="auto">
          <a:xfrm>
            <a:off x="4378325" y="4367213"/>
            <a:ext cx="39576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b="0"/>
              <a:t>Presentation to Pratt &amp; Whitney</a:t>
            </a:r>
          </a:p>
        </p:txBody>
      </p:sp>
    </p:spTree>
  </p:cSld>
  <p:clrMapOvr>
    <a:masterClrMapping/>
  </p:clrMapOvr>
  <p:transition advTm="1859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80898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434FF44-3B7D-4971-BB27-3E36CB58C0FC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808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     Enhancements</a:t>
            </a:r>
            <a:endParaRPr lang="en-US" sz="2800" smtClean="0"/>
          </a:p>
        </p:txBody>
      </p:sp>
      <p:pic>
        <p:nvPicPr>
          <p:cNvPr id="80900" name="Picture 2"/>
          <p:cNvPicPr>
            <a:picLocks noChangeAspect="1" noChangeArrowheads="1"/>
          </p:cNvPicPr>
          <p:nvPr/>
        </p:nvPicPr>
        <p:blipFill>
          <a:blip r:embed="rId2"/>
          <a:srcRect l="57213"/>
          <a:stretch>
            <a:fillRect/>
          </a:stretch>
        </p:blipFill>
        <p:spPr bwMode="auto">
          <a:xfrm>
            <a:off x="4818063" y="1270000"/>
            <a:ext cx="3443287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Pentagon 5"/>
          <p:cNvSpPr/>
          <p:nvPr/>
        </p:nvSpPr>
        <p:spPr bwMode="auto">
          <a:xfrm>
            <a:off x="300038" y="4359275"/>
            <a:ext cx="3125787" cy="339725"/>
          </a:xfrm>
          <a:prstGeom prst="homePlate">
            <a:avLst/>
          </a:prstGeom>
          <a:solidFill>
            <a:srgbClr val="FFCC66"/>
          </a:soli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en-US" sz="1600" dirty="0"/>
              <a:t>New Distribution Types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73050" y="4749800"/>
            <a:ext cx="4872038" cy="738188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FFF5D1"/>
              </a:gs>
            </a:gsLst>
            <a:path path="shape">
              <a:fillToRect l="50000" t="50000" r="50000" b="50000"/>
            </a:path>
          </a:gradFill>
          <a:ln w="6350" cap="flat" cmpd="dbl" algn="ctr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sz="1400" dirty="0"/>
              <a:t>Data Bursting -&gt; Broadcast to recipients derived from BW master data and optionally adapt the output format for each recipient</a:t>
            </a:r>
            <a:endParaRPr lang="en-US" sz="1400" dirty="0"/>
          </a:p>
        </p:txBody>
      </p:sp>
      <p:sp>
        <p:nvSpPr>
          <p:cNvPr id="8" name="TextBox 7"/>
          <p:cNvSpPr txBox="1"/>
          <p:nvPr/>
        </p:nvSpPr>
        <p:spPr>
          <a:xfrm>
            <a:off x="287338" y="5568950"/>
            <a:ext cx="4843462" cy="522288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FFF5D1"/>
              </a:gs>
            </a:gsLst>
            <a:path path="shape">
              <a:fillToRect l="50000" t="50000" r="50000" b="50000"/>
            </a:path>
          </a:gradFill>
          <a:ln w="6350" cap="flat" cmpd="dbl" algn="ctr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sz="1400" dirty="0"/>
              <a:t>Exception broadcasting-Create Alert settings based on defined exceptions</a:t>
            </a:r>
            <a:endParaRPr lang="en-US" sz="1400" dirty="0"/>
          </a:p>
        </p:txBody>
      </p:sp>
      <p:sp>
        <p:nvSpPr>
          <p:cNvPr id="9" name="Pentagon 8"/>
          <p:cNvSpPr/>
          <p:nvPr/>
        </p:nvSpPr>
        <p:spPr bwMode="auto">
          <a:xfrm>
            <a:off x="204788" y="1196975"/>
            <a:ext cx="3125787" cy="339725"/>
          </a:xfrm>
          <a:prstGeom prst="homePlate">
            <a:avLst/>
          </a:prstGeom>
          <a:solidFill>
            <a:srgbClr val="FFCC66"/>
          </a:soli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en-US" sz="1600" dirty="0"/>
              <a:t>New Object Types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04788" y="1585913"/>
            <a:ext cx="3179762" cy="307975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FFF5D1"/>
              </a:gs>
            </a:gsLst>
            <a:path path="shape">
              <a:fillToRect l="50000" t="50000" r="50000" b="50000"/>
            </a:path>
          </a:gradFill>
          <a:ln w="6350" cap="flat" cmpd="dbl" algn="ctr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sz="1400" dirty="0"/>
              <a:t>BI Query Views</a:t>
            </a:r>
            <a:endParaRPr lang="en-US" sz="1400" dirty="0"/>
          </a:p>
        </p:txBody>
      </p:sp>
      <p:sp>
        <p:nvSpPr>
          <p:cNvPr id="11" name="TextBox 10"/>
          <p:cNvSpPr txBox="1"/>
          <p:nvPr/>
        </p:nvSpPr>
        <p:spPr>
          <a:xfrm>
            <a:off x="204788" y="1954213"/>
            <a:ext cx="3179762" cy="307975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FFF5D1"/>
              </a:gs>
            </a:gsLst>
            <a:path path="shape">
              <a:fillToRect l="50000" t="50000" r="50000" b="50000"/>
            </a:path>
          </a:gradFill>
          <a:ln w="6350" cap="flat" cmpd="dbl" algn="ctr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sz="1400" dirty="0"/>
              <a:t>Formatted Reports</a:t>
            </a:r>
            <a:endParaRPr lang="en-US" sz="1400" dirty="0"/>
          </a:p>
        </p:txBody>
      </p:sp>
      <p:sp>
        <p:nvSpPr>
          <p:cNvPr id="12" name="Pentagon 11"/>
          <p:cNvSpPr/>
          <p:nvPr/>
        </p:nvSpPr>
        <p:spPr bwMode="auto">
          <a:xfrm>
            <a:off x="219075" y="2449513"/>
            <a:ext cx="3124200" cy="338137"/>
          </a:xfrm>
          <a:prstGeom prst="homePlate">
            <a:avLst/>
          </a:prstGeom>
          <a:solidFill>
            <a:srgbClr val="FFCC66"/>
          </a:soli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en-US" sz="1600" dirty="0"/>
              <a:t>New Distribution Types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19075" y="2865438"/>
            <a:ext cx="4872038" cy="739775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FFF5D1"/>
              </a:gs>
            </a:gsLst>
            <a:path path="shape">
              <a:fillToRect l="50000" t="50000" r="50000" b="50000"/>
            </a:path>
          </a:gradFill>
          <a:ln w="6350" cap="flat" cmpd="dbl" algn="ctr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sz="1400" dirty="0"/>
              <a:t>Data Bursting -&gt; Broadcast to recipients derived from BW master data and optionally adapt the output format for each recipient</a:t>
            </a:r>
            <a:endParaRPr lang="en-US" sz="1400" dirty="0"/>
          </a:p>
        </p:txBody>
      </p:sp>
      <p:sp>
        <p:nvSpPr>
          <p:cNvPr id="14" name="TextBox 13"/>
          <p:cNvSpPr txBox="1"/>
          <p:nvPr/>
        </p:nvSpPr>
        <p:spPr>
          <a:xfrm>
            <a:off x="219075" y="3671888"/>
            <a:ext cx="4856163" cy="522287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FFF5D1"/>
              </a:gs>
            </a:gsLst>
            <a:path path="shape">
              <a:fillToRect l="50000" t="50000" r="50000" b="50000"/>
            </a:path>
          </a:gradFill>
          <a:ln w="6350" cap="flat" cmpd="dbl" algn="ctr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sz="1400" dirty="0"/>
              <a:t>Exception broadcasting-Create Alert settings based on defined exceptions</a:t>
            </a:r>
            <a:endParaRPr lang="en-US" sz="1400" dirty="0"/>
          </a:p>
        </p:txBody>
      </p:sp>
      <p:sp>
        <p:nvSpPr>
          <p:cNvPr id="15" name="TextBox 14"/>
          <p:cNvSpPr txBox="1"/>
          <p:nvPr/>
        </p:nvSpPr>
        <p:spPr>
          <a:xfrm>
            <a:off x="273050" y="6181725"/>
            <a:ext cx="4857750" cy="307975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FFF5D1"/>
              </a:gs>
            </a:gsLst>
            <a:path path="shape">
              <a:fillToRect l="50000" t="50000" r="50000" b="50000"/>
            </a:path>
          </a:gradFill>
          <a:ln w="6350" cap="flat" cmpd="dbl" algn="ctr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sz="1400" dirty="0"/>
              <a:t>Integration into SAP Alert Framework &amp; UWL</a:t>
            </a:r>
            <a:endParaRPr lang="en-US" sz="1400" dirty="0"/>
          </a:p>
        </p:txBody>
      </p:sp>
      <p:sp>
        <p:nvSpPr>
          <p:cNvPr id="16" name="Pentagon 15"/>
          <p:cNvSpPr/>
          <p:nvPr/>
        </p:nvSpPr>
        <p:spPr bwMode="auto">
          <a:xfrm>
            <a:off x="6537325" y="1104900"/>
            <a:ext cx="2211388" cy="322263"/>
          </a:xfrm>
          <a:prstGeom prst="homePlate">
            <a:avLst/>
          </a:prstGeom>
          <a:solidFill>
            <a:srgbClr val="FFCC66"/>
          </a:soli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en-US" sz="1600" dirty="0"/>
              <a:t>New Output Options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537325" y="1501775"/>
            <a:ext cx="2170113" cy="307975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FFF5D1"/>
              </a:gs>
            </a:gsLst>
            <a:path path="shape">
              <a:fillToRect l="50000" t="50000" r="50000" b="50000"/>
            </a:path>
          </a:gradFill>
          <a:ln w="6350" cap="flat" cmpd="dbl" algn="ctr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sz="1400" dirty="0"/>
              <a:t>Printers</a:t>
            </a:r>
            <a:endParaRPr lang="en-US" sz="1400" dirty="0"/>
          </a:p>
        </p:txBody>
      </p:sp>
      <p:sp>
        <p:nvSpPr>
          <p:cNvPr id="18" name="TextBox 17"/>
          <p:cNvSpPr txBox="1"/>
          <p:nvPr/>
        </p:nvSpPr>
        <p:spPr>
          <a:xfrm>
            <a:off x="6537325" y="1870075"/>
            <a:ext cx="2170113" cy="306388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FFF5D1"/>
              </a:gs>
            </a:gsLst>
            <a:path path="shape">
              <a:fillToRect l="50000" t="50000" r="50000" b="50000"/>
            </a:path>
          </a:gradFill>
          <a:ln w="6350" cap="flat" cmpd="dbl" algn="ctr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sz="1400" dirty="0"/>
              <a:t>PDF Files</a:t>
            </a:r>
            <a:endParaRPr lang="en-US" sz="1400" dirty="0"/>
          </a:p>
        </p:txBody>
      </p:sp>
    </p:spTree>
  </p:cSld>
  <p:clrMapOvr>
    <a:masterClrMapping/>
  </p:clrMapOvr>
  <p:transition advTm="7203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81922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1540D146-D896-49F9-A3D5-C96B4571F11C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819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Access to Business Explorer Role</a:t>
            </a:r>
          </a:p>
        </p:txBody>
      </p:sp>
      <p:pic>
        <p:nvPicPr>
          <p:cNvPr id="8192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088" y="1989138"/>
            <a:ext cx="7743825" cy="396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25" name="TextBox 7"/>
          <p:cNvSpPr txBox="1">
            <a:spLocks noChangeArrowheads="1"/>
          </p:cNvSpPr>
          <p:nvPr/>
        </p:nvSpPr>
        <p:spPr bwMode="auto">
          <a:xfrm>
            <a:off x="282575" y="1171575"/>
            <a:ext cx="8513763" cy="646113"/>
          </a:xfrm>
          <a:prstGeom prst="rect">
            <a:avLst/>
          </a:prstGeom>
          <a:solidFill>
            <a:srgbClr val="FFC000"/>
          </a:solidFill>
          <a:ln w="9525">
            <a:solidFill>
              <a:srgbClr val="FFC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1800"/>
              <a:t>Access to broadcaster via the Portal – any BEx tool, query, workbook, web application  </a:t>
            </a:r>
          </a:p>
        </p:txBody>
      </p:sp>
    </p:spTree>
  </p:cSld>
  <p:clrMapOvr>
    <a:masterClrMapping/>
  </p:clrMapOvr>
  <p:transition advTm="7187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82946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1A540865-51CC-40E1-96AA-714AF0D76CCD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829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Information Access &amp; Collaboration</a:t>
            </a:r>
          </a:p>
        </p:txBody>
      </p:sp>
      <p:pic>
        <p:nvPicPr>
          <p:cNvPr id="82948" name="Picture 2"/>
          <p:cNvPicPr>
            <a:picLocks noChangeAspect="1" noChangeArrowheads="1"/>
          </p:cNvPicPr>
          <p:nvPr/>
        </p:nvPicPr>
        <p:blipFill>
          <a:blip r:embed="rId2"/>
          <a:srcRect r="41167"/>
          <a:stretch>
            <a:fillRect/>
          </a:stretch>
        </p:blipFill>
        <p:spPr bwMode="auto">
          <a:xfrm>
            <a:off x="668338" y="1238250"/>
            <a:ext cx="4545012" cy="474345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6" name="AutoShape 1034"/>
          <p:cNvSpPr>
            <a:spLocks noChangeArrowheads="1"/>
          </p:cNvSpPr>
          <p:nvPr/>
        </p:nvSpPr>
        <p:spPr bwMode="auto">
          <a:xfrm>
            <a:off x="5653088" y="2401888"/>
            <a:ext cx="2549525" cy="29337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folHlink">
                  <a:gamma/>
                  <a:tint val="34902"/>
                  <a:invGamma/>
                </a:schemeClr>
              </a:gs>
              <a:gs pos="100000">
                <a:schemeClr val="folHlink">
                  <a:alpha val="50000"/>
                </a:schemeClr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pPr>
              <a:lnSpc>
                <a:spcPct val="120000"/>
              </a:lnSpc>
              <a:defRPr/>
            </a:pPr>
            <a:r>
              <a:rPr lang="en-US" sz="1600" dirty="0"/>
              <a:t>Use KM Services for:</a:t>
            </a:r>
          </a:p>
          <a:p>
            <a:pPr>
              <a:lnSpc>
                <a:spcPct val="120000"/>
              </a:lnSpc>
              <a:buFont typeface="Wingdings" pitchFamily="2" charset="2"/>
              <a:buChar char="§"/>
              <a:defRPr/>
            </a:pPr>
            <a:r>
              <a:rPr lang="en-US" sz="1600" b="0" dirty="0"/>
              <a:t> Subscription</a:t>
            </a:r>
          </a:p>
          <a:p>
            <a:pPr>
              <a:lnSpc>
                <a:spcPct val="120000"/>
              </a:lnSpc>
              <a:buFont typeface="Wingdings" pitchFamily="2" charset="2"/>
              <a:buChar char="§"/>
              <a:defRPr/>
            </a:pPr>
            <a:r>
              <a:rPr lang="en-US" sz="1600" b="0" dirty="0"/>
              <a:t> Feedback</a:t>
            </a:r>
          </a:p>
          <a:p>
            <a:pPr>
              <a:lnSpc>
                <a:spcPct val="120000"/>
              </a:lnSpc>
              <a:buFont typeface="Wingdings" pitchFamily="2" charset="2"/>
              <a:buChar char="§"/>
              <a:defRPr/>
            </a:pPr>
            <a:r>
              <a:rPr lang="en-US" sz="1600" b="0" dirty="0"/>
              <a:t> Discussion</a:t>
            </a:r>
          </a:p>
          <a:p>
            <a:pPr>
              <a:lnSpc>
                <a:spcPct val="120000"/>
              </a:lnSpc>
              <a:buFont typeface="Wingdings" pitchFamily="2" charset="2"/>
              <a:buChar char="§"/>
              <a:defRPr/>
            </a:pPr>
            <a:r>
              <a:rPr lang="en-US" sz="1600" b="0" dirty="0"/>
              <a:t> Collaboration</a:t>
            </a:r>
          </a:p>
          <a:p>
            <a:pPr>
              <a:lnSpc>
                <a:spcPct val="120000"/>
              </a:lnSpc>
              <a:buFont typeface="Wingdings" pitchFamily="2" charset="2"/>
              <a:buChar char="§"/>
              <a:defRPr/>
            </a:pPr>
            <a:r>
              <a:rPr lang="en-US" sz="1600" b="0" dirty="0"/>
              <a:t> Rating</a:t>
            </a:r>
          </a:p>
          <a:p>
            <a:pPr>
              <a:lnSpc>
                <a:spcPct val="120000"/>
              </a:lnSpc>
              <a:buFont typeface="Wingdings" pitchFamily="2" charset="2"/>
              <a:buChar char="§"/>
              <a:defRPr/>
            </a:pPr>
            <a:r>
              <a:rPr lang="en-US" sz="1600" b="0" dirty="0"/>
              <a:t> TREX search</a:t>
            </a:r>
          </a:p>
          <a:p>
            <a:pPr>
              <a:lnSpc>
                <a:spcPct val="120000"/>
              </a:lnSpc>
              <a:buFont typeface="Wingdings" pitchFamily="2" charset="2"/>
              <a:buChar char="§"/>
              <a:defRPr/>
            </a:pPr>
            <a:r>
              <a:rPr lang="en-US" sz="1600" b="0" dirty="0"/>
              <a:t> Notes</a:t>
            </a:r>
          </a:p>
          <a:p>
            <a:pPr>
              <a:lnSpc>
                <a:spcPct val="120000"/>
              </a:lnSpc>
              <a:buFont typeface="Wingdings" pitchFamily="2" charset="2"/>
              <a:buChar char="§"/>
              <a:defRPr/>
            </a:pPr>
            <a:r>
              <a:rPr lang="en-US" sz="1600" b="0" dirty="0"/>
              <a:t> Download</a:t>
            </a:r>
          </a:p>
        </p:txBody>
      </p:sp>
      <p:sp>
        <p:nvSpPr>
          <p:cNvPr id="82950" name="TextBox 6"/>
          <p:cNvSpPr txBox="1">
            <a:spLocks noChangeArrowheads="1"/>
          </p:cNvSpPr>
          <p:nvPr/>
        </p:nvSpPr>
        <p:spPr bwMode="auto">
          <a:xfrm>
            <a:off x="5403850" y="1214438"/>
            <a:ext cx="2962275" cy="1077912"/>
          </a:xfrm>
          <a:prstGeom prst="rect">
            <a:avLst/>
          </a:prstGeom>
          <a:noFill/>
          <a:ln w="9525">
            <a:solidFill>
              <a:srgbClr val="C00000"/>
            </a:solidFill>
            <a:prstDash val="sysDash"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1600"/>
              <a:t>KM Services enabled on top of any broadcasted BI data as well as on any document attached to BI data</a:t>
            </a:r>
          </a:p>
        </p:txBody>
      </p:sp>
    </p:spTree>
  </p:cSld>
  <p:clrMapOvr>
    <a:masterClrMapping/>
  </p:clrMapOvr>
  <p:transition advTm="4156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83970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6D2C6C5E-0AB0-421C-8268-C54B83E2A0C4}" type="slidenum">
              <a:rPr lang="en-US" smtClean="0"/>
              <a:pPr/>
              <a:t>13</a:t>
            </a:fld>
            <a:endParaRPr lang="en-US" smtClean="0"/>
          </a:p>
        </p:txBody>
      </p:sp>
      <p:sp>
        <p:nvSpPr>
          <p:cNvPr id="839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Broadcasting into KM</a:t>
            </a:r>
          </a:p>
        </p:txBody>
      </p:sp>
      <p:grpSp>
        <p:nvGrpSpPr>
          <p:cNvPr id="83972" name="Group 7"/>
          <p:cNvGrpSpPr>
            <a:grpSpLocks/>
          </p:cNvGrpSpPr>
          <p:nvPr/>
        </p:nvGrpSpPr>
        <p:grpSpPr bwMode="auto">
          <a:xfrm>
            <a:off x="309563" y="1166813"/>
            <a:ext cx="8834437" cy="5557837"/>
            <a:chOff x="309691" y="1124169"/>
            <a:chExt cx="8834309" cy="5557987"/>
          </a:xfrm>
        </p:grpSpPr>
        <p:pic>
          <p:nvPicPr>
            <p:cNvPr id="83974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38758" y="1172603"/>
              <a:ext cx="8505242" cy="55095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Rectangle 5"/>
            <p:cNvSpPr/>
            <p:nvPr/>
          </p:nvSpPr>
          <p:spPr>
            <a:xfrm>
              <a:off x="309691" y="1124169"/>
              <a:ext cx="4262375" cy="2982993"/>
            </a:xfrm>
            <a:prstGeom prst="rect">
              <a:avLst/>
            </a:prstGeom>
            <a:solidFill>
              <a:srgbClr val="FFF2BD"/>
            </a:solidFill>
            <a:ln w="9525" algn="ctr">
              <a:solidFill>
                <a:srgbClr val="FF9900"/>
              </a:solidFill>
              <a:miter lim="800000"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 wrap="none" lIns="0" tIns="0" rIns="0" bIns="0" anchor="ctr"/>
            <a:lstStyle/>
            <a:p>
              <a:pPr marL="338138" indent="-225425" eaLnBrk="0" hangingPunct="0">
                <a:spcBef>
                  <a:spcPct val="50000"/>
                </a:spcBef>
                <a:buFont typeface="Wingdings" pitchFamily="2" charset="2"/>
                <a:buChar char=""/>
                <a:defRPr/>
              </a:pPr>
              <a:r>
                <a:rPr lang="en-US" sz="1400" dirty="0">
                  <a:solidFill>
                    <a:srgbClr val="000000"/>
                  </a:solidFill>
                </a:rPr>
                <a:t>Intuitive, Personalized Access to structured </a:t>
              </a:r>
              <a:br>
                <a:rPr lang="en-US" sz="1400" dirty="0">
                  <a:solidFill>
                    <a:srgbClr val="000000"/>
                  </a:solidFill>
                </a:rPr>
              </a:br>
              <a:r>
                <a:rPr lang="en-US" sz="1400" dirty="0">
                  <a:solidFill>
                    <a:srgbClr val="000000"/>
                  </a:solidFill>
                </a:rPr>
                <a:t>and unstructured data via</a:t>
              </a:r>
            </a:p>
            <a:p>
              <a:pPr marL="795338" lvl="1" indent="-225425" eaLnBrk="0" hangingPunct="0">
                <a:spcBef>
                  <a:spcPct val="50000"/>
                </a:spcBef>
                <a:buFont typeface="Courier New" pitchFamily="49" charset="0"/>
                <a:buChar char="o"/>
                <a:defRPr/>
              </a:pPr>
              <a:r>
                <a:rPr lang="en-US" sz="1400" dirty="0">
                  <a:solidFill>
                    <a:srgbClr val="000000"/>
                  </a:solidFill>
                </a:rPr>
                <a:t> </a:t>
              </a:r>
              <a:r>
                <a:rPr lang="en-US" sz="1400" dirty="0" err="1">
                  <a:solidFill>
                    <a:srgbClr val="000000"/>
                  </a:solidFill>
                </a:rPr>
                <a:t>BEx</a:t>
              </a:r>
              <a:r>
                <a:rPr lang="en-US" sz="1400" dirty="0">
                  <a:solidFill>
                    <a:srgbClr val="000000"/>
                  </a:solidFill>
                </a:rPr>
                <a:t> Portfolio in Portal</a:t>
              </a:r>
            </a:p>
            <a:p>
              <a:pPr marL="795338" lvl="1" indent="-225425" eaLnBrk="0" hangingPunct="0">
                <a:spcBef>
                  <a:spcPct val="50000"/>
                </a:spcBef>
                <a:buFont typeface="Courier New" pitchFamily="49" charset="0"/>
                <a:buChar char="o"/>
                <a:defRPr/>
              </a:pPr>
              <a:r>
                <a:rPr lang="en-US" sz="1400" dirty="0">
                  <a:solidFill>
                    <a:srgbClr val="000000"/>
                  </a:solidFill>
                </a:rPr>
                <a:t> Collaboration Rooms</a:t>
              </a:r>
            </a:p>
            <a:p>
              <a:pPr marL="795338" lvl="1" indent="-225425" eaLnBrk="0" hangingPunct="0">
                <a:spcBef>
                  <a:spcPct val="50000"/>
                </a:spcBef>
                <a:buFont typeface="Courier New" pitchFamily="49" charset="0"/>
                <a:buChar char="o"/>
                <a:defRPr/>
              </a:pPr>
              <a:r>
                <a:rPr lang="en-US" sz="1400" dirty="0">
                  <a:solidFill>
                    <a:srgbClr val="000000"/>
                  </a:solidFill>
                </a:rPr>
                <a:t> Knowledge Management Folders</a:t>
              </a:r>
            </a:p>
            <a:p>
              <a:pPr marL="338138" indent="-225425" eaLnBrk="0" hangingPunct="0">
                <a:spcBef>
                  <a:spcPct val="50000"/>
                </a:spcBef>
                <a:buFont typeface="Wingdings" pitchFamily="2" charset="2"/>
                <a:buChar char=""/>
                <a:defRPr/>
              </a:pPr>
              <a:r>
                <a:rPr lang="en-US" sz="1400" dirty="0">
                  <a:solidFill>
                    <a:srgbClr val="000000"/>
                  </a:solidFill>
                </a:rPr>
                <a:t> Rich set of Services for End-Users</a:t>
              </a:r>
            </a:p>
            <a:p>
              <a:pPr marL="338138" indent="-225425" eaLnBrk="0" hangingPunct="0">
                <a:spcBef>
                  <a:spcPct val="50000"/>
                </a:spcBef>
                <a:buFont typeface="Wingdings" pitchFamily="2" charset="2"/>
                <a:buChar char=""/>
                <a:defRPr/>
              </a:pPr>
              <a:r>
                <a:rPr lang="en-US" sz="1400" dirty="0">
                  <a:solidFill>
                    <a:srgbClr val="000000"/>
                  </a:solidFill>
                </a:rPr>
                <a:t>Unified Information Access</a:t>
              </a:r>
            </a:p>
            <a:p>
              <a:pPr marL="795338" lvl="1" indent="-225425" eaLnBrk="0" hangingPunct="0">
                <a:spcBef>
                  <a:spcPct val="50000"/>
                </a:spcBef>
                <a:buFont typeface="Courier New" pitchFamily="49" charset="0"/>
                <a:buChar char="o"/>
                <a:defRPr/>
              </a:pPr>
              <a:r>
                <a:rPr lang="en-US" sz="1400" dirty="0">
                  <a:solidFill>
                    <a:srgbClr val="000000"/>
                  </a:solidFill>
                </a:rPr>
                <a:t> Repository Manager allow access to</a:t>
              </a:r>
              <a:br>
                <a:rPr lang="en-US" sz="1400" dirty="0">
                  <a:solidFill>
                    <a:srgbClr val="000000"/>
                  </a:solidFill>
                </a:rPr>
              </a:br>
              <a:r>
                <a:rPr lang="en-US" sz="1400" dirty="0">
                  <a:solidFill>
                    <a:srgbClr val="000000"/>
                  </a:solidFill>
                </a:rPr>
                <a:t> information residing </a:t>
              </a:r>
              <a:r>
                <a:rPr lang="en-US" sz="1600" dirty="0">
                  <a:solidFill>
                    <a:srgbClr val="000000"/>
                  </a:solidFill>
                </a:rPr>
                <a:t>in different </a:t>
              </a:r>
              <a:br>
                <a:rPr lang="en-US" sz="1600" dirty="0">
                  <a:solidFill>
                    <a:srgbClr val="000000"/>
                  </a:solidFill>
                </a:rPr>
              </a:br>
              <a:r>
                <a:rPr lang="en-US" sz="1600" dirty="0">
                  <a:solidFill>
                    <a:srgbClr val="000000"/>
                  </a:solidFill>
                </a:rPr>
                <a:t>repositories (</a:t>
              </a:r>
              <a:r>
                <a:rPr lang="en-US" sz="1600" dirty="0" err="1">
                  <a:solidFill>
                    <a:srgbClr val="000000"/>
                  </a:solidFill>
                </a:rPr>
                <a:t>e.g</a:t>
              </a:r>
              <a:r>
                <a:rPr lang="en-US" sz="1600" dirty="0">
                  <a:solidFill>
                    <a:srgbClr val="000000"/>
                  </a:solidFill>
                </a:rPr>
                <a:t> BI, KM) </a:t>
              </a:r>
            </a:p>
          </p:txBody>
        </p:sp>
      </p:grpSp>
      <p:sp>
        <p:nvSpPr>
          <p:cNvPr id="83973" name="Rectangle 8"/>
          <p:cNvSpPr>
            <a:spLocks noChangeArrowheads="1"/>
          </p:cNvSpPr>
          <p:nvPr/>
        </p:nvSpPr>
        <p:spPr bwMode="auto">
          <a:xfrm>
            <a:off x="6918325" y="6534150"/>
            <a:ext cx="1176338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900"/>
              <a:t>*Copyright SAP AG</a:t>
            </a:r>
          </a:p>
        </p:txBody>
      </p:sp>
    </p:spTree>
  </p:cSld>
  <p:clrMapOvr>
    <a:masterClrMapping/>
  </p:clrMapOvr>
  <p:transition advTm="17891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84994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64F3125A-87A7-4EC0-8A1D-01B1070BB646}" type="slidenum">
              <a:rPr lang="en-US" smtClean="0"/>
              <a:pPr/>
              <a:t>14</a:t>
            </a:fld>
            <a:endParaRPr lang="en-US" smtClean="0"/>
          </a:p>
        </p:txBody>
      </p:sp>
      <p:sp>
        <p:nvSpPr>
          <p:cNvPr id="849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KM Services &amp; BI</a:t>
            </a:r>
          </a:p>
        </p:txBody>
      </p:sp>
      <p:sp>
        <p:nvSpPr>
          <p:cNvPr id="84996" name="Rectangle 5"/>
          <p:cNvSpPr>
            <a:spLocks noChangeArrowheads="1"/>
          </p:cNvSpPr>
          <p:nvPr/>
        </p:nvSpPr>
        <p:spPr bwMode="auto">
          <a:xfrm>
            <a:off x="517525" y="1392238"/>
            <a:ext cx="8050213" cy="1533525"/>
          </a:xfrm>
          <a:prstGeom prst="rect">
            <a:avLst/>
          </a:prstGeom>
          <a:solidFill>
            <a:srgbClr val="FCEAC6"/>
          </a:solidFill>
          <a:ln w="25400">
            <a:solidFill>
              <a:srgbClr val="996633"/>
            </a:solidFill>
            <a:prstDash val="dash"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marL="112713" algn="just" eaLnBrk="0" hangingPunct="0">
              <a:lnSpc>
                <a:spcPct val="120000"/>
              </a:lnSpc>
            </a:pPr>
            <a:r>
              <a:rPr lang="en-US" sz="1600">
                <a:solidFill>
                  <a:srgbClr val="000000"/>
                </a:solidFill>
              </a:rPr>
              <a:t>KM Services can be used on any broadcasted data (regardless of its physical storage </a:t>
            </a:r>
            <a:br>
              <a:rPr lang="en-US" sz="1600">
                <a:solidFill>
                  <a:srgbClr val="000000"/>
                </a:solidFill>
              </a:rPr>
            </a:br>
            <a:r>
              <a:rPr lang="en-US" sz="1600">
                <a:solidFill>
                  <a:srgbClr val="000000"/>
                </a:solidFill>
              </a:rPr>
              <a:t>location, as long as it is accessible vi a Repository Manager)</a:t>
            </a:r>
          </a:p>
          <a:p>
            <a:pPr marL="112713" algn="just" eaLnBrk="0" hangingPunct="0">
              <a:lnSpc>
                <a:spcPct val="120000"/>
              </a:lnSpc>
            </a:pPr>
            <a:endParaRPr lang="en-US" sz="1600" b="0">
              <a:solidFill>
                <a:srgbClr val="000000"/>
              </a:solidFill>
            </a:endParaRPr>
          </a:p>
          <a:p>
            <a:pPr marL="112713" algn="just" eaLnBrk="0" hangingPunct="0">
              <a:lnSpc>
                <a:spcPct val="120000"/>
              </a:lnSpc>
            </a:pPr>
            <a:endParaRPr lang="en-US" sz="1600" b="0">
              <a:solidFill>
                <a:srgbClr val="000000"/>
              </a:solidFill>
            </a:endParaRPr>
          </a:p>
          <a:p>
            <a:pPr marL="112713" algn="just" eaLnBrk="0" hangingPunct="0">
              <a:lnSpc>
                <a:spcPct val="120000"/>
              </a:lnSpc>
            </a:pPr>
            <a:endParaRPr lang="en-US" sz="1600" b="0">
              <a:solidFill>
                <a:srgbClr val="000000"/>
              </a:solidFill>
            </a:endParaRPr>
          </a:p>
        </p:txBody>
      </p:sp>
      <p:sp>
        <p:nvSpPr>
          <p:cNvPr id="84997" name="Rectangle 6"/>
          <p:cNvSpPr>
            <a:spLocks noChangeArrowheads="1"/>
          </p:cNvSpPr>
          <p:nvPr/>
        </p:nvSpPr>
        <p:spPr bwMode="auto">
          <a:xfrm>
            <a:off x="604838" y="2152650"/>
            <a:ext cx="7807325" cy="576263"/>
          </a:xfrm>
          <a:prstGeom prst="rect">
            <a:avLst/>
          </a:prstGeom>
          <a:solidFill>
            <a:schemeClr val="bg1"/>
          </a:solidFill>
          <a:ln w="25400">
            <a:solidFill>
              <a:srgbClr val="996633"/>
            </a:solidFill>
            <a:prstDash val="dash"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marL="112713" algn="just" eaLnBrk="0" hangingPunct="0">
              <a:lnSpc>
                <a:spcPct val="120000"/>
              </a:lnSpc>
            </a:pPr>
            <a:r>
              <a:rPr lang="en-US" sz="1600" b="0">
                <a:solidFill>
                  <a:srgbClr val="000000"/>
                </a:solidFill>
              </a:rPr>
              <a:t>Available KM services depend on the capabilities of the Repository Manager that is </a:t>
            </a:r>
            <a:br>
              <a:rPr lang="en-US" sz="1600" b="0">
                <a:solidFill>
                  <a:srgbClr val="000000"/>
                </a:solidFill>
              </a:rPr>
            </a:br>
            <a:r>
              <a:rPr lang="en-US" sz="1600" b="0">
                <a:solidFill>
                  <a:srgbClr val="000000"/>
                </a:solidFill>
              </a:rPr>
              <a:t>used</a:t>
            </a:r>
          </a:p>
        </p:txBody>
      </p:sp>
      <p:sp>
        <p:nvSpPr>
          <p:cNvPr id="84998" name="Rectangle 8"/>
          <p:cNvSpPr>
            <a:spLocks noChangeArrowheads="1"/>
          </p:cNvSpPr>
          <p:nvPr/>
        </p:nvSpPr>
        <p:spPr bwMode="auto">
          <a:xfrm>
            <a:off x="531813" y="3263900"/>
            <a:ext cx="8050212" cy="2068513"/>
          </a:xfrm>
          <a:prstGeom prst="rect">
            <a:avLst/>
          </a:prstGeom>
          <a:solidFill>
            <a:srgbClr val="FCEAC6"/>
          </a:solidFill>
          <a:ln w="25400">
            <a:solidFill>
              <a:srgbClr val="996633"/>
            </a:solidFill>
            <a:prstDash val="dash"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marL="112713" algn="just" eaLnBrk="0" hangingPunct="0">
              <a:lnSpc>
                <a:spcPct val="120000"/>
              </a:lnSpc>
            </a:pPr>
            <a:r>
              <a:rPr lang="en-US" sz="1600">
                <a:solidFill>
                  <a:srgbClr val="000000"/>
                </a:solidFill>
              </a:rPr>
              <a:t>KM Services can be used on any BI object that is broadcasted to a KM folder</a:t>
            </a:r>
          </a:p>
          <a:p>
            <a:pPr marL="112713" algn="just" eaLnBrk="0" hangingPunct="0">
              <a:lnSpc>
                <a:spcPct val="120000"/>
              </a:lnSpc>
            </a:pPr>
            <a:endParaRPr lang="en-US" sz="1600" b="0">
              <a:solidFill>
                <a:srgbClr val="000000"/>
              </a:solidFill>
            </a:endParaRPr>
          </a:p>
          <a:p>
            <a:pPr marL="112713" algn="just" eaLnBrk="0" hangingPunct="0">
              <a:lnSpc>
                <a:spcPct val="120000"/>
              </a:lnSpc>
            </a:pPr>
            <a:endParaRPr lang="en-US" sz="1600" b="0">
              <a:solidFill>
                <a:srgbClr val="000000"/>
              </a:solidFill>
            </a:endParaRPr>
          </a:p>
          <a:p>
            <a:pPr marL="112713" algn="just" eaLnBrk="0" hangingPunct="0">
              <a:lnSpc>
                <a:spcPct val="120000"/>
              </a:lnSpc>
            </a:pPr>
            <a:endParaRPr lang="en-US" sz="1600" b="0">
              <a:solidFill>
                <a:srgbClr val="000000"/>
              </a:solidFill>
            </a:endParaRPr>
          </a:p>
          <a:p>
            <a:pPr marL="112713" algn="just" eaLnBrk="0" hangingPunct="0">
              <a:lnSpc>
                <a:spcPct val="120000"/>
              </a:lnSpc>
            </a:pPr>
            <a:endParaRPr lang="en-US" sz="1600" b="0">
              <a:solidFill>
                <a:srgbClr val="000000"/>
              </a:solidFill>
            </a:endParaRPr>
          </a:p>
          <a:p>
            <a:pPr marL="112713" algn="just" eaLnBrk="0" hangingPunct="0">
              <a:lnSpc>
                <a:spcPct val="120000"/>
              </a:lnSpc>
            </a:pPr>
            <a:endParaRPr lang="en-US" sz="1600" b="0">
              <a:solidFill>
                <a:srgbClr val="000000"/>
              </a:solidFill>
            </a:endParaRPr>
          </a:p>
          <a:p>
            <a:pPr marL="112713" algn="just" eaLnBrk="0" hangingPunct="0">
              <a:lnSpc>
                <a:spcPct val="120000"/>
              </a:lnSpc>
            </a:pPr>
            <a:endParaRPr lang="en-US" sz="1600" b="0">
              <a:solidFill>
                <a:srgbClr val="000000"/>
              </a:solidFill>
            </a:endParaRPr>
          </a:p>
        </p:txBody>
      </p:sp>
      <p:sp>
        <p:nvSpPr>
          <p:cNvPr id="84999" name="Rectangle 9"/>
          <p:cNvSpPr>
            <a:spLocks noChangeArrowheads="1"/>
          </p:cNvSpPr>
          <p:nvPr/>
        </p:nvSpPr>
        <p:spPr bwMode="auto">
          <a:xfrm>
            <a:off x="657225" y="3798888"/>
            <a:ext cx="7769225" cy="619125"/>
          </a:xfrm>
          <a:prstGeom prst="rect">
            <a:avLst/>
          </a:prstGeom>
          <a:solidFill>
            <a:schemeClr val="bg1"/>
          </a:solidFill>
          <a:ln w="25400">
            <a:solidFill>
              <a:srgbClr val="996633"/>
            </a:solidFill>
            <a:prstDash val="dash"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marL="112713" algn="just" eaLnBrk="0" hangingPunct="0">
              <a:lnSpc>
                <a:spcPct val="120000"/>
              </a:lnSpc>
            </a:pPr>
            <a:r>
              <a:rPr lang="en-US" sz="1600" b="0">
                <a:solidFill>
                  <a:srgbClr val="000000"/>
                </a:solidFill>
              </a:rPr>
              <a:t>Via the CM Repository Manager for broadcasted BI queries, reports, workbooks, </a:t>
            </a:r>
            <a:br>
              <a:rPr lang="en-US" sz="1600" b="0">
                <a:solidFill>
                  <a:srgbClr val="000000"/>
                </a:solidFill>
              </a:rPr>
            </a:br>
            <a:r>
              <a:rPr lang="en-US" sz="1600" b="0">
                <a:solidFill>
                  <a:srgbClr val="000000"/>
                </a:solidFill>
              </a:rPr>
              <a:t>query views and web applications in PDF, HTML etc</a:t>
            </a:r>
          </a:p>
        </p:txBody>
      </p:sp>
      <p:sp>
        <p:nvSpPr>
          <p:cNvPr id="85000" name="Rectangle 10"/>
          <p:cNvSpPr>
            <a:spLocks noChangeArrowheads="1"/>
          </p:cNvSpPr>
          <p:nvPr/>
        </p:nvSpPr>
        <p:spPr bwMode="auto">
          <a:xfrm>
            <a:off x="628650" y="4516438"/>
            <a:ext cx="7840663" cy="617537"/>
          </a:xfrm>
          <a:prstGeom prst="rect">
            <a:avLst/>
          </a:prstGeom>
          <a:solidFill>
            <a:schemeClr val="bg1"/>
          </a:solidFill>
          <a:ln w="25400">
            <a:solidFill>
              <a:srgbClr val="996633"/>
            </a:solidFill>
            <a:prstDash val="dash"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marL="112713" algn="just" eaLnBrk="0" hangingPunct="0">
              <a:lnSpc>
                <a:spcPct val="120000"/>
              </a:lnSpc>
            </a:pPr>
            <a:r>
              <a:rPr lang="en-US" sz="1600" b="0">
                <a:solidFill>
                  <a:srgbClr val="000000"/>
                </a:solidFill>
              </a:rPr>
              <a:t>Via the Repository Manager for BI Metadata for broadcasted online links to BI queries,</a:t>
            </a:r>
            <a:br>
              <a:rPr lang="en-US" sz="1600" b="0">
                <a:solidFill>
                  <a:srgbClr val="000000"/>
                </a:solidFill>
              </a:rPr>
            </a:br>
            <a:r>
              <a:rPr lang="en-US" sz="1600" b="0">
                <a:solidFill>
                  <a:srgbClr val="000000"/>
                </a:solidFill>
              </a:rPr>
              <a:t> reports, query views and web applications</a:t>
            </a:r>
          </a:p>
        </p:txBody>
      </p:sp>
    </p:spTree>
  </p:cSld>
  <p:clrMapOvr>
    <a:masterClrMapping/>
  </p:clrMapOvr>
  <p:transition advTm="7031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86018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DBD941E1-AFF2-44FA-ABEB-E77F8EF18EA4}" type="slidenum">
              <a:rPr lang="en-US" smtClean="0"/>
              <a:pPr/>
              <a:t>15</a:t>
            </a:fld>
            <a:endParaRPr lang="en-US" smtClean="0"/>
          </a:p>
        </p:txBody>
      </p:sp>
      <p:sp>
        <p:nvSpPr>
          <p:cNvPr id="860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Broadcast of an Ad-hoc Analysis</a:t>
            </a:r>
          </a:p>
        </p:txBody>
      </p:sp>
      <p:pic>
        <p:nvPicPr>
          <p:cNvPr id="86020" name="Picture 2"/>
          <p:cNvPicPr>
            <a:picLocks noChangeAspect="1" noChangeArrowheads="1"/>
          </p:cNvPicPr>
          <p:nvPr/>
        </p:nvPicPr>
        <p:blipFill>
          <a:blip r:embed="rId2"/>
          <a:srcRect l="38179" t="31712"/>
          <a:stretch>
            <a:fillRect/>
          </a:stretch>
        </p:blipFill>
        <p:spPr bwMode="auto">
          <a:xfrm>
            <a:off x="3548063" y="3138488"/>
            <a:ext cx="4829175" cy="3473450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</p:spPr>
      </p:pic>
      <p:sp>
        <p:nvSpPr>
          <p:cNvPr id="86021" name="AutoShape 1057"/>
          <p:cNvSpPr>
            <a:spLocks noChangeArrowheads="1"/>
          </p:cNvSpPr>
          <p:nvPr/>
        </p:nvSpPr>
        <p:spPr bwMode="auto">
          <a:xfrm>
            <a:off x="633413" y="1514475"/>
            <a:ext cx="7883525" cy="1816100"/>
          </a:xfrm>
          <a:prstGeom prst="roundRect">
            <a:avLst>
              <a:gd name="adj" fmla="val 7056"/>
            </a:avLst>
          </a:prstGeom>
          <a:gradFill rotWithShape="1">
            <a:gsLst>
              <a:gs pos="0">
                <a:srgbClr val="FFFFFF"/>
              </a:gs>
              <a:gs pos="100000">
                <a:srgbClr val="FFF5D1"/>
              </a:gs>
            </a:gsLst>
            <a:path path="shape">
              <a:fillToRect l="50000" t="50000" r="50000" b="50000"/>
            </a:path>
          </a:gradFill>
          <a:ln w="9525" algn="ctr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marL="277813" indent="-177800" algn="just">
              <a:lnSpc>
                <a:spcPct val="120000"/>
              </a:lnSpc>
              <a:buFontTx/>
              <a:buBlip>
                <a:blip r:embed="rId3"/>
              </a:buBlip>
            </a:pPr>
            <a:endParaRPr lang="en-US" sz="1600" b="0"/>
          </a:p>
          <a:p>
            <a:pPr marL="277813" indent="-177800" algn="just">
              <a:lnSpc>
                <a:spcPct val="120000"/>
              </a:lnSpc>
              <a:buFontTx/>
              <a:buBlip>
                <a:blip r:embed="rId3"/>
              </a:buBlip>
            </a:pPr>
            <a:r>
              <a:rPr lang="en-US" sz="1600" b="0"/>
              <a:t>Easy navigation, when dropping characteristics on top of rows or columns</a:t>
            </a:r>
          </a:p>
          <a:p>
            <a:pPr marL="277813" indent="-177800" algn="just">
              <a:lnSpc>
                <a:spcPct val="120000"/>
              </a:lnSpc>
              <a:buFontTx/>
              <a:buBlip>
                <a:blip r:embed="rId3"/>
              </a:buBlip>
            </a:pPr>
            <a:r>
              <a:rPr lang="en-US" sz="1600" b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Easy filtering, when dropping a characteristic to filter area</a:t>
            </a:r>
          </a:p>
          <a:p>
            <a:pPr marL="277813" indent="-177800" algn="just">
              <a:lnSpc>
                <a:spcPct val="120000"/>
              </a:lnSpc>
              <a:buFontTx/>
              <a:buBlip>
                <a:blip r:embed="rId3"/>
              </a:buBlip>
            </a:pPr>
            <a:r>
              <a:rPr lang="en-US" sz="1600" b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Personalized filters</a:t>
            </a:r>
          </a:p>
          <a:p>
            <a:pPr marL="277813" indent="-177800" algn="just">
              <a:lnSpc>
                <a:spcPct val="120000"/>
              </a:lnSpc>
              <a:buFontTx/>
              <a:buBlip>
                <a:blip r:embed="rId3"/>
              </a:buBlip>
            </a:pPr>
            <a:r>
              <a:rPr lang="en-US" sz="1600" b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 Saving and distribution of analysis results through strong portal integration</a:t>
            </a:r>
          </a:p>
          <a:p>
            <a:pPr marL="277813" indent="-177800" algn="just">
              <a:lnSpc>
                <a:spcPct val="120000"/>
              </a:lnSpc>
              <a:buFontTx/>
              <a:buBlip>
                <a:blip r:embed="rId3"/>
              </a:buBlip>
            </a:pPr>
            <a:r>
              <a:rPr lang="en-US" sz="1600" b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 Close integration to Information broadcasting and Knowledge Management</a:t>
            </a:r>
          </a:p>
          <a:p>
            <a:pPr marL="277813" indent="-177800" algn="just">
              <a:lnSpc>
                <a:spcPct val="120000"/>
              </a:lnSpc>
              <a:buFontTx/>
              <a:buBlip>
                <a:blip r:embed="rId3"/>
              </a:buBlip>
            </a:pPr>
            <a:r>
              <a:rPr lang="en-US" sz="1600" b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 Wizard-based definition of exceptions and conditions</a:t>
            </a:r>
          </a:p>
          <a:p>
            <a:pPr marL="277813" indent="-177800" algn="just">
              <a:lnSpc>
                <a:spcPct val="120000"/>
              </a:lnSpc>
              <a:buFontTx/>
              <a:buBlip>
                <a:blip r:embed="rId3"/>
              </a:buBlip>
            </a:pPr>
            <a:endParaRPr lang="en-US" sz="1600" b="0">
              <a:solidFill>
                <a:srgbClr val="000000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86022" name="AutoShape 1057"/>
          <p:cNvSpPr>
            <a:spLocks noChangeArrowheads="1"/>
          </p:cNvSpPr>
          <p:nvPr/>
        </p:nvSpPr>
        <p:spPr bwMode="auto">
          <a:xfrm>
            <a:off x="646113" y="3452813"/>
            <a:ext cx="2874962" cy="873125"/>
          </a:xfrm>
          <a:prstGeom prst="roundRect">
            <a:avLst>
              <a:gd name="adj" fmla="val 7056"/>
            </a:avLst>
          </a:prstGeom>
          <a:solidFill>
            <a:srgbClr val="FFC000"/>
          </a:solidFill>
          <a:ln w="9525" algn="ctr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marL="277813" indent="-177800" algn="just">
              <a:lnSpc>
                <a:spcPct val="120000"/>
              </a:lnSpc>
            </a:pPr>
            <a:r>
              <a:rPr lang="en-US" sz="1600" b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Ad-hoc Query on top of </a:t>
            </a:r>
          </a:p>
          <a:p>
            <a:pPr marL="277813" indent="-177800" algn="just">
              <a:lnSpc>
                <a:spcPct val="120000"/>
              </a:lnSpc>
            </a:pPr>
            <a:r>
              <a:rPr lang="en-US" sz="1600" b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SAP BW and 3rd party data</a:t>
            </a:r>
          </a:p>
          <a:p>
            <a:pPr marL="277813" indent="-177800" algn="just">
              <a:lnSpc>
                <a:spcPct val="120000"/>
              </a:lnSpc>
            </a:pPr>
            <a:r>
              <a:rPr lang="en-US" sz="1600" b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(via XMLA Connectors)</a:t>
            </a:r>
          </a:p>
        </p:txBody>
      </p:sp>
      <p:sp>
        <p:nvSpPr>
          <p:cNvPr id="86023" name="AutoShape 1057"/>
          <p:cNvSpPr>
            <a:spLocks noChangeArrowheads="1"/>
          </p:cNvSpPr>
          <p:nvPr/>
        </p:nvSpPr>
        <p:spPr bwMode="auto">
          <a:xfrm>
            <a:off x="565150" y="1119188"/>
            <a:ext cx="4989513" cy="327025"/>
          </a:xfrm>
          <a:prstGeom prst="roundRect">
            <a:avLst>
              <a:gd name="adj" fmla="val 7056"/>
            </a:avLst>
          </a:prstGeom>
          <a:solidFill>
            <a:srgbClr val="FFC000"/>
          </a:solidFill>
          <a:ln w="9525" algn="ctr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marL="277813" indent="-177800" algn="just">
              <a:lnSpc>
                <a:spcPct val="120000"/>
              </a:lnSpc>
            </a:pPr>
            <a:r>
              <a:rPr lang="en-US" sz="1600" b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Web-based Ad-hoc Design Leveraging Broadcasting</a:t>
            </a:r>
          </a:p>
        </p:txBody>
      </p:sp>
    </p:spTree>
  </p:cSld>
  <p:clrMapOvr>
    <a:masterClrMapping/>
  </p:clrMapOvr>
  <p:transition advTm="1161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87042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28C49E3E-AE90-4CA2-A1F9-9333C35A56E6}" type="slidenum">
              <a:rPr lang="en-US" smtClean="0"/>
              <a:pPr/>
              <a:t>16</a:t>
            </a:fld>
            <a:endParaRPr lang="en-US" smtClean="0"/>
          </a:p>
        </p:txBody>
      </p:sp>
      <p:sp>
        <p:nvSpPr>
          <p:cNvPr id="6" name="Oval 4"/>
          <p:cNvSpPr>
            <a:spLocks noChangeArrowheads="1"/>
          </p:cNvSpPr>
          <p:nvPr/>
        </p:nvSpPr>
        <p:spPr bwMode="auto">
          <a:xfrm>
            <a:off x="776288" y="1279525"/>
            <a:ext cx="457200" cy="4572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7" name="Rectangle 11"/>
          <p:cNvSpPr>
            <a:spLocks noChangeArrowheads="1"/>
          </p:cNvSpPr>
          <p:nvPr/>
        </p:nvSpPr>
        <p:spPr bwMode="auto">
          <a:xfrm>
            <a:off x="1298575" y="1339850"/>
            <a:ext cx="47275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449263" indent="-449263">
              <a:buClr>
                <a:schemeClr val="folHlink"/>
              </a:buClr>
              <a:buSzPct val="90000"/>
              <a:defRPr/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Overview of Information Broadcasting</a:t>
            </a:r>
          </a:p>
        </p:txBody>
      </p:sp>
      <p:sp>
        <p:nvSpPr>
          <p:cNvPr id="8" name="Oval 4"/>
          <p:cNvSpPr>
            <a:spLocks noChangeArrowheads="1"/>
          </p:cNvSpPr>
          <p:nvPr/>
        </p:nvSpPr>
        <p:spPr bwMode="auto">
          <a:xfrm>
            <a:off x="788988" y="1866900"/>
            <a:ext cx="457200" cy="4572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1311275" y="1927225"/>
            <a:ext cx="1930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457200" indent="-457200">
              <a:buClr>
                <a:schemeClr val="folHlink"/>
              </a:buClr>
              <a:buSzPct val="90000"/>
              <a:defRPr/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Enhancements</a:t>
            </a:r>
          </a:p>
        </p:txBody>
      </p:sp>
      <p:sp>
        <p:nvSpPr>
          <p:cNvPr id="87047" name="Oval 4"/>
          <p:cNvSpPr>
            <a:spLocks noChangeArrowheads="1"/>
          </p:cNvSpPr>
          <p:nvPr/>
        </p:nvSpPr>
        <p:spPr bwMode="auto">
          <a:xfrm>
            <a:off x="788988" y="2454275"/>
            <a:ext cx="457200" cy="457200"/>
          </a:xfrm>
          <a:prstGeom prst="ellipse">
            <a:avLst/>
          </a:prstGeom>
          <a:solidFill>
            <a:srgbClr val="333333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87048" name="Rectangle 11"/>
          <p:cNvSpPr>
            <a:spLocks noChangeArrowheads="1"/>
          </p:cNvSpPr>
          <p:nvPr/>
        </p:nvSpPr>
        <p:spPr bwMode="auto">
          <a:xfrm>
            <a:off x="1311275" y="2514600"/>
            <a:ext cx="16002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457200" indent="-457200">
              <a:buClr>
                <a:schemeClr val="folHlink"/>
              </a:buClr>
              <a:buSzPct val="90000"/>
            </a:pPr>
            <a:r>
              <a:rPr lang="en-US"/>
              <a:t>Distribution</a:t>
            </a:r>
          </a:p>
        </p:txBody>
      </p:sp>
    </p:spTree>
  </p:cSld>
  <p:clrMapOvr>
    <a:masterClrMapping/>
  </p:clrMapOvr>
  <p:transition advTm="938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89090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2C0B4F7E-86AD-46DB-8080-FA447344CFFF}" type="slidenum">
              <a:rPr lang="en-US" smtClean="0"/>
              <a:pPr/>
              <a:t>17</a:t>
            </a:fld>
            <a:endParaRPr lang="en-US" smtClean="0"/>
          </a:p>
        </p:txBody>
      </p:sp>
      <p:sp>
        <p:nvSpPr>
          <p:cNvPr id="890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Data Bursting - 1</a:t>
            </a:r>
          </a:p>
        </p:txBody>
      </p:sp>
      <p:pic>
        <p:nvPicPr>
          <p:cNvPr id="89092" name="Picture 3"/>
          <p:cNvPicPr>
            <a:picLocks noChangeAspect="1" noChangeArrowheads="1"/>
          </p:cNvPicPr>
          <p:nvPr/>
        </p:nvPicPr>
        <p:blipFill>
          <a:blip r:embed="rId2"/>
          <a:srcRect t="33179"/>
          <a:stretch>
            <a:fillRect/>
          </a:stretch>
        </p:blipFill>
        <p:spPr bwMode="auto">
          <a:xfrm>
            <a:off x="285750" y="2884488"/>
            <a:ext cx="8572500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9093" name="Rectangle 5"/>
          <p:cNvSpPr>
            <a:spLocks noChangeArrowheads="1"/>
          </p:cNvSpPr>
          <p:nvPr/>
        </p:nvSpPr>
        <p:spPr bwMode="auto">
          <a:xfrm>
            <a:off x="487363" y="1365250"/>
            <a:ext cx="7953375" cy="1363663"/>
          </a:xfrm>
          <a:prstGeom prst="rect">
            <a:avLst/>
          </a:prstGeom>
          <a:solidFill>
            <a:srgbClr val="EAEAEA"/>
          </a:solidFill>
          <a:ln w="9525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algn="just" eaLnBrk="0" hangingPunct="0">
              <a:lnSpc>
                <a:spcPct val="120000"/>
              </a:lnSpc>
            </a:pPr>
            <a:endParaRPr lang="en-US" sz="1600" b="0"/>
          </a:p>
          <a:p>
            <a:pPr algn="just" eaLnBrk="0" hangingPunct="0">
              <a:lnSpc>
                <a:spcPct val="120000"/>
              </a:lnSpc>
            </a:pPr>
            <a:endParaRPr lang="en-US" sz="1600" b="0"/>
          </a:p>
          <a:p>
            <a:pPr algn="just" eaLnBrk="0" hangingPunct="0">
              <a:lnSpc>
                <a:spcPct val="120000"/>
              </a:lnSpc>
            </a:pPr>
            <a:r>
              <a:rPr lang="en-US" sz="1600" b="0"/>
              <a:t>This capability allows you to broadcast user-specific data based on master data in BI</a:t>
            </a:r>
          </a:p>
          <a:p>
            <a:pPr algn="just" eaLnBrk="0" hangingPunct="0">
              <a:lnSpc>
                <a:spcPct val="120000"/>
              </a:lnSpc>
            </a:pPr>
            <a:r>
              <a:rPr lang="en-US" sz="1600" b="0"/>
              <a:t> Eg: Burst a cost center report according to each cost center manager and retrieve </a:t>
            </a:r>
          </a:p>
          <a:p>
            <a:pPr algn="just" eaLnBrk="0" hangingPunct="0">
              <a:lnSpc>
                <a:spcPct val="120000"/>
              </a:lnSpc>
            </a:pPr>
            <a:r>
              <a:rPr lang="en-US" sz="1600" b="0"/>
              <a:t> the e-mail addresses from a master data attribute</a:t>
            </a:r>
          </a:p>
          <a:p>
            <a:pPr algn="just" eaLnBrk="0" hangingPunct="0">
              <a:lnSpc>
                <a:spcPct val="120000"/>
              </a:lnSpc>
            </a:pPr>
            <a:endParaRPr lang="en-US" sz="1600" b="0"/>
          </a:p>
        </p:txBody>
      </p:sp>
      <p:sp>
        <p:nvSpPr>
          <p:cNvPr id="89094" name="AutoShape 16"/>
          <p:cNvSpPr>
            <a:spLocks noChangeArrowheads="1"/>
          </p:cNvSpPr>
          <p:nvPr/>
        </p:nvSpPr>
        <p:spPr bwMode="auto">
          <a:xfrm>
            <a:off x="617538" y="1438275"/>
            <a:ext cx="3646487" cy="295275"/>
          </a:xfrm>
          <a:prstGeom prst="roundRect">
            <a:avLst>
              <a:gd name="adj" fmla="val 16667"/>
            </a:avLst>
          </a:prstGeom>
          <a:solidFill>
            <a:srgbClr val="FEE074"/>
          </a:solidFill>
          <a:ln w="9525">
            <a:solidFill>
              <a:srgbClr val="FF9933"/>
            </a:solidFill>
            <a:round/>
            <a:headEnd/>
            <a:tailEnd/>
          </a:ln>
          <a:effectLst>
            <a:prstShdw prst="shdw17" dist="17961" dir="2700000">
              <a:srgbClr val="995C1F"/>
            </a:prstShdw>
          </a:effectLst>
        </p:spPr>
        <p:txBody>
          <a:bodyPr lIns="0" tIns="0" rIns="0" bIns="0" anchor="ctr"/>
          <a:lstStyle/>
          <a:p>
            <a:pPr marL="277813" indent="-177800" algn="ctr">
              <a:lnSpc>
                <a:spcPct val="120000"/>
              </a:lnSpc>
            </a:pPr>
            <a:r>
              <a:rPr lang="en-US" sz="160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Data Bursting</a:t>
            </a:r>
          </a:p>
        </p:txBody>
      </p:sp>
    </p:spTree>
  </p:cSld>
  <p:clrMapOvr>
    <a:masterClrMapping/>
  </p:clrMapOvr>
  <p:transition advTm="1937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90114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2520D93-4557-4B2D-8694-E1C67D385410}" type="slidenum">
              <a:rPr lang="en-US" smtClean="0"/>
              <a:pPr/>
              <a:t>18</a:t>
            </a:fld>
            <a:endParaRPr lang="en-US" smtClean="0"/>
          </a:p>
        </p:txBody>
      </p:sp>
      <p:sp>
        <p:nvSpPr>
          <p:cNvPr id="901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Data Bursting - 2</a:t>
            </a:r>
          </a:p>
        </p:txBody>
      </p:sp>
      <p:pic>
        <p:nvPicPr>
          <p:cNvPr id="90116" name="Picture 9"/>
          <p:cNvPicPr>
            <a:picLocks noChangeAspect="1" noChangeArrowheads="1"/>
          </p:cNvPicPr>
          <p:nvPr/>
        </p:nvPicPr>
        <p:blipFill>
          <a:blip r:embed="rId2"/>
          <a:srcRect t="10332"/>
          <a:stretch>
            <a:fillRect/>
          </a:stretch>
        </p:blipFill>
        <p:spPr bwMode="auto">
          <a:xfrm>
            <a:off x="603250" y="1979613"/>
            <a:ext cx="8115300" cy="4414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117" name="AutoShape 16"/>
          <p:cNvSpPr>
            <a:spLocks noChangeArrowheads="1"/>
          </p:cNvSpPr>
          <p:nvPr/>
        </p:nvSpPr>
        <p:spPr bwMode="auto">
          <a:xfrm>
            <a:off x="644525" y="1282700"/>
            <a:ext cx="7912100" cy="450850"/>
          </a:xfrm>
          <a:prstGeom prst="roundRect">
            <a:avLst>
              <a:gd name="adj" fmla="val 16667"/>
            </a:avLst>
          </a:prstGeom>
          <a:solidFill>
            <a:srgbClr val="FEE074"/>
          </a:solidFill>
          <a:ln w="9525">
            <a:solidFill>
              <a:srgbClr val="FF9933"/>
            </a:solidFill>
            <a:round/>
            <a:headEnd/>
            <a:tailEnd/>
          </a:ln>
          <a:effectLst>
            <a:prstShdw prst="shdw17" dist="17961" dir="2700000">
              <a:srgbClr val="995C1F"/>
            </a:prstShdw>
          </a:effectLst>
        </p:spPr>
        <p:txBody>
          <a:bodyPr lIns="0" tIns="0" rIns="0" bIns="0" anchor="ctr"/>
          <a:lstStyle/>
          <a:p>
            <a:pPr marL="277813" indent="-177800">
              <a:lnSpc>
                <a:spcPct val="120000"/>
              </a:lnSpc>
            </a:pPr>
            <a:r>
              <a:rPr lang="en-US" sz="1600" b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Make sure the e-mail addresses of your receivers are retrievable via BI masterdata</a:t>
            </a:r>
          </a:p>
        </p:txBody>
      </p:sp>
    </p:spTree>
  </p:cSld>
  <p:clrMapOvr>
    <a:masterClrMapping/>
  </p:clrMapOvr>
  <p:transition advTm="350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91138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C41642F9-5FEE-437B-BAC4-2B604BE3B96E}" type="slidenum">
              <a:rPr lang="en-US" smtClean="0"/>
              <a:pPr/>
              <a:t>19</a:t>
            </a:fld>
            <a:endParaRPr lang="en-US" smtClean="0"/>
          </a:p>
        </p:txBody>
      </p:sp>
      <p:sp>
        <p:nvSpPr>
          <p:cNvPr id="911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Data Bursting - 3</a:t>
            </a:r>
          </a:p>
        </p:txBody>
      </p:sp>
      <p:pic>
        <p:nvPicPr>
          <p:cNvPr id="91140" name="Picture 2"/>
          <p:cNvPicPr>
            <a:picLocks noChangeAspect="1" noChangeArrowheads="1"/>
          </p:cNvPicPr>
          <p:nvPr/>
        </p:nvPicPr>
        <p:blipFill>
          <a:blip r:embed="rId2"/>
          <a:srcRect t="10585" b="45828"/>
          <a:stretch>
            <a:fillRect/>
          </a:stretch>
        </p:blipFill>
        <p:spPr bwMode="auto">
          <a:xfrm>
            <a:off x="419100" y="1979613"/>
            <a:ext cx="8215313" cy="2155825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91141" name="AutoShape 16"/>
          <p:cNvSpPr>
            <a:spLocks noChangeArrowheads="1"/>
          </p:cNvSpPr>
          <p:nvPr/>
        </p:nvSpPr>
        <p:spPr bwMode="auto">
          <a:xfrm>
            <a:off x="466725" y="1296988"/>
            <a:ext cx="8077200" cy="449262"/>
          </a:xfrm>
          <a:prstGeom prst="roundRect">
            <a:avLst>
              <a:gd name="adj" fmla="val 16667"/>
            </a:avLst>
          </a:prstGeom>
          <a:solidFill>
            <a:srgbClr val="FEE074"/>
          </a:solidFill>
          <a:ln w="9525">
            <a:solidFill>
              <a:srgbClr val="FF9933"/>
            </a:solidFill>
            <a:round/>
            <a:headEnd/>
            <a:tailEnd/>
          </a:ln>
          <a:effectLst>
            <a:prstShdw prst="shdw17" dist="17961" dir="2700000">
              <a:srgbClr val="995C1F"/>
            </a:prstShdw>
          </a:effectLst>
        </p:spPr>
        <p:txBody>
          <a:bodyPr lIns="0" tIns="0" rIns="0" bIns="0" anchor="ctr"/>
          <a:lstStyle/>
          <a:p>
            <a:pPr marL="277813" indent="-177800">
              <a:lnSpc>
                <a:spcPct val="120000"/>
              </a:lnSpc>
            </a:pPr>
            <a:r>
              <a:rPr lang="en-US" sz="160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Make sure the e-mail addresses of your receivers are retrievable via BI masterdata</a:t>
            </a:r>
          </a:p>
        </p:txBody>
      </p:sp>
      <p:sp>
        <p:nvSpPr>
          <p:cNvPr id="91142" name="AutoShape 5"/>
          <p:cNvSpPr>
            <a:spLocks noChangeArrowheads="1"/>
          </p:cNvSpPr>
          <p:nvPr/>
        </p:nvSpPr>
        <p:spPr bwMode="auto">
          <a:xfrm>
            <a:off x="633413" y="4257675"/>
            <a:ext cx="4089400" cy="388938"/>
          </a:xfrm>
          <a:prstGeom prst="chevron">
            <a:avLst>
              <a:gd name="adj" fmla="val 53496"/>
            </a:avLst>
          </a:prstGeom>
          <a:solidFill>
            <a:srgbClr val="FAD038"/>
          </a:solidFill>
          <a:ln w="9525">
            <a:solidFill>
              <a:srgbClr val="FFCC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173038" indent="-173038" eaLnBrk="0" hangingPunct="0">
              <a:lnSpc>
                <a:spcPct val="140000"/>
              </a:lnSpc>
            </a:pPr>
            <a:r>
              <a:rPr lang="en-US" sz="1600"/>
              <a:t> </a:t>
            </a:r>
            <a:r>
              <a:rPr lang="en-US" sz="1600">
                <a:solidFill>
                  <a:srgbClr val="000000"/>
                </a:solidFill>
              </a:rPr>
              <a:t>Send Document unchanged</a:t>
            </a:r>
            <a:endParaRPr lang="en-US" sz="1600"/>
          </a:p>
        </p:txBody>
      </p:sp>
      <p:sp>
        <p:nvSpPr>
          <p:cNvPr id="91143" name="AutoShape 5"/>
          <p:cNvSpPr>
            <a:spLocks noChangeArrowheads="1"/>
          </p:cNvSpPr>
          <p:nvPr/>
        </p:nvSpPr>
        <p:spPr bwMode="auto">
          <a:xfrm>
            <a:off x="604838" y="4679950"/>
            <a:ext cx="8170862" cy="669925"/>
          </a:xfrm>
          <a:prstGeom prst="chevron">
            <a:avLst>
              <a:gd name="adj" fmla="val 29080"/>
            </a:avLst>
          </a:prstGeom>
          <a:solidFill>
            <a:srgbClr val="FEF7DE"/>
          </a:solidFill>
          <a:ln w="9525">
            <a:solidFill>
              <a:srgbClr val="FFCC00"/>
            </a:solidFill>
            <a:round/>
            <a:headEnd/>
            <a:tailEnd/>
          </a:ln>
        </p:spPr>
        <p:txBody>
          <a:bodyPr/>
          <a:lstStyle/>
          <a:p>
            <a:pPr marL="115888" indent="-115888" eaLnBrk="0" hangingPunct="0">
              <a:lnSpc>
                <a:spcPct val="120000"/>
              </a:lnSpc>
            </a:pPr>
            <a:r>
              <a:rPr lang="en-US" sz="1600" b="0"/>
              <a:t>The recipient list is retrieved via the master data and every recipient receives the same document</a:t>
            </a:r>
          </a:p>
          <a:p>
            <a:pPr marL="115888" indent="-115888" eaLnBrk="0" hangingPunct="0">
              <a:lnSpc>
                <a:spcPct val="110000"/>
              </a:lnSpc>
            </a:pPr>
            <a:endParaRPr lang="en-US" sz="1400" b="0"/>
          </a:p>
        </p:txBody>
      </p:sp>
      <p:sp>
        <p:nvSpPr>
          <p:cNvPr id="91144" name="AutoShape 5"/>
          <p:cNvSpPr>
            <a:spLocks noChangeArrowheads="1"/>
          </p:cNvSpPr>
          <p:nvPr/>
        </p:nvSpPr>
        <p:spPr bwMode="auto">
          <a:xfrm>
            <a:off x="592138" y="5484813"/>
            <a:ext cx="4089400" cy="388937"/>
          </a:xfrm>
          <a:prstGeom prst="chevron">
            <a:avLst>
              <a:gd name="adj" fmla="val 53496"/>
            </a:avLst>
          </a:prstGeom>
          <a:solidFill>
            <a:srgbClr val="FAD038"/>
          </a:solidFill>
          <a:ln w="9525">
            <a:solidFill>
              <a:srgbClr val="FFCC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173038" indent="-173038" eaLnBrk="0" hangingPunct="0">
              <a:lnSpc>
                <a:spcPct val="140000"/>
              </a:lnSpc>
            </a:pPr>
            <a:r>
              <a:rPr lang="en-US" sz="1600"/>
              <a:t> </a:t>
            </a:r>
            <a:r>
              <a:rPr lang="en-US" sz="1600">
                <a:solidFill>
                  <a:srgbClr val="000000"/>
                </a:solidFill>
              </a:rPr>
              <a:t>Attribute for Recipient Determination</a:t>
            </a:r>
            <a:endParaRPr lang="en-US" sz="1600"/>
          </a:p>
        </p:txBody>
      </p:sp>
      <p:sp>
        <p:nvSpPr>
          <p:cNvPr id="91145" name="AutoShape 5"/>
          <p:cNvSpPr>
            <a:spLocks noChangeArrowheads="1"/>
          </p:cNvSpPr>
          <p:nvPr/>
        </p:nvSpPr>
        <p:spPr bwMode="auto">
          <a:xfrm>
            <a:off x="565150" y="5949950"/>
            <a:ext cx="8169275" cy="423863"/>
          </a:xfrm>
          <a:prstGeom prst="chevron">
            <a:avLst>
              <a:gd name="adj" fmla="val 29089"/>
            </a:avLst>
          </a:prstGeom>
          <a:solidFill>
            <a:srgbClr val="FEF7DE"/>
          </a:solidFill>
          <a:ln w="9525">
            <a:solidFill>
              <a:srgbClr val="FFCC00"/>
            </a:solidFill>
            <a:round/>
            <a:headEnd/>
            <a:tailEnd/>
          </a:ln>
        </p:spPr>
        <p:txBody>
          <a:bodyPr/>
          <a:lstStyle/>
          <a:p>
            <a:pPr marL="115888" indent="-115888" eaLnBrk="0" hangingPunct="0">
              <a:lnSpc>
                <a:spcPct val="120000"/>
              </a:lnSpc>
            </a:pPr>
            <a:r>
              <a:rPr lang="en-US" sz="1600" b="0"/>
              <a:t>Every recipient receives just the view on the data relevant for him/her</a:t>
            </a:r>
            <a:endParaRPr lang="en-US" sz="1400" b="0"/>
          </a:p>
        </p:txBody>
      </p:sp>
    </p:spTree>
  </p:cSld>
  <p:clrMapOvr>
    <a:masterClrMapping/>
  </p:clrMapOvr>
  <p:transition advTm="2859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70658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B92F2F73-8B61-4C87-8924-FCD8E1E2BE85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706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Contents</a:t>
            </a:r>
          </a:p>
        </p:txBody>
      </p:sp>
      <p:sp>
        <p:nvSpPr>
          <p:cNvPr id="70660" name="Oval 4"/>
          <p:cNvSpPr>
            <a:spLocks noChangeArrowheads="1"/>
          </p:cNvSpPr>
          <p:nvPr/>
        </p:nvSpPr>
        <p:spPr bwMode="auto">
          <a:xfrm>
            <a:off x="776288" y="1279525"/>
            <a:ext cx="457200" cy="457200"/>
          </a:xfrm>
          <a:prstGeom prst="ellipse">
            <a:avLst/>
          </a:prstGeom>
          <a:solidFill>
            <a:srgbClr val="333333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70661" name="Rectangle 11"/>
          <p:cNvSpPr>
            <a:spLocks noChangeArrowheads="1"/>
          </p:cNvSpPr>
          <p:nvPr/>
        </p:nvSpPr>
        <p:spPr bwMode="auto">
          <a:xfrm>
            <a:off x="1298575" y="1339850"/>
            <a:ext cx="47275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449263" indent="-449263">
              <a:buClr>
                <a:schemeClr val="folHlink"/>
              </a:buClr>
              <a:buSzPct val="90000"/>
            </a:pPr>
            <a:r>
              <a:rPr lang="en-US"/>
              <a:t>Overview of Information Broadcasting</a:t>
            </a:r>
          </a:p>
        </p:txBody>
      </p:sp>
      <p:sp>
        <p:nvSpPr>
          <p:cNvPr id="70662" name="Oval 4"/>
          <p:cNvSpPr>
            <a:spLocks noChangeArrowheads="1"/>
          </p:cNvSpPr>
          <p:nvPr/>
        </p:nvSpPr>
        <p:spPr bwMode="auto">
          <a:xfrm>
            <a:off x="788988" y="1866900"/>
            <a:ext cx="457200" cy="457200"/>
          </a:xfrm>
          <a:prstGeom prst="ellipse">
            <a:avLst/>
          </a:prstGeom>
          <a:solidFill>
            <a:srgbClr val="333333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70663" name="Rectangle 11"/>
          <p:cNvSpPr>
            <a:spLocks noChangeArrowheads="1"/>
          </p:cNvSpPr>
          <p:nvPr/>
        </p:nvSpPr>
        <p:spPr bwMode="auto">
          <a:xfrm>
            <a:off x="1311275" y="1927225"/>
            <a:ext cx="1930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457200" indent="-457200">
              <a:buClr>
                <a:schemeClr val="folHlink"/>
              </a:buClr>
              <a:buSzPct val="90000"/>
            </a:pPr>
            <a:r>
              <a:rPr lang="en-US"/>
              <a:t>Enhancements</a:t>
            </a:r>
          </a:p>
        </p:txBody>
      </p:sp>
      <p:sp>
        <p:nvSpPr>
          <p:cNvPr id="70664" name="Oval 4"/>
          <p:cNvSpPr>
            <a:spLocks noChangeArrowheads="1"/>
          </p:cNvSpPr>
          <p:nvPr/>
        </p:nvSpPr>
        <p:spPr bwMode="auto">
          <a:xfrm>
            <a:off x="788988" y="2454275"/>
            <a:ext cx="457200" cy="457200"/>
          </a:xfrm>
          <a:prstGeom prst="ellipse">
            <a:avLst/>
          </a:prstGeom>
          <a:solidFill>
            <a:srgbClr val="333333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70665" name="Rectangle 11"/>
          <p:cNvSpPr>
            <a:spLocks noChangeArrowheads="1"/>
          </p:cNvSpPr>
          <p:nvPr/>
        </p:nvSpPr>
        <p:spPr bwMode="auto">
          <a:xfrm>
            <a:off x="1311275" y="2514600"/>
            <a:ext cx="16002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457200" indent="-457200">
              <a:buClr>
                <a:schemeClr val="folHlink"/>
              </a:buClr>
              <a:buSzPct val="90000"/>
            </a:pPr>
            <a:r>
              <a:rPr lang="en-US"/>
              <a:t>Distribution</a:t>
            </a:r>
          </a:p>
        </p:txBody>
      </p:sp>
    </p:spTree>
  </p:cSld>
  <p:clrMapOvr>
    <a:masterClrMapping/>
  </p:clrMapOvr>
  <p:transition advTm="7906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92162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2995C4E4-6045-43CD-847E-B91A0D589889}" type="slidenum">
              <a:rPr lang="en-US" smtClean="0"/>
              <a:pPr/>
              <a:t>20</a:t>
            </a:fld>
            <a:endParaRPr lang="en-US" smtClean="0"/>
          </a:p>
        </p:txBody>
      </p:sp>
      <p:sp>
        <p:nvSpPr>
          <p:cNvPr id="921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Exception Broadcasting - 1</a:t>
            </a:r>
          </a:p>
        </p:txBody>
      </p:sp>
      <p:pic>
        <p:nvPicPr>
          <p:cNvPr id="92164" name="Picture 2"/>
          <p:cNvPicPr>
            <a:picLocks noChangeAspect="1" noChangeArrowheads="1"/>
          </p:cNvPicPr>
          <p:nvPr/>
        </p:nvPicPr>
        <p:blipFill>
          <a:blip r:embed="rId2"/>
          <a:srcRect t="23438" r="3654"/>
          <a:stretch>
            <a:fillRect/>
          </a:stretch>
        </p:blipFill>
        <p:spPr bwMode="auto">
          <a:xfrm>
            <a:off x="606425" y="2647950"/>
            <a:ext cx="7623175" cy="375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655638" y="1282700"/>
            <a:ext cx="3875087" cy="338138"/>
          </a:xfrm>
          <a:prstGeom prst="rect">
            <a:avLst/>
          </a:prstGeom>
          <a:solidFill>
            <a:srgbClr val="FFC000"/>
          </a:solidFill>
          <a:ln w="6350" cap="flat" cmpd="dbl" algn="ctr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sz="1600" dirty="0"/>
              <a:t>Integration of Exception Reporting</a:t>
            </a:r>
            <a:endParaRPr lang="en-US" sz="1600" dirty="0"/>
          </a:p>
        </p:txBody>
      </p:sp>
      <p:sp>
        <p:nvSpPr>
          <p:cNvPr id="7" name="TextBox 6"/>
          <p:cNvSpPr txBox="1"/>
          <p:nvPr/>
        </p:nvSpPr>
        <p:spPr>
          <a:xfrm>
            <a:off x="668338" y="1746250"/>
            <a:ext cx="7273925" cy="307975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FFF5D1"/>
              </a:gs>
            </a:gsLst>
            <a:path path="shape">
              <a:fillToRect l="50000" t="50000" r="50000" b="50000"/>
            </a:path>
          </a:gradFill>
          <a:ln w="6350" cap="flat" cmpd="dbl" algn="ctr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sz="1400" dirty="0"/>
              <a:t>Searching queries for exceptions that have occurred</a:t>
            </a:r>
            <a:endParaRPr lang="en-US" sz="1400" dirty="0"/>
          </a:p>
        </p:txBody>
      </p:sp>
      <p:sp>
        <p:nvSpPr>
          <p:cNvPr id="8" name="TextBox 7"/>
          <p:cNvSpPr txBox="1"/>
          <p:nvPr/>
        </p:nvSpPr>
        <p:spPr>
          <a:xfrm>
            <a:off x="641350" y="2224088"/>
            <a:ext cx="7273925" cy="307975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FFF5D1"/>
              </a:gs>
            </a:gsLst>
            <a:path path="shape">
              <a:fillToRect l="50000" t="50000" r="50000" b="50000"/>
            </a:path>
          </a:gradFill>
          <a:ln w="6350" cap="flat" cmpd="dbl" algn="ctr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sz="1400" dirty="0"/>
              <a:t>Distribution of exceptions that have occurred by e-mail or with the Alert Framework</a:t>
            </a:r>
            <a:endParaRPr lang="en-US" sz="1400" dirty="0"/>
          </a:p>
        </p:txBody>
      </p:sp>
    </p:spTree>
  </p:cSld>
  <p:clrMapOvr>
    <a:masterClrMapping/>
  </p:clrMapOvr>
  <p:transition advTm="1015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93186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37899073-2DF2-4B45-9D2B-D03879C07CC1}" type="slidenum">
              <a:rPr lang="en-US" smtClean="0"/>
              <a:pPr/>
              <a:t>21</a:t>
            </a:fld>
            <a:endParaRPr lang="en-US" smtClean="0"/>
          </a:p>
        </p:txBody>
      </p:sp>
      <p:sp>
        <p:nvSpPr>
          <p:cNvPr id="931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Exception Broadcasting - 2</a:t>
            </a:r>
          </a:p>
        </p:txBody>
      </p:sp>
      <p:grpSp>
        <p:nvGrpSpPr>
          <p:cNvPr id="93188" name="Group 9"/>
          <p:cNvGrpSpPr>
            <a:grpSpLocks/>
          </p:cNvGrpSpPr>
          <p:nvPr/>
        </p:nvGrpSpPr>
        <p:grpSpPr bwMode="auto">
          <a:xfrm>
            <a:off x="261938" y="1168400"/>
            <a:ext cx="8620125" cy="5191125"/>
            <a:chOff x="261938" y="1168292"/>
            <a:chExt cx="8620125" cy="5191125"/>
          </a:xfrm>
        </p:grpSpPr>
        <p:pic>
          <p:nvPicPr>
            <p:cNvPr id="93189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61938" y="1168292"/>
              <a:ext cx="8620125" cy="5191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TextBox 5"/>
            <p:cNvSpPr txBox="1"/>
            <p:nvPr/>
          </p:nvSpPr>
          <p:spPr>
            <a:xfrm>
              <a:off x="368300" y="1173055"/>
              <a:ext cx="3876675" cy="339725"/>
            </a:xfrm>
            <a:prstGeom prst="rect">
              <a:avLst/>
            </a:prstGeom>
            <a:solidFill>
              <a:srgbClr val="FFC000"/>
            </a:solidFill>
            <a:ln w="6350" cap="flat" cmpd="dbl" algn="ctr">
              <a:solidFill>
                <a:srgbClr val="FF9900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algn="ctr" eaLnBrk="0" hangingPunct="0">
                <a:defRPr/>
              </a:pPr>
              <a:r>
                <a:rPr lang="en-US" sz="1600" dirty="0"/>
                <a:t>Query Designer</a:t>
              </a:r>
              <a:endParaRPr lang="en-US" sz="1600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4640263" y="1338155"/>
              <a:ext cx="3425825" cy="306387"/>
            </a:xfrm>
            <a:prstGeom prst="rect">
              <a:avLst/>
            </a:prstGeom>
            <a:gradFill>
              <a:gsLst>
                <a:gs pos="0">
                  <a:srgbClr val="FFFFFF"/>
                </a:gs>
                <a:gs pos="100000">
                  <a:srgbClr val="FFF5D1"/>
                </a:gs>
              </a:gsLst>
              <a:path path="shape">
                <a:fillToRect l="50000" t="50000" r="50000" b="50000"/>
              </a:path>
            </a:gradFill>
            <a:ln w="6350" cap="flat" cmpd="dbl" algn="ctr">
              <a:solidFill>
                <a:srgbClr val="FF9900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algn="ctr" eaLnBrk="0" hangingPunct="0">
                <a:defRPr/>
              </a:pPr>
              <a:r>
                <a:rPr lang="en-US" sz="1400" dirty="0"/>
                <a:t>1. Create Exception</a:t>
              </a:r>
              <a:endParaRPr lang="en-US" sz="1400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14325" y="4189305"/>
              <a:ext cx="3875088" cy="339725"/>
            </a:xfrm>
            <a:prstGeom prst="rect">
              <a:avLst/>
            </a:prstGeom>
            <a:solidFill>
              <a:srgbClr val="FFC000"/>
            </a:solidFill>
            <a:ln w="6350" cap="flat" cmpd="dbl" algn="ctr">
              <a:solidFill>
                <a:srgbClr val="FF9900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algn="ctr" eaLnBrk="0" hangingPunct="0">
                <a:defRPr/>
              </a:pPr>
              <a:r>
                <a:rPr lang="en-US" sz="1600" dirty="0"/>
                <a:t>Broadcaster</a:t>
              </a:r>
              <a:endParaRPr lang="en-US" sz="1600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694238" y="4217880"/>
              <a:ext cx="3425825" cy="306387"/>
            </a:xfrm>
            <a:prstGeom prst="rect">
              <a:avLst/>
            </a:prstGeom>
            <a:gradFill>
              <a:gsLst>
                <a:gs pos="0">
                  <a:srgbClr val="FFFFFF"/>
                </a:gs>
                <a:gs pos="100000">
                  <a:srgbClr val="FFF5D1"/>
                </a:gs>
              </a:gsLst>
              <a:path path="shape">
                <a:fillToRect l="50000" t="50000" r="50000" b="50000"/>
              </a:path>
            </a:gradFill>
            <a:ln w="6350" cap="flat" cmpd="dbl" algn="ctr">
              <a:solidFill>
                <a:srgbClr val="FF9900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algn="ctr" eaLnBrk="0" hangingPunct="0">
                <a:defRPr/>
              </a:pPr>
              <a:r>
                <a:rPr lang="en-US" sz="1400" dirty="0"/>
                <a:t>2. Create Broadcasting Section</a:t>
              </a:r>
              <a:endParaRPr lang="en-US" sz="1400" dirty="0"/>
            </a:p>
          </p:txBody>
        </p:sp>
      </p:grpSp>
    </p:spTree>
  </p:cSld>
  <p:clrMapOvr>
    <a:masterClrMapping/>
  </p:clrMapOvr>
  <p:transition advTm="1094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94210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B21B4FE9-5A90-433E-A72C-34DF03354535}" type="slidenum">
              <a:rPr lang="en-US" smtClean="0"/>
              <a:pPr/>
              <a:t>22</a:t>
            </a:fld>
            <a:endParaRPr lang="en-US" smtClean="0"/>
          </a:p>
        </p:txBody>
      </p:sp>
      <p:sp>
        <p:nvSpPr>
          <p:cNvPr id="942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Exception Broadcasting - 3</a:t>
            </a:r>
          </a:p>
        </p:txBody>
      </p:sp>
      <p:pic>
        <p:nvPicPr>
          <p:cNvPr id="9421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4988" y="1120775"/>
            <a:ext cx="7956550" cy="504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984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95234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1023D6D1-6983-4399-96D3-E13177ABCB13}" type="slidenum">
              <a:rPr lang="en-US" smtClean="0"/>
              <a:pPr/>
              <a:t>23</a:t>
            </a:fld>
            <a:endParaRPr lang="en-US" smtClean="0"/>
          </a:p>
        </p:txBody>
      </p:sp>
      <p:sp>
        <p:nvSpPr>
          <p:cNvPr id="952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Exception Broadcasting - 4</a:t>
            </a:r>
          </a:p>
        </p:txBody>
      </p:sp>
      <p:grpSp>
        <p:nvGrpSpPr>
          <p:cNvPr id="95236" name="Group 6"/>
          <p:cNvGrpSpPr>
            <a:grpSpLocks/>
          </p:cNvGrpSpPr>
          <p:nvPr/>
        </p:nvGrpSpPr>
        <p:grpSpPr bwMode="auto">
          <a:xfrm>
            <a:off x="695325" y="1338263"/>
            <a:ext cx="7753350" cy="4860925"/>
            <a:chOff x="695325" y="1337482"/>
            <a:chExt cx="7753350" cy="4862427"/>
          </a:xfrm>
        </p:grpSpPr>
        <p:pic>
          <p:nvPicPr>
            <p:cNvPr id="95237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95325" y="1399309"/>
              <a:ext cx="7753350" cy="4800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TextBox 5"/>
            <p:cNvSpPr txBox="1"/>
            <p:nvPr/>
          </p:nvSpPr>
          <p:spPr>
            <a:xfrm>
              <a:off x="860425" y="1337482"/>
              <a:ext cx="6208713" cy="584381"/>
            </a:xfrm>
            <a:prstGeom prst="rect">
              <a:avLst/>
            </a:prstGeom>
            <a:solidFill>
              <a:srgbClr val="FFC000"/>
            </a:solidFill>
            <a:ln w="6350" cap="flat" cmpd="dbl" algn="ctr">
              <a:solidFill>
                <a:srgbClr val="FF9900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eaLnBrk="0" hangingPunct="0">
                <a:defRPr/>
              </a:pPr>
              <a:r>
                <a:rPr lang="en-US" sz="1600" dirty="0"/>
                <a:t>Choose Alert Category to transfer text information via the broadcast (optional)</a:t>
              </a:r>
              <a:endParaRPr lang="en-US" sz="1600" dirty="0"/>
            </a:p>
          </p:txBody>
        </p:sp>
      </p:grpSp>
    </p:spTree>
  </p:cSld>
  <p:clrMapOvr>
    <a:masterClrMapping/>
  </p:clrMapOvr>
  <p:transition advTm="225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96258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DA725DBD-4E0D-47DC-9EDD-27663AE4361F}" type="slidenum">
              <a:rPr lang="en-US" smtClean="0"/>
              <a:pPr/>
              <a:t>24</a:t>
            </a:fld>
            <a:endParaRPr lang="en-US" smtClean="0"/>
          </a:p>
        </p:txBody>
      </p:sp>
      <p:sp>
        <p:nvSpPr>
          <p:cNvPr id="962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Exception Broadcasting - 5</a:t>
            </a:r>
          </a:p>
        </p:txBody>
      </p:sp>
      <p:grpSp>
        <p:nvGrpSpPr>
          <p:cNvPr id="96260" name="Group 6"/>
          <p:cNvGrpSpPr>
            <a:grpSpLocks/>
          </p:cNvGrpSpPr>
          <p:nvPr/>
        </p:nvGrpSpPr>
        <p:grpSpPr bwMode="auto">
          <a:xfrm>
            <a:off x="596900" y="1309688"/>
            <a:ext cx="7837488" cy="4511675"/>
            <a:chOff x="596780" y="1309688"/>
            <a:chExt cx="7836940" cy="4511563"/>
          </a:xfrm>
        </p:grpSpPr>
        <p:pic>
          <p:nvPicPr>
            <p:cNvPr id="96261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96780" y="1309688"/>
              <a:ext cx="7836940" cy="45115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TextBox 5"/>
            <p:cNvSpPr txBox="1"/>
            <p:nvPr/>
          </p:nvSpPr>
          <p:spPr>
            <a:xfrm>
              <a:off x="804728" y="1555744"/>
              <a:ext cx="6209866" cy="338130"/>
            </a:xfrm>
            <a:prstGeom prst="rect">
              <a:avLst/>
            </a:prstGeom>
            <a:solidFill>
              <a:srgbClr val="FFC000"/>
            </a:solidFill>
            <a:ln w="6350" cap="flat" cmpd="dbl" algn="ctr">
              <a:solidFill>
                <a:srgbClr val="FF9900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eaLnBrk="0" hangingPunct="0">
                <a:defRPr/>
              </a:pPr>
              <a:r>
                <a:rPr lang="en-US" sz="1600" dirty="0"/>
                <a:t>Schedule and run the broadcast</a:t>
              </a:r>
              <a:endParaRPr lang="en-US" sz="1600" dirty="0"/>
            </a:p>
          </p:txBody>
        </p:sp>
      </p:grpSp>
    </p:spTree>
  </p:cSld>
  <p:clrMapOvr>
    <a:masterClrMapping/>
  </p:clrMapOvr>
  <p:transition advTm="1547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97282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B87C792B-484B-438D-AC2B-3690DEA4F33F}" type="slidenum">
              <a:rPr lang="en-US" smtClean="0"/>
              <a:pPr/>
              <a:t>25</a:t>
            </a:fld>
            <a:endParaRPr lang="en-US" smtClean="0"/>
          </a:p>
        </p:txBody>
      </p:sp>
      <p:sp>
        <p:nvSpPr>
          <p:cNvPr id="972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Create an Alert Category in the Central Alert Server</a:t>
            </a:r>
          </a:p>
        </p:txBody>
      </p:sp>
      <p:grpSp>
        <p:nvGrpSpPr>
          <p:cNvPr id="97284" name="Group 7"/>
          <p:cNvGrpSpPr>
            <a:grpSpLocks/>
          </p:cNvGrpSpPr>
          <p:nvPr/>
        </p:nvGrpSpPr>
        <p:grpSpPr bwMode="auto">
          <a:xfrm>
            <a:off x="528638" y="1276350"/>
            <a:ext cx="8148637" cy="4781550"/>
            <a:chOff x="528485" y="1275990"/>
            <a:chExt cx="8149156" cy="4781550"/>
          </a:xfrm>
        </p:grpSpPr>
        <p:pic>
          <p:nvPicPr>
            <p:cNvPr id="97285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029066" y="1275990"/>
              <a:ext cx="7648575" cy="4781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TextBox 5"/>
            <p:cNvSpPr txBox="1"/>
            <p:nvPr/>
          </p:nvSpPr>
          <p:spPr>
            <a:xfrm>
              <a:off x="860293" y="1391878"/>
              <a:ext cx="7285502" cy="831850"/>
            </a:xfrm>
            <a:prstGeom prst="rect">
              <a:avLst/>
            </a:prstGeom>
            <a:solidFill>
              <a:srgbClr val="FFC000"/>
            </a:solidFill>
            <a:ln w="6350" cap="flat" cmpd="dbl" algn="ctr">
              <a:solidFill>
                <a:srgbClr val="FF9900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eaLnBrk="0" hangingPunct="0">
                <a:defRPr/>
              </a:pPr>
              <a:r>
                <a:rPr lang="en-US" sz="1600" dirty="0"/>
                <a:t>In order to broadcast via the central alert framework of the SAP </a:t>
              </a:r>
              <a:r>
                <a:rPr lang="en-US" sz="1600" dirty="0" err="1"/>
                <a:t>NetWeaver</a:t>
              </a:r>
              <a:r>
                <a:rPr lang="en-US" sz="1600" dirty="0"/>
                <a:t> AS you have to create an Alert Category in the Central Alert Server</a:t>
              </a:r>
              <a:endParaRPr lang="en-US" sz="1600" dirty="0"/>
            </a:p>
          </p:txBody>
        </p:sp>
        <p:sp>
          <p:nvSpPr>
            <p:cNvPr id="7" name="Rectangle 6"/>
            <p:cNvSpPr/>
            <p:nvPr/>
          </p:nvSpPr>
          <p:spPr>
            <a:xfrm>
              <a:off x="528485" y="2563453"/>
              <a:ext cx="2284557" cy="3092450"/>
            </a:xfrm>
            <a:prstGeom prst="rect">
              <a:avLst/>
            </a:prstGeom>
            <a:solidFill>
              <a:srgbClr val="FFF2BD"/>
            </a:solidFill>
            <a:ln w="9525" algn="ctr">
              <a:solidFill>
                <a:srgbClr val="FF9900"/>
              </a:solidFill>
              <a:miter lim="800000"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 wrap="none" lIns="0" tIns="0" rIns="0" bIns="0" anchor="ctr"/>
            <a:lstStyle/>
            <a:p>
              <a:pPr marL="338138" indent="-225425" eaLnBrk="0" hangingPunct="0">
                <a:spcBef>
                  <a:spcPct val="50000"/>
                </a:spcBef>
                <a:defRPr/>
              </a:pPr>
              <a:r>
                <a:rPr lang="en-US" sz="1600" dirty="0">
                  <a:solidFill>
                    <a:srgbClr val="000000"/>
                  </a:solidFill>
                </a:rPr>
                <a:t>Use transaction code </a:t>
              </a:r>
            </a:p>
            <a:p>
              <a:pPr marL="338138" indent="-225425" eaLnBrk="0" hangingPunct="0">
                <a:spcBef>
                  <a:spcPct val="50000"/>
                </a:spcBef>
                <a:defRPr/>
              </a:pPr>
              <a:r>
                <a:rPr lang="en-US" sz="1600" dirty="0">
                  <a:solidFill>
                    <a:srgbClr val="000000"/>
                  </a:solidFill>
                </a:rPr>
                <a:t>ALTRCATDEF to access </a:t>
              </a:r>
            </a:p>
            <a:p>
              <a:pPr marL="338138" indent="-225425" eaLnBrk="0" hangingPunct="0">
                <a:spcBef>
                  <a:spcPct val="50000"/>
                </a:spcBef>
                <a:defRPr/>
              </a:pPr>
              <a:r>
                <a:rPr lang="en-US" sz="1600" dirty="0">
                  <a:solidFill>
                    <a:srgbClr val="000000"/>
                  </a:solidFill>
                </a:rPr>
                <a:t>The maintenance</a:t>
              </a:r>
            </a:p>
            <a:p>
              <a:pPr marL="338138" indent="-225425" eaLnBrk="0" hangingPunct="0">
                <a:spcBef>
                  <a:spcPct val="50000"/>
                </a:spcBef>
                <a:defRPr/>
              </a:pPr>
              <a:r>
                <a:rPr lang="en-US" sz="1600" dirty="0">
                  <a:solidFill>
                    <a:srgbClr val="000000"/>
                  </a:solidFill>
                </a:rPr>
                <a:t>Enter a description and </a:t>
              </a:r>
            </a:p>
            <a:p>
              <a:pPr marL="338138" indent="-225425" eaLnBrk="0" hangingPunct="0">
                <a:spcBef>
                  <a:spcPct val="50000"/>
                </a:spcBef>
                <a:defRPr/>
              </a:pPr>
              <a:r>
                <a:rPr lang="en-US" sz="1600" dirty="0">
                  <a:solidFill>
                    <a:srgbClr val="000000"/>
                  </a:solidFill>
                </a:rPr>
                <a:t>maintain the basic </a:t>
              </a:r>
            </a:p>
            <a:p>
              <a:pPr marL="338138" indent="-225425" eaLnBrk="0" hangingPunct="0">
                <a:spcBef>
                  <a:spcPct val="50000"/>
                </a:spcBef>
                <a:defRPr/>
              </a:pPr>
              <a:r>
                <a:rPr lang="en-US" sz="1600" dirty="0">
                  <a:solidFill>
                    <a:srgbClr val="000000"/>
                  </a:solidFill>
                </a:rPr>
                <a:t>properties for the</a:t>
              </a:r>
            </a:p>
            <a:p>
              <a:pPr marL="338138" indent="-225425" eaLnBrk="0" hangingPunct="0">
                <a:spcBef>
                  <a:spcPct val="50000"/>
                </a:spcBef>
                <a:defRPr/>
              </a:pPr>
              <a:r>
                <a:rPr lang="en-US" sz="1600" dirty="0">
                  <a:solidFill>
                    <a:srgbClr val="000000"/>
                  </a:solidFill>
                </a:rPr>
                <a:t>Alert Category</a:t>
              </a:r>
            </a:p>
          </p:txBody>
        </p:sp>
      </p:grpSp>
    </p:spTree>
  </p:cSld>
  <p:clrMapOvr>
    <a:masterClrMapping/>
  </p:clrMapOvr>
  <p:transition advTm="1328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5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98306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661AE4C0-2CEE-41DE-965A-931777D6F5E2}" type="slidenum">
              <a:rPr lang="en-US" smtClean="0"/>
              <a:pPr/>
              <a:t>26</a:t>
            </a:fld>
            <a:endParaRPr lang="en-US" smtClean="0"/>
          </a:p>
        </p:txBody>
      </p:sp>
      <p:sp>
        <p:nvSpPr>
          <p:cNvPr id="983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Create a container for the alert</a:t>
            </a:r>
          </a:p>
        </p:txBody>
      </p:sp>
      <p:grpSp>
        <p:nvGrpSpPr>
          <p:cNvPr id="98308" name="Group 7"/>
          <p:cNvGrpSpPr>
            <a:grpSpLocks/>
          </p:cNvGrpSpPr>
          <p:nvPr/>
        </p:nvGrpSpPr>
        <p:grpSpPr bwMode="auto">
          <a:xfrm>
            <a:off x="742950" y="1204913"/>
            <a:ext cx="7658100" cy="4810125"/>
            <a:chOff x="742950" y="1204244"/>
            <a:chExt cx="7658100" cy="4810125"/>
          </a:xfrm>
        </p:grpSpPr>
        <p:pic>
          <p:nvPicPr>
            <p:cNvPr id="98309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742950" y="1204244"/>
              <a:ext cx="7658100" cy="4810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TextBox 5"/>
            <p:cNvSpPr txBox="1"/>
            <p:nvPr/>
          </p:nvSpPr>
          <p:spPr>
            <a:xfrm>
              <a:off x="4762500" y="1337594"/>
              <a:ext cx="3016250" cy="1062037"/>
            </a:xfrm>
            <a:prstGeom prst="rect">
              <a:avLst/>
            </a:prstGeom>
            <a:gradFill>
              <a:gsLst>
                <a:gs pos="0">
                  <a:srgbClr val="FFFFFF"/>
                </a:gs>
                <a:gs pos="100000">
                  <a:srgbClr val="FFF5D1"/>
                </a:gs>
              </a:gsLst>
              <a:path path="shape">
                <a:fillToRect l="50000" t="50000" r="50000" b="50000"/>
              </a:path>
            </a:gradFill>
            <a:ln w="6350" cap="flat" cmpd="dbl" algn="ctr">
              <a:solidFill>
                <a:srgbClr val="FF9900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eaLnBrk="0" hangingPunct="0">
                <a:lnSpc>
                  <a:spcPct val="150000"/>
                </a:lnSpc>
                <a:defRPr/>
              </a:pPr>
              <a:r>
                <a:rPr lang="en-US" sz="1400" dirty="0"/>
                <a:t>Create Container Elements for BI parameters that you want to transfer via the broadcast</a:t>
              </a:r>
              <a:endParaRPr lang="en-US" sz="1400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914400" y="4831681"/>
              <a:ext cx="2155825" cy="609600"/>
            </a:xfrm>
            <a:prstGeom prst="rect">
              <a:avLst/>
            </a:prstGeom>
            <a:solidFill>
              <a:srgbClr val="FFC000"/>
            </a:solidFill>
            <a:ln w="6350" cap="flat" cmpd="dbl" algn="ctr">
              <a:solidFill>
                <a:srgbClr val="FF9900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eaLnBrk="0" hangingPunct="0">
                <a:lnSpc>
                  <a:spcPct val="120000"/>
                </a:lnSpc>
                <a:defRPr/>
              </a:pPr>
              <a:r>
                <a:rPr lang="en-US" sz="1400" dirty="0"/>
                <a:t>Container Element created</a:t>
              </a:r>
              <a:endParaRPr lang="en-US" sz="1400" dirty="0"/>
            </a:p>
          </p:txBody>
        </p:sp>
      </p:grpSp>
    </p:spTree>
  </p:cSld>
  <p:clrMapOvr>
    <a:masterClrMapping/>
  </p:clrMapOvr>
  <p:transition advTm="1343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9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99330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09ECC618-1950-48CC-BDE6-10ED1B020EAA}" type="slidenum">
              <a:rPr lang="en-US" smtClean="0"/>
              <a:pPr/>
              <a:t>27</a:t>
            </a:fld>
            <a:endParaRPr lang="en-US" smtClean="0"/>
          </a:p>
        </p:txBody>
      </p:sp>
      <p:sp>
        <p:nvSpPr>
          <p:cNvPr id="993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Maintain Texts for the Alert Message</a:t>
            </a:r>
          </a:p>
        </p:txBody>
      </p:sp>
      <p:pic>
        <p:nvPicPr>
          <p:cNvPr id="9933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1525" y="1323975"/>
            <a:ext cx="7600950" cy="454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6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3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100354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4CFC4EB8-6927-4689-A50A-72222A420D27}" type="slidenum">
              <a:rPr lang="en-US" smtClean="0"/>
              <a:pPr/>
              <a:t>28</a:t>
            </a:fld>
            <a:endParaRPr lang="en-US" smtClean="0"/>
          </a:p>
        </p:txBody>
      </p:sp>
      <p:sp>
        <p:nvSpPr>
          <p:cNvPr id="1003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Add Optional Subsequent Activities</a:t>
            </a:r>
          </a:p>
        </p:txBody>
      </p:sp>
      <p:pic>
        <p:nvPicPr>
          <p:cNvPr id="10035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475" y="1168400"/>
            <a:ext cx="7639050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0357" name="Group 7"/>
          <p:cNvGrpSpPr>
            <a:grpSpLocks/>
          </p:cNvGrpSpPr>
          <p:nvPr/>
        </p:nvGrpSpPr>
        <p:grpSpPr bwMode="auto">
          <a:xfrm>
            <a:off x="5403850" y="1570038"/>
            <a:ext cx="3398838" cy="4295775"/>
            <a:chOff x="5404510" y="1569490"/>
            <a:chExt cx="3398295" cy="4296350"/>
          </a:xfrm>
        </p:grpSpPr>
        <p:sp>
          <p:nvSpPr>
            <p:cNvPr id="6" name="TextBox 5"/>
            <p:cNvSpPr txBox="1"/>
            <p:nvPr/>
          </p:nvSpPr>
          <p:spPr>
            <a:xfrm>
              <a:off x="5404510" y="1569490"/>
              <a:ext cx="3015768" cy="738286"/>
            </a:xfrm>
            <a:prstGeom prst="rect">
              <a:avLst/>
            </a:prstGeom>
            <a:gradFill>
              <a:gsLst>
                <a:gs pos="0">
                  <a:srgbClr val="FFFFFF"/>
                </a:gs>
                <a:gs pos="100000">
                  <a:srgbClr val="FFF5D1"/>
                </a:gs>
              </a:gsLst>
              <a:path path="shape">
                <a:fillToRect l="50000" t="50000" r="50000" b="50000"/>
              </a:path>
            </a:gradFill>
            <a:ln w="6350" cap="flat" cmpd="dbl" algn="ctr">
              <a:solidFill>
                <a:srgbClr val="FF9900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eaLnBrk="0" hangingPunct="0">
                <a:lnSpc>
                  <a:spcPct val="150000"/>
                </a:lnSpc>
                <a:defRPr/>
              </a:pPr>
              <a:r>
                <a:rPr lang="en-US" sz="1400" dirty="0"/>
                <a:t>Here you can enter a text for a subsequent activity</a:t>
              </a:r>
              <a:endParaRPr lang="en-US" sz="1400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5514031" y="4803660"/>
              <a:ext cx="3288774" cy="1062180"/>
            </a:xfrm>
            <a:prstGeom prst="rect">
              <a:avLst/>
            </a:prstGeom>
            <a:gradFill>
              <a:gsLst>
                <a:gs pos="0">
                  <a:srgbClr val="FFFFFF"/>
                </a:gs>
                <a:gs pos="100000">
                  <a:srgbClr val="FFF5D1"/>
                </a:gs>
              </a:gsLst>
              <a:path path="shape">
                <a:fillToRect l="50000" t="50000" r="50000" b="50000"/>
              </a:path>
            </a:gradFill>
            <a:ln w="6350" cap="flat" cmpd="dbl" algn="ctr">
              <a:solidFill>
                <a:srgbClr val="FF9900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eaLnBrk="0" hangingPunct="0">
                <a:lnSpc>
                  <a:spcPct val="150000"/>
                </a:lnSpc>
                <a:defRPr/>
              </a:pPr>
              <a:r>
                <a:rPr lang="en-US" sz="1400" dirty="0"/>
                <a:t>Here you can enter a URL which should be checked by the recipient in order to react to the alert</a:t>
              </a:r>
              <a:endParaRPr lang="en-US" sz="1400" dirty="0"/>
            </a:p>
          </p:txBody>
        </p:sp>
      </p:grpSp>
    </p:spTree>
  </p:cSld>
  <p:clrMapOvr>
    <a:masterClrMapping/>
  </p:clrMapOvr>
  <p:transition advTm="7344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101378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3B94B9E3-FC7C-44A0-901E-943DD48A140D}" type="slidenum">
              <a:rPr lang="en-US" smtClean="0"/>
              <a:pPr/>
              <a:t>29</a:t>
            </a:fld>
            <a:endParaRPr lang="en-US" smtClean="0"/>
          </a:p>
        </p:txBody>
      </p:sp>
      <p:sp>
        <p:nvSpPr>
          <p:cNvPr id="1013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Assign the Alert to End Users</a:t>
            </a:r>
          </a:p>
        </p:txBody>
      </p:sp>
      <p:pic>
        <p:nvPicPr>
          <p:cNvPr id="101380" name="Picture 2"/>
          <p:cNvPicPr>
            <a:picLocks noChangeAspect="1" noChangeArrowheads="1"/>
          </p:cNvPicPr>
          <p:nvPr/>
        </p:nvPicPr>
        <p:blipFill>
          <a:blip r:embed="rId2"/>
          <a:srcRect b="68950"/>
          <a:stretch>
            <a:fillRect/>
          </a:stretch>
        </p:blipFill>
        <p:spPr bwMode="auto">
          <a:xfrm>
            <a:off x="814388" y="1198563"/>
            <a:ext cx="7515225" cy="133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Pentagon 5"/>
          <p:cNvSpPr/>
          <p:nvPr/>
        </p:nvSpPr>
        <p:spPr bwMode="auto">
          <a:xfrm>
            <a:off x="657225" y="2511425"/>
            <a:ext cx="8091488" cy="604838"/>
          </a:xfrm>
          <a:prstGeom prst="homePlate">
            <a:avLst/>
          </a:prstGeom>
          <a:solidFill>
            <a:srgbClr val="FFCC66"/>
          </a:soli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lnSpc>
                <a:spcPct val="120000"/>
              </a:lnSpc>
              <a:defRPr/>
            </a:pPr>
            <a:r>
              <a:rPr lang="en-US" sz="1600" dirty="0"/>
              <a:t>You have to assign the alert to en-users. The central alert framework of </a:t>
            </a:r>
            <a:br>
              <a:rPr lang="en-US" sz="1600" dirty="0"/>
            </a:br>
            <a:r>
              <a:rPr lang="en-US" sz="1600" dirty="0"/>
              <a:t>SAP </a:t>
            </a:r>
            <a:r>
              <a:rPr lang="en-US" sz="1600" dirty="0" err="1"/>
              <a:t>WebAS</a:t>
            </a:r>
            <a:r>
              <a:rPr lang="en-US" sz="1600" dirty="0"/>
              <a:t> provides you with three options</a:t>
            </a:r>
          </a:p>
        </p:txBody>
      </p:sp>
      <p:sp>
        <p:nvSpPr>
          <p:cNvPr id="101382" name="Rectangle 6"/>
          <p:cNvSpPr>
            <a:spLocks noChangeArrowheads="1"/>
          </p:cNvSpPr>
          <p:nvPr/>
        </p:nvSpPr>
        <p:spPr bwMode="auto">
          <a:xfrm>
            <a:off x="711200" y="4244975"/>
            <a:ext cx="8050213" cy="885825"/>
          </a:xfrm>
          <a:prstGeom prst="rect">
            <a:avLst/>
          </a:prstGeom>
          <a:solidFill>
            <a:srgbClr val="FCEAC6"/>
          </a:solidFill>
          <a:ln w="25400">
            <a:solidFill>
              <a:srgbClr val="996633"/>
            </a:solidFill>
            <a:prstDash val="dash"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marL="112713" algn="just" eaLnBrk="0" hangingPunct="0">
              <a:lnSpc>
                <a:spcPct val="120000"/>
              </a:lnSpc>
            </a:pPr>
            <a:endParaRPr lang="en-US" sz="1600" b="0">
              <a:solidFill>
                <a:srgbClr val="000000"/>
              </a:solidFill>
            </a:endParaRPr>
          </a:p>
          <a:p>
            <a:pPr marL="112713" algn="just" eaLnBrk="0" hangingPunct="0">
              <a:lnSpc>
                <a:spcPct val="120000"/>
              </a:lnSpc>
            </a:pPr>
            <a:r>
              <a:rPr lang="en-US" sz="1600" b="0">
                <a:solidFill>
                  <a:srgbClr val="000000"/>
                </a:solidFill>
              </a:rPr>
              <a:t>Here user roles can be entered-all users assigned to the roles will get the alert </a:t>
            </a:r>
          </a:p>
        </p:txBody>
      </p:sp>
      <p:sp>
        <p:nvSpPr>
          <p:cNvPr id="101383" name="Rectangle 7"/>
          <p:cNvSpPr>
            <a:spLocks noChangeArrowheads="1"/>
          </p:cNvSpPr>
          <p:nvPr/>
        </p:nvSpPr>
        <p:spPr bwMode="auto">
          <a:xfrm>
            <a:off x="768350" y="4367213"/>
            <a:ext cx="3271838" cy="355600"/>
          </a:xfrm>
          <a:prstGeom prst="rect">
            <a:avLst/>
          </a:prstGeom>
          <a:solidFill>
            <a:schemeClr val="bg1"/>
          </a:solidFill>
          <a:ln w="25400">
            <a:solidFill>
              <a:srgbClr val="996633"/>
            </a:solidFill>
            <a:prstDash val="dash"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marL="112713" algn="just" eaLnBrk="0" hangingPunct="0">
              <a:lnSpc>
                <a:spcPct val="120000"/>
              </a:lnSpc>
            </a:pPr>
            <a:r>
              <a:rPr lang="en-US" sz="1600" b="0">
                <a:solidFill>
                  <a:srgbClr val="000000"/>
                </a:solidFill>
              </a:rPr>
              <a:t>Recipients Via User Roles</a:t>
            </a:r>
          </a:p>
        </p:txBody>
      </p:sp>
      <p:sp>
        <p:nvSpPr>
          <p:cNvPr id="101384" name="Rectangle 8"/>
          <p:cNvSpPr>
            <a:spLocks noChangeArrowheads="1"/>
          </p:cNvSpPr>
          <p:nvPr/>
        </p:nvSpPr>
        <p:spPr bwMode="auto">
          <a:xfrm>
            <a:off x="696913" y="3248025"/>
            <a:ext cx="8050212" cy="887413"/>
          </a:xfrm>
          <a:prstGeom prst="rect">
            <a:avLst/>
          </a:prstGeom>
          <a:solidFill>
            <a:srgbClr val="FCEAC6"/>
          </a:solidFill>
          <a:ln w="25400">
            <a:solidFill>
              <a:srgbClr val="996633"/>
            </a:solidFill>
            <a:prstDash val="dash"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marL="112713" algn="just" eaLnBrk="0" hangingPunct="0">
              <a:lnSpc>
                <a:spcPct val="120000"/>
              </a:lnSpc>
            </a:pPr>
            <a:endParaRPr lang="en-US" sz="1600" b="0">
              <a:solidFill>
                <a:srgbClr val="000000"/>
              </a:solidFill>
            </a:endParaRPr>
          </a:p>
          <a:p>
            <a:pPr marL="112713" algn="just" eaLnBrk="0" hangingPunct="0">
              <a:lnSpc>
                <a:spcPct val="120000"/>
              </a:lnSpc>
            </a:pPr>
            <a:endParaRPr lang="en-US" sz="1600" b="0">
              <a:solidFill>
                <a:srgbClr val="000000"/>
              </a:solidFill>
            </a:endParaRPr>
          </a:p>
          <a:p>
            <a:pPr marL="112713" algn="just" eaLnBrk="0" hangingPunct="0">
              <a:lnSpc>
                <a:spcPct val="120000"/>
              </a:lnSpc>
            </a:pPr>
            <a:r>
              <a:rPr lang="en-US" sz="1600" b="0">
                <a:solidFill>
                  <a:srgbClr val="000000"/>
                </a:solidFill>
              </a:rPr>
              <a:t>Here you can enter the names of recipients who should get the alert</a:t>
            </a:r>
            <a:br>
              <a:rPr lang="en-US" sz="1600" b="0">
                <a:solidFill>
                  <a:srgbClr val="000000"/>
                </a:solidFill>
              </a:rPr>
            </a:br>
            <a:endParaRPr lang="en-US" sz="1600" b="0">
              <a:solidFill>
                <a:srgbClr val="000000"/>
              </a:solidFill>
            </a:endParaRPr>
          </a:p>
        </p:txBody>
      </p:sp>
      <p:sp>
        <p:nvSpPr>
          <p:cNvPr id="101385" name="Rectangle 9"/>
          <p:cNvSpPr>
            <a:spLocks noChangeArrowheads="1"/>
          </p:cNvSpPr>
          <p:nvPr/>
        </p:nvSpPr>
        <p:spPr bwMode="auto">
          <a:xfrm>
            <a:off x="754063" y="3343275"/>
            <a:ext cx="3271837" cy="355600"/>
          </a:xfrm>
          <a:prstGeom prst="rect">
            <a:avLst/>
          </a:prstGeom>
          <a:solidFill>
            <a:schemeClr val="bg1"/>
          </a:solidFill>
          <a:ln w="25400">
            <a:solidFill>
              <a:srgbClr val="996633"/>
            </a:solidFill>
            <a:prstDash val="dash"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marL="112713" algn="just" eaLnBrk="0" hangingPunct="0">
              <a:lnSpc>
                <a:spcPct val="120000"/>
              </a:lnSpc>
            </a:pPr>
            <a:r>
              <a:rPr lang="en-US" sz="1600" b="0">
                <a:solidFill>
                  <a:srgbClr val="000000"/>
                </a:solidFill>
              </a:rPr>
              <a:t>Fixed Recipients</a:t>
            </a:r>
          </a:p>
        </p:txBody>
      </p:sp>
      <p:sp>
        <p:nvSpPr>
          <p:cNvPr id="101386" name="Rectangle 10"/>
          <p:cNvSpPr>
            <a:spLocks noChangeArrowheads="1"/>
          </p:cNvSpPr>
          <p:nvPr/>
        </p:nvSpPr>
        <p:spPr bwMode="auto">
          <a:xfrm>
            <a:off x="738188" y="5240338"/>
            <a:ext cx="8050212" cy="1174750"/>
          </a:xfrm>
          <a:prstGeom prst="rect">
            <a:avLst/>
          </a:prstGeom>
          <a:solidFill>
            <a:srgbClr val="FCEAC6"/>
          </a:solidFill>
          <a:ln w="25400">
            <a:solidFill>
              <a:srgbClr val="996633"/>
            </a:solidFill>
            <a:prstDash val="dash"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marL="112713" algn="just" eaLnBrk="0" hangingPunct="0">
              <a:lnSpc>
                <a:spcPct val="120000"/>
              </a:lnSpc>
            </a:pPr>
            <a:endParaRPr lang="en-US" sz="1600" b="0">
              <a:solidFill>
                <a:srgbClr val="000000"/>
              </a:solidFill>
            </a:endParaRPr>
          </a:p>
          <a:p>
            <a:pPr marL="112713" algn="just" eaLnBrk="0" hangingPunct="0">
              <a:lnSpc>
                <a:spcPct val="120000"/>
              </a:lnSpc>
            </a:pPr>
            <a:endParaRPr lang="en-US" sz="1600" b="0">
              <a:solidFill>
                <a:srgbClr val="000000"/>
              </a:solidFill>
            </a:endParaRPr>
          </a:p>
          <a:p>
            <a:pPr marL="112713" algn="just" eaLnBrk="0" hangingPunct="0">
              <a:lnSpc>
                <a:spcPct val="120000"/>
              </a:lnSpc>
            </a:pPr>
            <a:r>
              <a:rPr lang="en-US" sz="1600" b="0">
                <a:solidFill>
                  <a:srgbClr val="000000"/>
                </a:solidFill>
              </a:rPr>
              <a:t>You can enter user roles as well</a:t>
            </a:r>
          </a:p>
          <a:p>
            <a:pPr marL="112713" algn="just" eaLnBrk="0" hangingPunct="0">
              <a:lnSpc>
                <a:spcPct val="120000"/>
              </a:lnSpc>
            </a:pPr>
            <a:r>
              <a:rPr lang="en-US" sz="1600" b="0">
                <a:solidFill>
                  <a:srgbClr val="000000"/>
                </a:solidFill>
              </a:rPr>
              <a:t>-all users assigned to these roles will have the options to subscribe for the alert later</a:t>
            </a:r>
          </a:p>
        </p:txBody>
      </p:sp>
      <p:sp>
        <p:nvSpPr>
          <p:cNvPr id="101387" name="Rectangle 11"/>
          <p:cNvSpPr>
            <a:spLocks noChangeArrowheads="1"/>
          </p:cNvSpPr>
          <p:nvPr/>
        </p:nvSpPr>
        <p:spPr bwMode="auto">
          <a:xfrm>
            <a:off x="781050" y="5349875"/>
            <a:ext cx="3271838" cy="355600"/>
          </a:xfrm>
          <a:prstGeom prst="rect">
            <a:avLst/>
          </a:prstGeom>
          <a:solidFill>
            <a:schemeClr val="bg1"/>
          </a:solidFill>
          <a:ln w="25400">
            <a:solidFill>
              <a:srgbClr val="996633"/>
            </a:solidFill>
            <a:prstDash val="dash"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marL="112713" algn="just" eaLnBrk="0" hangingPunct="0">
              <a:lnSpc>
                <a:spcPct val="120000"/>
              </a:lnSpc>
            </a:pPr>
            <a:r>
              <a:rPr lang="en-US" sz="1600" b="0">
                <a:solidFill>
                  <a:srgbClr val="000000"/>
                </a:solidFill>
              </a:rPr>
              <a:t>Subscription Authorization</a:t>
            </a:r>
          </a:p>
        </p:txBody>
      </p:sp>
    </p:spTree>
  </p:cSld>
  <p:clrMapOvr>
    <a:masterClrMapping/>
  </p:clrMapOvr>
  <p:transition advTm="5657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71682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A21C1F6F-24A6-490F-8388-FE62C095D465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71683" name="Oval 4"/>
          <p:cNvSpPr>
            <a:spLocks noChangeArrowheads="1"/>
          </p:cNvSpPr>
          <p:nvPr/>
        </p:nvSpPr>
        <p:spPr bwMode="auto">
          <a:xfrm>
            <a:off x="776288" y="1279525"/>
            <a:ext cx="457200" cy="457200"/>
          </a:xfrm>
          <a:prstGeom prst="ellipse">
            <a:avLst/>
          </a:prstGeom>
          <a:solidFill>
            <a:srgbClr val="333333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71684" name="Rectangle 11"/>
          <p:cNvSpPr>
            <a:spLocks noChangeArrowheads="1"/>
          </p:cNvSpPr>
          <p:nvPr/>
        </p:nvSpPr>
        <p:spPr bwMode="auto">
          <a:xfrm>
            <a:off x="1298575" y="1339850"/>
            <a:ext cx="47275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449263" indent="-449263">
              <a:buClr>
                <a:schemeClr val="folHlink"/>
              </a:buClr>
              <a:buSzPct val="90000"/>
            </a:pPr>
            <a:r>
              <a:rPr lang="en-US"/>
              <a:t>Overview of Information Broadcasting</a:t>
            </a:r>
          </a:p>
        </p:txBody>
      </p:sp>
      <p:sp>
        <p:nvSpPr>
          <p:cNvPr id="8" name="Oval 4"/>
          <p:cNvSpPr>
            <a:spLocks noChangeArrowheads="1"/>
          </p:cNvSpPr>
          <p:nvPr/>
        </p:nvSpPr>
        <p:spPr bwMode="auto">
          <a:xfrm>
            <a:off x="788988" y="1866900"/>
            <a:ext cx="457200" cy="4572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1311275" y="1927225"/>
            <a:ext cx="1930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457200" indent="-457200">
              <a:buClr>
                <a:schemeClr val="folHlink"/>
              </a:buClr>
              <a:buSzPct val="90000"/>
              <a:defRPr/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Enhancements</a:t>
            </a:r>
          </a:p>
        </p:txBody>
      </p:sp>
      <p:sp>
        <p:nvSpPr>
          <p:cNvPr id="10" name="Oval 4"/>
          <p:cNvSpPr>
            <a:spLocks noChangeArrowheads="1"/>
          </p:cNvSpPr>
          <p:nvPr/>
        </p:nvSpPr>
        <p:spPr bwMode="auto">
          <a:xfrm>
            <a:off x="788988" y="2454275"/>
            <a:ext cx="457200" cy="4572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1311275" y="2514600"/>
            <a:ext cx="16002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457200" indent="-457200">
              <a:buClr>
                <a:schemeClr val="folHlink"/>
              </a:buClr>
              <a:buSzPct val="90000"/>
              <a:defRPr/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Distribution</a:t>
            </a:r>
          </a:p>
        </p:txBody>
      </p:sp>
    </p:spTree>
  </p:cSld>
  <p:clrMapOvr>
    <a:masterClrMapping/>
  </p:clrMapOvr>
  <p:transition advTm="5937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1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102402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A1894B09-C9EE-4F77-8FDA-7CA715B2585A}" type="slidenum">
              <a:rPr lang="en-US" smtClean="0"/>
              <a:pPr/>
              <a:t>30</a:t>
            </a:fld>
            <a:endParaRPr lang="en-US" smtClean="0"/>
          </a:p>
        </p:txBody>
      </p:sp>
      <p:sp>
        <p:nvSpPr>
          <p:cNvPr id="1024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Configuring the UWL – Alert Framework Connection</a:t>
            </a:r>
          </a:p>
        </p:txBody>
      </p:sp>
      <p:pic>
        <p:nvPicPr>
          <p:cNvPr id="102404" name="Picture 2"/>
          <p:cNvPicPr>
            <a:picLocks noChangeAspect="1" noChangeArrowheads="1"/>
          </p:cNvPicPr>
          <p:nvPr/>
        </p:nvPicPr>
        <p:blipFill>
          <a:blip r:embed="rId2"/>
          <a:srcRect t="30185"/>
          <a:stretch>
            <a:fillRect/>
          </a:stretch>
        </p:blipFill>
        <p:spPr bwMode="auto">
          <a:xfrm>
            <a:off x="728663" y="2940050"/>
            <a:ext cx="7658100" cy="343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05" name="AutoShape 1057"/>
          <p:cNvSpPr>
            <a:spLocks noChangeArrowheads="1"/>
          </p:cNvSpPr>
          <p:nvPr/>
        </p:nvSpPr>
        <p:spPr bwMode="auto">
          <a:xfrm>
            <a:off x="647700" y="1392238"/>
            <a:ext cx="7985125" cy="1435100"/>
          </a:xfrm>
          <a:prstGeom prst="roundRect">
            <a:avLst>
              <a:gd name="adj" fmla="val 7056"/>
            </a:avLst>
          </a:prstGeom>
          <a:gradFill rotWithShape="1">
            <a:gsLst>
              <a:gs pos="0">
                <a:srgbClr val="FFFFFF"/>
              </a:gs>
              <a:gs pos="100000">
                <a:srgbClr val="FFF5D1"/>
              </a:gs>
            </a:gsLst>
            <a:path path="shape">
              <a:fillToRect l="50000" t="50000" r="50000" b="50000"/>
            </a:path>
          </a:gradFill>
          <a:ln w="9525" algn="ctr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marL="277813" indent="-177800" algn="just">
              <a:lnSpc>
                <a:spcPct val="120000"/>
              </a:lnSpc>
              <a:buFontTx/>
              <a:buBlip>
                <a:blip r:embed="rId3"/>
              </a:buBlip>
            </a:pPr>
            <a:endParaRPr lang="en-US" sz="1600" b="0"/>
          </a:p>
          <a:p>
            <a:pPr marL="277813" indent="-177800" algn="just">
              <a:lnSpc>
                <a:spcPct val="120000"/>
              </a:lnSpc>
              <a:buFontTx/>
              <a:buBlip>
                <a:blip r:embed="rId3"/>
              </a:buBlip>
            </a:pPr>
            <a:r>
              <a:rPr lang="en-US" sz="1600" b="0"/>
              <a:t>Via user mapping the UWL knows which alert containers a user is assigned to </a:t>
            </a:r>
            <a:br>
              <a:rPr lang="en-US" sz="1600" b="0"/>
            </a:br>
            <a:r>
              <a:rPr lang="en-US" sz="1600" b="0"/>
              <a:t>(either via the users or its roles</a:t>
            </a:r>
          </a:p>
          <a:p>
            <a:pPr marL="277813" indent="-177800" algn="just">
              <a:lnSpc>
                <a:spcPct val="120000"/>
              </a:lnSpc>
              <a:buFontTx/>
              <a:buBlip>
                <a:blip r:embed="rId3"/>
              </a:buBlip>
            </a:pPr>
            <a:r>
              <a:rPr lang="en-US" sz="1600" b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 Depending on the user the UWL can determine and display the user’s alerts from </a:t>
            </a:r>
            <a:br>
              <a:rPr lang="en-US" sz="1600" b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</a:br>
            <a:r>
              <a:rPr lang="en-US" sz="1600" b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different connected systems</a:t>
            </a:r>
          </a:p>
        </p:txBody>
      </p:sp>
      <p:sp>
        <p:nvSpPr>
          <p:cNvPr id="102406" name="AutoShape 1028"/>
          <p:cNvSpPr>
            <a:spLocks noChangeArrowheads="1"/>
          </p:cNvSpPr>
          <p:nvPr/>
        </p:nvSpPr>
        <p:spPr bwMode="auto">
          <a:xfrm>
            <a:off x="568325" y="1243013"/>
            <a:ext cx="7985125" cy="35242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CC00"/>
              </a:gs>
              <a:gs pos="50000">
                <a:srgbClr val="FFFFFF"/>
              </a:gs>
              <a:gs pos="100000">
                <a:srgbClr val="FFCC00"/>
              </a:gs>
            </a:gsLst>
            <a:lin ang="5400000" scaled="1"/>
          </a:gradFill>
          <a:ln w="9525">
            <a:solidFill>
              <a:srgbClr val="B18B0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>
              <a:lnSpc>
                <a:spcPct val="90000"/>
              </a:lnSpc>
            </a:pPr>
            <a:r>
              <a:rPr lang="en-US" sz="1600">
                <a:solidFill>
                  <a:srgbClr val="000000"/>
                </a:solidFill>
                <a:cs typeface="Times New Roman" pitchFamily="18" charset="0"/>
              </a:rPr>
              <a:t>   You can define connections to system as alert providers to the UWL</a:t>
            </a:r>
            <a:endParaRPr lang="en-US" sz="1600"/>
          </a:p>
        </p:txBody>
      </p:sp>
    </p:spTree>
  </p:cSld>
  <p:clrMapOvr>
    <a:masterClrMapping/>
  </p:clrMapOvr>
  <p:transition advTm="2438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5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103426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82C90767-14D4-4A26-ADC5-5C4B09673F71}" type="slidenum">
              <a:rPr lang="en-US" smtClean="0"/>
              <a:pPr/>
              <a:t>31</a:t>
            </a:fld>
            <a:endParaRPr lang="en-US" smtClean="0"/>
          </a:p>
        </p:txBody>
      </p:sp>
      <p:sp>
        <p:nvSpPr>
          <p:cNvPr id="1034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>Access to the UWL via the Business Explorer Role</a:t>
            </a:r>
            <a:br>
              <a:rPr lang="en-US" smtClean="0"/>
            </a:br>
            <a:endParaRPr lang="en-US" smtClean="0"/>
          </a:p>
        </p:txBody>
      </p:sp>
      <p:pic>
        <p:nvPicPr>
          <p:cNvPr id="10342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0363" y="1304925"/>
            <a:ext cx="8235950" cy="474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422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49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104450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7E925A88-4EDE-48C6-9E9A-947B1452071B}" type="slidenum">
              <a:rPr lang="en-US" smtClean="0"/>
              <a:pPr/>
              <a:t>32</a:t>
            </a:fld>
            <a:endParaRPr lang="en-US" smtClean="0"/>
          </a:p>
        </p:txBody>
      </p:sp>
      <p:sp>
        <p:nvSpPr>
          <p:cNvPr id="1044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>Access to the UWL via the Business Explorer Role</a:t>
            </a:r>
            <a:br>
              <a:rPr lang="en-US" smtClean="0"/>
            </a:br>
            <a:endParaRPr lang="en-US" smtClean="0"/>
          </a:p>
        </p:txBody>
      </p:sp>
      <p:pic>
        <p:nvPicPr>
          <p:cNvPr id="10445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9138" y="1204913"/>
            <a:ext cx="7705725" cy="488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86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105474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A3782C47-558B-42C6-AAEB-39C34884F015}" type="slidenum">
              <a:rPr lang="en-US" smtClean="0"/>
              <a:pPr/>
              <a:t>33</a:t>
            </a:fld>
            <a:endParaRPr lang="en-US" smtClean="0"/>
          </a:p>
        </p:txBody>
      </p:sp>
      <p:sp>
        <p:nvSpPr>
          <p:cNvPr id="1054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Broadcast to Printer</a:t>
            </a:r>
          </a:p>
        </p:txBody>
      </p:sp>
      <p:pic>
        <p:nvPicPr>
          <p:cNvPr id="105476" name="Picture 2"/>
          <p:cNvPicPr>
            <a:picLocks noChangeAspect="1" noChangeArrowheads="1"/>
          </p:cNvPicPr>
          <p:nvPr/>
        </p:nvPicPr>
        <p:blipFill>
          <a:blip r:embed="rId2"/>
          <a:srcRect t="29834"/>
          <a:stretch>
            <a:fillRect/>
          </a:stretch>
        </p:blipFill>
        <p:spPr bwMode="auto">
          <a:xfrm>
            <a:off x="239713" y="2933700"/>
            <a:ext cx="8458200" cy="350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5477" name="AutoShape 1057"/>
          <p:cNvSpPr>
            <a:spLocks noChangeArrowheads="1"/>
          </p:cNvSpPr>
          <p:nvPr/>
        </p:nvSpPr>
        <p:spPr bwMode="auto">
          <a:xfrm>
            <a:off x="469900" y="1419225"/>
            <a:ext cx="7985125" cy="1435100"/>
          </a:xfrm>
          <a:prstGeom prst="roundRect">
            <a:avLst>
              <a:gd name="adj" fmla="val 7056"/>
            </a:avLst>
          </a:prstGeom>
          <a:gradFill rotWithShape="1">
            <a:gsLst>
              <a:gs pos="0">
                <a:srgbClr val="FFFFFF"/>
              </a:gs>
              <a:gs pos="100000">
                <a:srgbClr val="FFF5D1"/>
              </a:gs>
            </a:gsLst>
            <a:path path="shape">
              <a:fillToRect l="50000" t="50000" r="50000" b="50000"/>
            </a:path>
          </a:gradFill>
          <a:ln w="9525" algn="ctr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marL="277813" indent="-177800" algn="just">
              <a:lnSpc>
                <a:spcPct val="120000"/>
              </a:lnSpc>
              <a:buFontTx/>
              <a:buBlip>
                <a:blip r:embed="rId3"/>
              </a:buBlip>
            </a:pPr>
            <a:endParaRPr lang="en-US" sz="1600" b="0"/>
          </a:p>
          <a:p>
            <a:pPr marL="277813" indent="-177800" algn="just">
              <a:lnSpc>
                <a:spcPct val="120000"/>
              </a:lnSpc>
              <a:buFontTx/>
              <a:buBlip>
                <a:blip r:embed="rId3"/>
              </a:buBlip>
            </a:pPr>
            <a:r>
              <a:rPr lang="en-US" sz="1600" b="0"/>
              <a:t>Broadcast to any printer based on Post Script(PS),Printer Common Language </a:t>
            </a:r>
            <a:br>
              <a:rPr lang="en-US" sz="1600" b="0"/>
            </a:br>
            <a:r>
              <a:rPr lang="en-US" sz="1600" b="0"/>
              <a:t>(PCL) &amp; PDF</a:t>
            </a:r>
          </a:p>
          <a:p>
            <a:pPr marL="277813" indent="-177800" algn="just">
              <a:lnSpc>
                <a:spcPct val="120000"/>
              </a:lnSpc>
              <a:buFontTx/>
              <a:buBlip>
                <a:blip r:embed="rId3"/>
              </a:buBlip>
            </a:pPr>
            <a:r>
              <a:rPr lang="en-US" sz="1600" b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 The Adobe Document Service is used to generate the necessary format</a:t>
            </a:r>
          </a:p>
          <a:p>
            <a:pPr marL="277813" indent="-177800" algn="just">
              <a:lnSpc>
                <a:spcPct val="120000"/>
              </a:lnSpc>
              <a:buFontTx/>
              <a:buBlip>
                <a:blip r:embed="rId3"/>
              </a:buBlip>
            </a:pPr>
            <a:r>
              <a:rPr lang="en-US" sz="1600" b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 Printers can be set-up in SAP AS: SAP menu-&gt;Tools-&gt;CCMS-&gt;Print</a:t>
            </a:r>
          </a:p>
        </p:txBody>
      </p:sp>
      <p:sp>
        <p:nvSpPr>
          <p:cNvPr id="105478" name="AutoShape 1028"/>
          <p:cNvSpPr>
            <a:spLocks noChangeArrowheads="1"/>
          </p:cNvSpPr>
          <p:nvPr/>
        </p:nvSpPr>
        <p:spPr bwMode="auto">
          <a:xfrm>
            <a:off x="473075" y="1270000"/>
            <a:ext cx="7985125" cy="354013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CC00"/>
              </a:gs>
              <a:gs pos="50000">
                <a:srgbClr val="FFFFFF"/>
              </a:gs>
              <a:gs pos="100000">
                <a:srgbClr val="FFCC00"/>
              </a:gs>
            </a:gsLst>
            <a:lin ang="5400000" scaled="1"/>
          </a:gradFill>
          <a:ln w="9525">
            <a:solidFill>
              <a:srgbClr val="B18B0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>
              <a:lnSpc>
                <a:spcPct val="90000"/>
              </a:lnSpc>
            </a:pPr>
            <a:r>
              <a:rPr lang="en-US" sz="1600">
                <a:solidFill>
                  <a:srgbClr val="000000"/>
                </a:solidFill>
                <a:cs typeface="Times New Roman" pitchFamily="18" charset="0"/>
              </a:rPr>
              <a:t>   Broadcast to Printer</a:t>
            </a:r>
            <a:endParaRPr lang="en-US" sz="1600"/>
          </a:p>
        </p:txBody>
      </p:sp>
    </p:spTree>
  </p:cSld>
  <p:clrMapOvr>
    <a:masterClrMapping/>
  </p:clrMapOvr>
  <p:transition advTm="1406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106498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620C7A35-E456-42D7-922E-3F9EE7BBE048}" type="slidenum">
              <a:rPr lang="en-US" smtClean="0"/>
              <a:pPr/>
              <a:t>34</a:t>
            </a:fld>
            <a:endParaRPr lang="en-US" smtClean="0"/>
          </a:p>
        </p:txBody>
      </p:sp>
      <p:sp>
        <p:nvSpPr>
          <p:cNvPr id="1064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Broadcast to Printer</a:t>
            </a:r>
          </a:p>
        </p:txBody>
      </p:sp>
      <p:pic>
        <p:nvPicPr>
          <p:cNvPr id="106500" name="Picture 2"/>
          <p:cNvPicPr>
            <a:picLocks noChangeAspect="1" noChangeArrowheads="1"/>
          </p:cNvPicPr>
          <p:nvPr/>
        </p:nvPicPr>
        <p:blipFill>
          <a:blip r:embed="rId2"/>
          <a:srcRect t="14679"/>
          <a:stretch>
            <a:fillRect/>
          </a:stretch>
        </p:blipFill>
        <p:spPr bwMode="auto">
          <a:xfrm>
            <a:off x="319088" y="2047875"/>
            <a:ext cx="8505825" cy="444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6501" name="AutoShape 1057"/>
          <p:cNvSpPr>
            <a:spLocks noChangeArrowheads="1"/>
          </p:cNvSpPr>
          <p:nvPr/>
        </p:nvSpPr>
        <p:spPr bwMode="auto">
          <a:xfrm>
            <a:off x="482600" y="1597025"/>
            <a:ext cx="7986713" cy="395288"/>
          </a:xfrm>
          <a:prstGeom prst="roundRect">
            <a:avLst>
              <a:gd name="adj" fmla="val 7056"/>
            </a:avLst>
          </a:prstGeom>
          <a:gradFill rotWithShape="1">
            <a:gsLst>
              <a:gs pos="0">
                <a:srgbClr val="FFFFFF"/>
              </a:gs>
              <a:gs pos="100000">
                <a:srgbClr val="FFF5D1"/>
              </a:gs>
            </a:gsLst>
            <a:path path="shape">
              <a:fillToRect l="50000" t="50000" r="50000" b="50000"/>
            </a:path>
          </a:gradFill>
          <a:ln w="9525" algn="ctr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marL="277813" indent="-177800" algn="just">
              <a:lnSpc>
                <a:spcPct val="120000"/>
              </a:lnSpc>
              <a:buFontTx/>
              <a:buBlip>
                <a:blip r:embed="rId3"/>
              </a:buBlip>
            </a:pPr>
            <a:r>
              <a:rPr lang="en-US" sz="1600" b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Layout and Header/Footer can be determined for each Broadcast setting</a:t>
            </a:r>
          </a:p>
        </p:txBody>
      </p:sp>
      <p:sp>
        <p:nvSpPr>
          <p:cNvPr id="106502" name="AutoShape 1028"/>
          <p:cNvSpPr>
            <a:spLocks noChangeArrowheads="1"/>
          </p:cNvSpPr>
          <p:nvPr/>
        </p:nvSpPr>
        <p:spPr bwMode="auto">
          <a:xfrm>
            <a:off x="473075" y="1243013"/>
            <a:ext cx="7985125" cy="35242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CC00"/>
              </a:gs>
              <a:gs pos="50000">
                <a:srgbClr val="FFFFFF"/>
              </a:gs>
              <a:gs pos="100000">
                <a:srgbClr val="FFCC00"/>
              </a:gs>
            </a:gsLst>
            <a:lin ang="5400000" scaled="1"/>
          </a:gradFill>
          <a:ln w="9525">
            <a:solidFill>
              <a:srgbClr val="B18B0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>
              <a:lnSpc>
                <a:spcPct val="90000"/>
              </a:lnSpc>
            </a:pPr>
            <a:r>
              <a:rPr lang="en-US" sz="1600">
                <a:solidFill>
                  <a:srgbClr val="000000"/>
                </a:solidFill>
                <a:cs typeface="Times New Roman" pitchFamily="18" charset="0"/>
              </a:rPr>
              <a:t>   Broadcast to Printer</a:t>
            </a:r>
            <a:endParaRPr lang="en-US" sz="1600"/>
          </a:p>
        </p:txBody>
      </p:sp>
    </p:spTree>
  </p:cSld>
  <p:clrMapOvr>
    <a:masterClrMapping/>
  </p:clrMapOvr>
  <p:transition advTm="3031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1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107522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48491B14-9514-4CDA-B88E-785E9AD29993}" type="slidenum">
              <a:rPr lang="en-US" smtClean="0"/>
              <a:pPr/>
              <a:t>35</a:t>
            </a:fld>
            <a:endParaRPr lang="en-US" smtClean="0"/>
          </a:p>
        </p:txBody>
      </p:sp>
      <p:sp>
        <p:nvSpPr>
          <p:cNvPr id="1075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Multi Channel Broadcasting</a:t>
            </a:r>
          </a:p>
        </p:txBody>
      </p:sp>
      <p:grpSp>
        <p:nvGrpSpPr>
          <p:cNvPr id="107524" name="Group 7"/>
          <p:cNvGrpSpPr>
            <a:grpSpLocks/>
          </p:cNvGrpSpPr>
          <p:nvPr/>
        </p:nvGrpSpPr>
        <p:grpSpPr bwMode="auto">
          <a:xfrm>
            <a:off x="527050" y="1152525"/>
            <a:ext cx="8056563" cy="5132388"/>
            <a:chOff x="526500" y="1151856"/>
            <a:chExt cx="8057673" cy="5133036"/>
          </a:xfrm>
        </p:grpSpPr>
        <p:pic>
          <p:nvPicPr>
            <p:cNvPr id="107525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26500" y="1151856"/>
              <a:ext cx="8057673" cy="51330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7526" name="AutoShape 1057"/>
            <p:cNvSpPr>
              <a:spLocks noChangeArrowheads="1"/>
            </p:cNvSpPr>
            <p:nvPr/>
          </p:nvSpPr>
          <p:spPr bwMode="auto">
            <a:xfrm>
              <a:off x="651732" y="1498722"/>
              <a:ext cx="4947210" cy="1019392"/>
            </a:xfrm>
            <a:prstGeom prst="roundRect">
              <a:avLst>
                <a:gd name="adj" fmla="val 7056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FF5D1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FFCC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277813" indent="-177800" algn="just">
                <a:lnSpc>
                  <a:spcPct val="120000"/>
                </a:lnSpc>
                <a:buFontTx/>
                <a:buBlip>
                  <a:blip r:embed="rId3"/>
                </a:buBlip>
              </a:pPr>
              <a:r>
                <a:rPr lang="en-US" sz="1600" b="0">
                  <a:solidFill>
                    <a:srgbClr val="000000"/>
                  </a:solidFill>
                  <a:ea typeface="Arial Unicode MS" pitchFamily="34" charset="-128"/>
                  <a:cs typeface="Arial Unicode MS" pitchFamily="34" charset="-128"/>
                </a:rPr>
                <a:t>After selecting an output fromat you can choose </a:t>
              </a:r>
              <a:br>
                <a:rPr lang="en-US" sz="1600" b="0">
                  <a:solidFill>
                    <a:srgbClr val="000000"/>
                  </a:solidFill>
                  <a:ea typeface="Arial Unicode MS" pitchFamily="34" charset="-128"/>
                  <a:cs typeface="Arial Unicode MS" pitchFamily="34" charset="-128"/>
                </a:rPr>
              </a:br>
              <a:r>
                <a:rPr lang="en-US" sz="1600" b="0">
                  <a:solidFill>
                    <a:srgbClr val="000000"/>
                  </a:solidFill>
                  <a:ea typeface="Arial Unicode MS" pitchFamily="34" charset="-128"/>
                  <a:cs typeface="Arial Unicode MS" pitchFamily="34" charset="-128"/>
                </a:rPr>
                <a:t>different channels and different receivers for </a:t>
              </a:r>
              <a:br>
                <a:rPr lang="en-US" sz="1600" b="0">
                  <a:solidFill>
                    <a:srgbClr val="000000"/>
                  </a:solidFill>
                  <a:ea typeface="Arial Unicode MS" pitchFamily="34" charset="-128"/>
                  <a:cs typeface="Arial Unicode MS" pitchFamily="34" charset="-128"/>
                </a:rPr>
              </a:br>
              <a:r>
                <a:rPr lang="en-US" sz="1600" b="0">
                  <a:solidFill>
                    <a:srgbClr val="000000"/>
                  </a:solidFill>
                  <a:ea typeface="Arial Unicode MS" pitchFamily="34" charset="-128"/>
                  <a:cs typeface="Arial Unicode MS" pitchFamily="34" charset="-128"/>
                </a:rPr>
                <a:t>each channel</a:t>
              </a:r>
            </a:p>
          </p:txBody>
        </p:sp>
        <p:sp>
          <p:nvSpPr>
            <p:cNvPr id="107527" name="AutoShape 1028"/>
            <p:cNvSpPr>
              <a:spLocks noChangeArrowheads="1"/>
            </p:cNvSpPr>
            <p:nvPr/>
          </p:nvSpPr>
          <p:spPr bwMode="auto">
            <a:xfrm>
              <a:off x="640905" y="1186910"/>
              <a:ext cx="3340251" cy="352550"/>
            </a:xfrm>
            <a:prstGeom prst="roundRect">
              <a:avLst>
                <a:gd name="adj" fmla="val 16667"/>
              </a:avLst>
            </a:prstGeom>
            <a:solidFill>
              <a:srgbClr val="FFC000"/>
            </a:solidFill>
            <a:ln w="9525">
              <a:solidFill>
                <a:srgbClr val="B18B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0" hangingPunct="0">
                <a:lnSpc>
                  <a:spcPct val="90000"/>
                </a:lnSpc>
              </a:pPr>
              <a:r>
                <a:rPr lang="en-US" sz="1600">
                  <a:solidFill>
                    <a:srgbClr val="000000"/>
                  </a:solidFill>
                  <a:cs typeface="Times New Roman" pitchFamily="18" charset="0"/>
                </a:rPr>
                <a:t>   Multi Channel Broadcasting</a:t>
              </a:r>
              <a:endParaRPr lang="en-US" sz="1600"/>
            </a:p>
          </p:txBody>
        </p:sp>
      </p:grpSp>
    </p:spTree>
  </p:cSld>
  <p:clrMapOvr>
    <a:masterClrMapping/>
  </p:clrMapOvr>
  <p:transition advTm="2343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5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108546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859162D0-BC43-4524-8309-5CB79EE5F0C8}" type="slidenum">
              <a:rPr lang="en-US" smtClean="0"/>
              <a:pPr/>
              <a:t>36</a:t>
            </a:fld>
            <a:endParaRPr lang="en-US" smtClean="0"/>
          </a:p>
        </p:txBody>
      </p:sp>
      <p:sp>
        <p:nvSpPr>
          <p:cNvPr id="1085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Fill OLAP Cache &amp; MDX Cache</a:t>
            </a:r>
          </a:p>
        </p:txBody>
      </p:sp>
      <p:grpSp>
        <p:nvGrpSpPr>
          <p:cNvPr id="108548" name="Group 7"/>
          <p:cNvGrpSpPr>
            <a:grpSpLocks/>
          </p:cNvGrpSpPr>
          <p:nvPr/>
        </p:nvGrpSpPr>
        <p:grpSpPr bwMode="auto">
          <a:xfrm>
            <a:off x="785813" y="1300163"/>
            <a:ext cx="7572375" cy="4257675"/>
            <a:chOff x="785813" y="1300163"/>
            <a:chExt cx="7572375" cy="4257675"/>
          </a:xfrm>
        </p:grpSpPr>
        <p:pic>
          <p:nvPicPr>
            <p:cNvPr id="108549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785813" y="1300163"/>
              <a:ext cx="7572375" cy="4257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8550" name="AutoShape 1057"/>
            <p:cNvSpPr>
              <a:spLocks noChangeArrowheads="1"/>
            </p:cNvSpPr>
            <p:nvPr/>
          </p:nvSpPr>
          <p:spPr bwMode="auto">
            <a:xfrm>
              <a:off x="829152" y="1935450"/>
              <a:ext cx="7154787" cy="452908"/>
            </a:xfrm>
            <a:prstGeom prst="roundRect">
              <a:avLst>
                <a:gd name="adj" fmla="val 7056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FF5D1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FFCC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277813" indent="-177800" algn="just">
                <a:lnSpc>
                  <a:spcPct val="120000"/>
                </a:lnSpc>
              </a:pPr>
              <a:r>
                <a:rPr lang="en-US" sz="1600" b="0">
                  <a:solidFill>
                    <a:srgbClr val="000000"/>
                  </a:solidFill>
                  <a:ea typeface="Arial Unicode MS" pitchFamily="34" charset="-128"/>
                  <a:cs typeface="Arial Unicode MS" pitchFamily="34" charset="-128"/>
                </a:rPr>
                <a:t>You can warm up the OLAP Cache &amp; MDX Cahche with BEx Queries</a:t>
              </a:r>
            </a:p>
          </p:txBody>
        </p:sp>
        <p:sp>
          <p:nvSpPr>
            <p:cNvPr id="108551" name="AutoShape 1028"/>
            <p:cNvSpPr>
              <a:spLocks noChangeArrowheads="1"/>
            </p:cNvSpPr>
            <p:nvPr/>
          </p:nvSpPr>
          <p:spPr bwMode="auto">
            <a:xfrm>
              <a:off x="872918" y="1541751"/>
              <a:ext cx="3726378" cy="352550"/>
            </a:xfrm>
            <a:prstGeom prst="roundRect">
              <a:avLst>
                <a:gd name="adj" fmla="val 16667"/>
              </a:avLst>
            </a:prstGeom>
            <a:solidFill>
              <a:srgbClr val="FFC000"/>
            </a:solidFill>
            <a:ln w="9525">
              <a:solidFill>
                <a:srgbClr val="B18B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0" hangingPunct="0">
                <a:lnSpc>
                  <a:spcPct val="90000"/>
                </a:lnSpc>
              </a:pPr>
              <a:r>
                <a:rPr lang="en-US" sz="1600">
                  <a:solidFill>
                    <a:srgbClr val="000000"/>
                  </a:solidFill>
                  <a:cs typeface="Times New Roman" pitchFamily="18" charset="0"/>
                </a:rPr>
                <a:t>   Fill OLAP &amp; MDX Cache</a:t>
              </a:r>
              <a:endParaRPr lang="en-US" sz="1600"/>
            </a:p>
          </p:txBody>
        </p:sp>
      </p:grpSp>
    </p:spTree>
  </p:cSld>
  <p:clrMapOvr>
    <a:masterClrMapping/>
  </p:clrMapOvr>
  <p:transition advTm="891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69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109570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A6BFE9B5-1B76-413B-9AE3-DC7FE54D7D6C}" type="slidenum">
              <a:rPr lang="en-US" smtClean="0"/>
              <a:pPr/>
              <a:t>37</a:t>
            </a:fld>
            <a:endParaRPr lang="en-US" smtClean="0"/>
          </a:p>
        </p:txBody>
      </p:sp>
      <p:sp>
        <p:nvSpPr>
          <p:cNvPr id="109571" name="Rectangle 2"/>
          <p:cNvSpPr>
            <a:spLocks noGrp="1" noChangeArrowheads="1"/>
          </p:cNvSpPr>
          <p:nvPr>
            <p:ph type="title"/>
          </p:nvPr>
        </p:nvSpPr>
        <p:spPr>
          <a:xfrm>
            <a:off x="2606675" y="142875"/>
            <a:ext cx="6356350" cy="765175"/>
          </a:xfrm>
        </p:spPr>
        <p:txBody>
          <a:bodyPr/>
          <a:lstStyle/>
          <a:p>
            <a:r>
              <a:rPr lang="en-US" smtClean="0"/>
              <a:t>Information Broadcasting &amp; Reporting Agent</a:t>
            </a:r>
          </a:p>
        </p:txBody>
      </p:sp>
      <p:sp>
        <p:nvSpPr>
          <p:cNvPr id="109572" name="TextBox 5"/>
          <p:cNvSpPr txBox="1">
            <a:spLocks noChangeArrowheads="1"/>
          </p:cNvSpPr>
          <p:nvPr/>
        </p:nvSpPr>
        <p:spPr bwMode="auto">
          <a:xfrm>
            <a:off x="409575" y="1214438"/>
            <a:ext cx="8175625" cy="4803775"/>
          </a:xfrm>
          <a:prstGeom prst="rect">
            <a:avLst/>
          </a:prstGeom>
          <a:gradFill rotWithShape="1">
            <a:gsLst>
              <a:gs pos="0">
                <a:srgbClr val="FFFEFB"/>
              </a:gs>
              <a:gs pos="100000">
                <a:srgbClr val="FEEFB8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CC66"/>
            </a:solidFill>
            <a:round/>
            <a:headEnd/>
            <a:tailEnd/>
          </a:ln>
        </p:spPr>
        <p:txBody>
          <a:bodyPr anchor="ctr"/>
          <a:lstStyle/>
          <a:p>
            <a:pPr marL="225425" indent="-225425">
              <a:lnSpc>
                <a:spcPct val="150000"/>
              </a:lnSpc>
              <a:spcBef>
                <a:spcPct val="20000"/>
              </a:spcBef>
            </a:pPr>
            <a:r>
              <a:rPr lang="en-US" sz="1800"/>
              <a:t>The replacement of the 3.x Reporting Agent by Information Broadcasting in 7.0</a:t>
            </a:r>
            <a:r>
              <a:rPr lang="en-US" sz="1600"/>
              <a:t/>
            </a:r>
            <a:br>
              <a:rPr lang="en-US" sz="1600"/>
            </a:br>
            <a:endParaRPr lang="en-US" sz="1600"/>
          </a:p>
          <a:p>
            <a:pPr marL="225425" indent="-225425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§"/>
            </a:pPr>
            <a:r>
              <a:rPr lang="en-US" sz="1400" b="0"/>
              <a:t> </a:t>
            </a:r>
            <a:r>
              <a:rPr lang="en-US" sz="1600" b="0"/>
              <a:t>The functions of the Reporting Agent are replaced by the Information Broadcaster</a:t>
            </a:r>
          </a:p>
          <a:p>
            <a:pPr marL="225425" indent="-225425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§"/>
            </a:pPr>
            <a:r>
              <a:rPr lang="en-US" sz="1600" b="0"/>
              <a:t> Old Reporting Agent scenarios still run in 7.0 based on Reporting Agent</a:t>
            </a:r>
          </a:p>
          <a:p>
            <a:pPr marL="225425" indent="-225425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§"/>
            </a:pPr>
            <a:r>
              <a:rPr lang="en-US" sz="1600" b="0"/>
              <a:t> The Reporting Agent is not developed any further. It is removed from the 7.0 Data Warehousing Workbench. You can now only reach the Reporting Agent using transaction REPORTING_AGENT</a:t>
            </a:r>
          </a:p>
          <a:p>
            <a:pPr marL="225425" indent="-225425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§"/>
            </a:pPr>
            <a:r>
              <a:rPr lang="en-US" sz="1600" b="0"/>
              <a:t> A migration of Reporting Agent settings and Reporting Agent packages by broadcast settings is not planned</a:t>
            </a:r>
          </a:p>
          <a:p>
            <a:pPr marL="225425" indent="-225425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§"/>
            </a:pPr>
            <a:r>
              <a:rPr lang="en-US" sz="1600" b="0"/>
              <a:t>SAP recommends covering Reporting Agent scenarios using Information Broadcasting</a:t>
            </a:r>
          </a:p>
          <a:p>
            <a:pPr marL="225425" indent="-225425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§"/>
            </a:pPr>
            <a:endParaRPr lang="en-US" sz="1600"/>
          </a:p>
        </p:txBody>
      </p:sp>
    </p:spTree>
  </p:cSld>
  <p:clrMapOvr>
    <a:masterClrMapping/>
  </p:clrMapOvr>
  <p:transition advTm="953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3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110594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2F6D658E-4A1F-4C69-8766-05AC7773526B}" type="slidenum">
              <a:rPr lang="en-US" smtClean="0"/>
              <a:pPr/>
              <a:t>38</a:t>
            </a:fld>
            <a:endParaRPr lang="en-US" smtClean="0"/>
          </a:p>
        </p:txBody>
      </p:sp>
      <p:sp>
        <p:nvSpPr>
          <p:cNvPr id="1105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       BEx Runtime</a:t>
            </a:r>
          </a:p>
        </p:txBody>
      </p:sp>
      <p:sp>
        <p:nvSpPr>
          <p:cNvPr id="110596" name="AutoShape 6"/>
          <p:cNvSpPr>
            <a:spLocks noChangeArrowheads="1"/>
          </p:cNvSpPr>
          <p:nvPr/>
        </p:nvSpPr>
        <p:spPr bwMode="auto">
          <a:xfrm>
            <a:off x="633413" y="1554163"/>
            <a:ext cx="8075612" cy="431800"/>
          </a:xfrm>
          <a:prstGeom prst="roundRect">
            <a:avLst>
              <a:gd name="adj" fmla="val 16667"/>
            </a:avLst>
          </a:prstGeom>
          <a:solidFill>
            <a:srgbClr val="ECBC8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 marL="457200" indent="-457200" eaLnBrk="0" hangingPunct="0"/>
            <a:r>
              <a:rPr lang="en-US" sz="1600" b="0"/>
              <a:t>In 7.0 the BEx Broadcaster is shipped in an 3.x version and in a7.0 version</a:t>
            </a:r>
          </a:p>
        </p:txBody>
      </p:sp>
      <p:sp>
        <p:nvSpPr>
          <p:cNvPr id="110597" name="AutoShape 7"/>
          <p:cNvSpPr>
            <a:spLocks noChangeArrowheads="1"/>
          </p:cNvSpPr>
          <p:nvPr/>
        </p:nvSpPr>
        <p:spPr bwMode="auto">
          <a:xfrm>
            <a:off x="317500" y="1652588"/>
            <a:ext cx="150813" cy="227012"/>
          </a:xfrm>
          <a:prstGeom prst="flowChartConnector">
            <a:avLst/>
          </a:prstGeom>
          <a:solidFill>
            <a:srgbClr val="ECBC82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 eaLnBrk="0" hangingPunct="0"/>
            <a:endParaRPr lang="en-US" sz="1800" b="0"/>
          </a:p>
        </p:txBody>
      </p:sp>
      <p:sp>
        <p:nvSpPr>
          <p:cNvPr id="110598" name="AutoShape 8"/>
          <p:cNvSpPr>
            <a:spLocks noChangeArrowheads="1"/>
          </p:cNvSpPr>
          <p:nvPr/>
        </p:nvSpPr>
        <p:spPr bwMode="auto">
          <a:xfrm>
            <a:off x="631825" y="2106613"/>
            <a:ext cx="8075613" cy="527050"/>
          </a:xfrm>
          <a:prstGeom prst="roundRect">
            <a:avLst>
              <a:gd name="adj" fmla="val 16667"/>
            </a:avLst>
          </a:prstGeom>
          <a:solidFill>
            <a:srgbClr val="FEF6DA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 eaLnBrk="0" hangingPunct="0">
              <a:lnSpc>
                <a:spcPct val="120000"/>
              </a:lnSpc>
            </a:pPr>
            <a:r>
              <a:rPr lang="en-US" sz="1600" b="0"/>
              <a:t>The 3.x version is started from the 3.x BEx tools and/or the context  menu of Web Applications running on the old runtime</a:t>
            </a:r>
          </a:p>
        </p:txBody>
      </p:sp>
      <p:sp>
        <p:nvSpPr>
          <p:cNvPr id="110599" name="AutoShape 31"/>
          <p:cNvSpPr>
            <a:spLocks noChangeArrowheads="1"/>
          </p:cNvSpPr>
          <p:nvPr/>
        </p:nvSpPr>
        <p:spPr bwMode="auto">
          <a:xfrm>
            <a:off x="317500" y="2220913"/>
            <a:ext cx="150813" cy="228600"/>
          </a:xfrm>
          <a:prstGeom prst="flowChartConnector">
            <a:avLst/>
          </a:prstGeom>
          <a:solidFill>
            <a:srgbClr val="FEF6DA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 eaLnBrk="0" hangingPunct="0"/>
            <a:endParaRPr lang="en-US" sz="1800" b="0"/>
          </a:p>
        </p:txBody>
      </p:sp>
      <p:sp>
        <p:nvSpPr>
          <p:cNvPr id="110600" name="AutoShape 6"/>
          <p:cNvSpPr>
            <a:spLocks noChangeArrowheads="1"/>
          </p:cNvSpPr>
          <p:nvPr/>
        </p:nvSpPr>
        <p:spPr bwMode="auto">
          <a:xfrm>
            <a:off x="606425" y="2701925"/>
            <a:ext cx="8075613" cy="539750"/>
          </a:xfrm>
          <a:prstGeom prst="roundRect">
            <a:avLst>
              <a:gd name="adj" fmla="val 16667"/>
            </a:avLst>
          </a:prstGeom>
          <a:solidFill>
            <a:srgbClr val="FEF6DA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 eaLnBrk="0" hangingPunct="0">
              <a:lnSpc>
                <a:spcPct val="120000"/>
              </a:lnSpc>
            </a:pPr>
            <a:r>
              <a:rPr lang="en-US" sz="1600" b="0"/>
              <a:t>The 7.0 version is started from 7.0 BEx tools and/or context menu of Web Applications running on the new runtime</a:t>
            </a:r>
          </a:p>
        </p:txBody>
      </p:sp>
      <p:sp>
        <p:nvSpPr>
          <p:cNvPr id="110601" name="AutoShape 7"/>
          <p:cNvSpPr>
            <a:spLocks noChangeArrowheads="1"/>
          </p:cNvSpPr>
          <p:nvPr/>
        </p:nvSpPr>
        <p:spPr bwMode="auto">
          <a:xfrm>
            <a:off x="317500" y="2852738"/>
            <a:ext cx="150813" cy="228600"/>
          </a:xfrm>
          <a:prstGeom prst="flowChartConnector">
            <a:avLst/>
          </a:prstGeom>
          <a:solidFill>
            <a:srgbClr val="FEF6DA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 eaLnBrk="0" hangingPunct="0"/>
            <a:endParaRPr lang="en-US" sz="1800" b="0"/>
          </a:p>
        </p:txBody>
      </p:sp>
      <p:sp>
        <p:nvSpPr>
          <p:cNvPr id="110602" name="AutoShape 8"/>
          <p:cNvSpPr>
            <a:spLocks noChangeArrowheads="1"/>
          </p:cNvSpPr>
          <p:nvPr/>
        </p:nvSpPr>
        <p:spPr bwMode="auto">
          <a:xfrm>
            <a:off x="617538" y="3302000"/>
            <a:ext cx="8075612" cy="587375"/>
          </a:xfrm>
          <a:prstGeom prst="roundRect">
            <a:avLst>
              <a:gd name="adj" fmla="val 16667"/>
            </a:avLst>
          </a:prstGeom>
          <a:solidFill>
            <a:srgbClr val="FEF6DA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 eaLnBrk="0" hangingPunct="0">
              <a:lnSpc>
                <a:spcPct val="120000"/>
              </a:lnSpc>
            </a:pPr>
            <a:r>
              <a:rPr lang="en-US" sz="1600" b="0"/>
              <a:t>Existing BW 3.x broadcasting settings can still be maintained and processed with the 3.x version of the Broadcaster</a:t>
            </a:r>
          </a:p>
        </p:txBody>
      </p:sp>
      <p:sp>
        <p:nvSpPr>
          <p:cNvPr id="110603" name="AutoShape 31"/>
          <p:cNvSpPr>
            <a:spLocks noChangeArrowheads="1"/>
          </p:cNvSpPr>
          <p:nvPr/>
        </p:nvSpPr>
        <p:spPr bwMode="auto">
          <a:xfrm>
            <a:off x="303213" y="3422650"/>
            <a:ext cx="150812" cy="227013"/>
          </a:xfrm>
          <a:prstGeom prst="flowChartConnector">
            <a:avLst/>
          </a:prstGeom>
          <a:solidFill>
            <a:srgbClr val="FEF6DA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 eaLnBrk="0" hangingPunct="0"/>
            <a:endParaRPr lang="en-US" sz="1800" b="0"/>
          </a:p>
        </p:txBody>
      </p:sp>
      <p:sp>
        <p:nvSpPr>
          <p:cNvPr id="110604" name="AutoShape 6"/>
          <p:cNvSpPr>
            <a:spLocks noChangeArrowheads="1"/>
          </p:cNvSpPr>
          <p:nvPr/>
        </p:nvSpPr>
        <p:spPr bwMode="auto">
          <a:xfrm>
            <a:off x="633413" y="4030663"/>
            <a:ext cx="6856412" cy="433387"/>
          </a:xfrm>
          <a:prstGeom prst="roundRect">
            <a:avLst>
              <a:gd name="adj" fmla="val 16667"/>
            </a:avLst>
          </a:prstGeom>
          <a:solidFill>
            <a:srgbClr val="ECBC8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 marL="457200" indent="-457200" eaLnBrk="0" hangingPunct="0"/>
            <a:r>
              <a:rPr lang="en-US" sz="1600" b="0"/>
              <a:t>If you use the new Broadcaster</a:t>
            </a:r>
          </a:p>
        </p:txBody>
      </p:sp>
      <p:sp>
        <p:nvSpPr>
          <p:cNvPr id="110605" name="AutoShape 7"/>
          <p:cNvSpPr>
            <a:spLocks noChangeArrowheads="1"/>
          </p:cNvSpPr>
          <p:nvPr/>
        </p:nvSpPr>
        <p:spPr bwMode="auto">
          <a:xfrm>
            <a:off x="344488" y="4116388"/>
            <a:ext cx="150812" cy="227012"/>
          </a:xfrm>
          <a:prstGeom prst="flowChartConnector">
            <a:avLst/>
          </a:prstGeom>
          <a:solidFill>
            <a:srgbClr val="ECBC82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 eaLnBrk="0" hangingPunct="0"/>
            <a:endParaRPr lang="en-US" sz="1800" b="0"/>
          </a:p>
        </p:txBody>
      </p:sp>
      <p:sp>
        <p:nvSpPr>
          <p:cNvPr id="110606" name="TextBox 18"/>
          <p:cNvSpPr txBox="1">
            <a:spLocks noChangeArrowheads="1"/>
          </p:cNvSpPr>
          <p:nvPr/>
        </p:nvSpPr>
        <p:spPr bwMode="auto">
          <a:xfrm>
            <a:off x="642938" y="1128713"/>
            <a:ext cx="4297362" cy="344487"/>
          </a:xfrm>
          <a:prstGeom prst="rect">
            <a:avLst/>
          </a:prstGeom>
          <a:solidFill>
            <a:srgbClr val="FFC000"/>
          </a:solidFill>
          <a:ln w="9525">
            <a:solidFill>
              <a:srgbClr val="B18B0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>
              <a:lnSpc>
                <a:spcPct val="90000"/>
              </a:lnSpc>
            </a:pPr>
            <a:r>
              <a:rPr lang="en-US" sz="1800">
                <a:solidFill>
                  <a:srgbClr val="000000"/>
                </a:solidFill>
                <a:cs typeface="Times New Roman" pitchFamily="18" charset="0"/>
              </a:rPr>
              <a:t>BEx Information Broadcasting</a:t>
            </a:r>
          </a:p>
        </p:txBody>
      </p:sp>
      <p:sp>
        <p:nvSpPr>
          <p:cNvPr id="110607" name="Rectangle 19"/>
          <p:cNvSpPr>
            <a:spLocks noChangeArrowheads="1"/>
          </p:cNvSpPr>
          <p:nvPr/>
        </p:nvSpPr>
        <p:spPr bwMode="auto">
          <a:xfrm>
            <a:off x="341313" y="4578350"/>
            <a:ext cx="8420100" cy="738188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FF5D1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996633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>
              <a:lnSpc>
                <a:spcPct val="150000"/>
              </a:lnSpc>
              <a:buFont typeface="Wingdings" pitchFamily="2" charset="2"/>
              <a:buChar char="w"/>
            </a:pPr>
            <a:r>
              <a:rPr lang="en-US" sz="1400"/>
              <a:t> You can build settings on all queries in the system but you have to build them from scratch. You cannot use already existing 3.x broadcasting settings for queries </a:t>
            </a:r>
          </a:p>
        </p:txBody>
      </p:sp>
      <p:sp>
        <p:nvSpPr>
          <p:cNvPr id="110608" name="Rectangle 20"/>
          <p:cNvSpPr>
            <a:spLocks noChangeArrowheads="1"/>
          </p:cNvSpPr>
          <p:nvPr/>
        </p:nvSpPr>
        <p:spPr bwMode="auto">
          <a:xfrm>
            <a:off x="341313" y="5397500"/>
            <a:ext cx="8420100" cy="738188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FF5D1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996633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>
              <a:lnSpc>
                <a:spcPct val="150000"/>
              </a:lnSpc>
              <a:buFont typeface="Wingdings" pitchFamily="2" charset="2"/>
              <a:buChar char="w"/>
            </a:pPr>
            <a:r>
              <a:rPr lang="en-US" sz="1400"/>
              <a:t> You can build settings on all Web Applications that were built or converted with the 7.0 WAD. You cannot build settings on old Web Applications</a:t>
            </a:r>
          </a:p>
        </p:txBody>
      </p:sp>
      <p:sp>
        <p:nvSpPr>
          <p:cNvPr id="110609" name="Rectangle 21"/>
          <p:cNvSpPr>
            <a:spLocks noChangeArrowheads="1"/>
          </p:cNvSpPr>
          <p:nvPr/>
        </p:nvSpPr>
        <p:spPr bwMode="auto">
          <a:xfrm>
            <a:off x="341313" y="6215063"/>
            <a:ext cx="8420100" cy="415925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FF5D1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996633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>
              <a:lnSpc>
                <a:spcPct val="150000"/>
              </a:lnSpc>
              <a:buFont typeface="Wingdings" pitchFamily="2" charset="2"/>
              <a:buChar char="w"/>
            </a:pPr>
            <a:r>
              <a:rPr lang="en-US" sz="1400"/>
              <a:t> BW 3.x broadcasting settings for workbooks can be used as before. There are no changes</a:t>
            </a:r>
          </a:p>
        </p:txBody>
      </p:sp>
    </p:spTree>
  </p:cSld>
  <p:clrMapOvr>
    <a:masterClrMapping/>
  </p:clrMapOvr>
  <p:transition advTm="16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7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grpSp>
        <p:nvGrpSpPr>
          <p:cNvPr id="111618" name="Group 8"/>
          <p:cNvGrpSpPr>
            <a:grpSpLocks/>
          </p:cNvGrpSpPr>
          <p:nvPr/>
        </p:nvGrpSpPr>
        <p:grpSpPr bwMode="auto">
          <a:xfrm>
            <a:off x="2717800" y="2038350"/>
            <a:ext cx="3808413" cy="3179763"/>
            <a:chOff x="1575" y="1092"/>
            <a:chExt cx="2802" cy="2340"/>
          </a:xfrm>
        </p:grpSpPr>
        <p:grpSp>
          <p:nvGrpSpPr>
            <p:cNvPr id="111620" name="Group 4"/>
            <p:cNvGrpSpPr>
              <a:grpSpLocks/>
            </p:cNvGrpSpPr>
            <p:nvPr/>
          </p:nvGrpSpPr>
          <p:grpSpPr bwMode="auto">
            <a:xfrm>
              <a:off x="1678" y="1092"/>
              <a:ext cx="2595" cy="1908"/>
              <a:chOff x="2258" y="1261"/>
              <a:chExt cx="1911" cy="1405"/>
            </a:xfrm>
          </p:grpSpPr>
          <p:pic>
            <p:nvPicPr>
              <p:cNvPr id="111622" name="Picture 5" descr="3dLogoH"/>
              <p:cNvPicPr>
                <a:picLocks noChangeAspect="1" noChangeArrowheads="1"/>
              </p:cNvPicPr>
              <p:nvPr/>
            </p:nvPicPr>
            <p:blipFill>
              <a:blip r:embed="rId3"/>
              <a:srcRect l="29080"/>
              <a:stretch>
                <a:fillRect/>
              </a:stretch>
            </p:blipFill>
            <p:spPr bwMode="auto">
              <a:xfrm>
                <a:off x="2258" y="1845"/>
                <a:ext cx="1911" cy="8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11623" name="Picture 6" descr="3dLogoH"/>
              <p:cNvPicPr>
                <a:picLocks noChangeAspect="1" noChangeArrowheads="1"/>
              </p:cNvPicPr>
              <p:nvPr/>
            </p:nvPicPr>
            <p:blipFill>
              <a:blip r:embed="rId4"/>
              <a:srcRect r="70135"/>
              <a:stretch>
                <a:fillRect/>
              </a:stretch>
            </p:blipFill>
            <p:spPr bwMode="auto">
              <a:xfrm>
                <a:off x="2811" y="1261"/>
                <a:ext cx="805" cy="8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111621" name="Text Box 7"/>
            <p:cNvSpPr txBox="1">
              <a:spLocks noChangeArrowheads="1"/>
            </p:cNvSpPr>
            <p:nvPr/>
          </p:nvSpPr>
          <p:spPr bwMode="auto">
            <a:xfrm>
              <a:off x="1575" y="2820"/>
              <a:ext cx="2802" cy="6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2400" b="0" i="1"/>
                <a:t>Our Business Knowledge, </a:t>
              </a:r>
            </a:p>
            <a:p>
              <a:pPr algn="ctr" eaLnBrk="0" hangingPunct="0"/>
              <a:r>
                <a:rPr lang="en-US" sz="2400" b="0" i="1"/>
                <a:t>Your Winning Edge.</a:t>
              </a:r>
            </a:p>
          </p:txBody>
        </p:sp>
      </p:grpSp>
      <p:sp>
        <p:nvSpPr>
          <p:cNvPr id="111619" name="Text Box 9"/>
          <p:cNvSpPr txBox="1">
            <a:spLocks noChangeArrowheads="1"/>
          </p:cNvSpPr>
          <p:nvPr/>
        </p:nvSpPr>
        <p:spPr bwMode="auto">
          <a:xfrm>
            <a:off x="2041525" y="1081088"/>
            <a:ext cx="5281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sz="2400" b="0"/>
              <a:t>Thank you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73730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D0765A2B-F0FA-4555-80C8-83B8615A9880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737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Enterprise Reporting, Query &amp; Analysis – Scenario Variants</a:t>
            </a:r>
          </a:p>
        </p:txBody>
      </p:sp>
      <p:sp>
        <p:nvSpPr>
          <p:cNvPr id="73732" name="Rectangle 5"/>
          <p:cNvSpPr>
            <a:spLocks noChangeArrowheads="1"/>
          </p:cNvSpPr>
          <p:nvPr/>
        </p:nvSpPr>
        <p:spPr bwMode="auto">
          <a:xfrm>
            <a:off x="528638" y="1266825"/>
            <a:ext cx="8266112" cy="857250"/>
          </a:xfrm>
          <a:prstGeom prst="rect">
            <a:avLst/>
          </a:prstGeom>
          <a:solidFill>
            <a:srgbClr val="EAEAEA"/>
          </a:solidFill>
          <a:ln w="9525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algn="just" eaLnBrk="0" hangingPunct="0">
              <a:lnSpc>
                <a:spcPct val="120000"/>
              </a:lnSpc>
            </a:pPr>
            <a:r>
              <a:rPr lang="en-US" sz="1600" b="0"/>
              <a:t>Describes how IT and/or business users can design and deploy standard reporting and</a:t>
            </a:r>
            <a:br>
              <a:rPr lang="en-US" sz="1600" b="0"/>
            </a:br>
            <a:r>
              <a:rPr lang="en-US" sz="1600" b="0"/>
              <a:t> analysis for large groups of end-users</a:t>
            </a:r>
          </a:p>
        </p:txBody>
      </p:sp>
      <p:sp>
        <p:nvSpPr>
          <p:cNvPr id="73733" name="AutoShape 1057"/>
          <p:cNvSpPr>
            <a:spLocks noChangeArrowheads="1"/>
          </p:cNvSpPr>
          <p:nvPr/>
        </p:nvSpPr>
        <p:spPr bwMode="auto">
          <a:xfrm>
            <a:off x="550863" y="3446463"/>
            <a:ext cx="8235950" cy="957262"/>
          </a:xfrm>
          <a:prstGeom prst="roundRect">
            <a:avLst>
              <a:gd name="adj" fmla="val 7056"/>
            </a:avLst>
          </a:prstGeom>
          <a:gradFill rotWithShape="1">
            <a:gsLst>
              <a:gs pos="0">
                <a:srgbClr val="FFFFFF"/>
              </a:gs>
              <a:gs pos="100000">
                <a:srgbClr val="FFF5D1"/>
              </a:gs>
            </a:gsLst>
            <a:path path="shape">
              <a:fillToRect l="50000" t="50000" r="50000" b="50000"/>
            </a:path>
          </a:gradFill>
          <a:ln w="9525" algn="ctr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marL="277813" indent="-177800" algn="just">
              <a:lnSpc>
                <a:spcPct val="120000"/>
              </a:lnSpc>
              <a:buFontTx/>
              <a:buBlip>
                <a:blip r:embed="rId2"/>
              </a:buBlip>
            </a:pPr>
            <a:endParaRPr lang="en-US" sz="1600" b="0"/>
          </a:p>
          <a:p>
            <a:pPr marL="277813" indent="-177800" algn="just">
              <a:lnSpc>
                <a:spcPct val="120000"/>
              </a:lnSpc>
              <a:buFontTx/>
              <a:buBlip>
                <a:blip r:embed="rId2"/>
              </a:buBlip>
            </a:pPr>
            <a:r>
              <a:rPr lang="en-US" sz="1600" b="0"/>
              <a:t>Describes how business users can model and interact with BI data by fully </a:t>
            </a:r>
            <a:br>
              <a:rPr lang="en-US" sz="1600" b="0"/>
            </a:br>
            <a:r>
              <a:rPr lang="en-US" sz="1600" b="0"/>
              <a:t>leveraging MS Excel capabilities ( Add-On in Excel: BEx Analyzer) </a:t>
            </a:r>
            <a:endParaRPr lang="en-US" sz="1600" b="0">
              <a:solidFill>
                <a:srgbClr val="000000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73734" name="AutoShape 1028"/>
          <p:cNvSpPr>
            <a:spLocks noChangeArrowheads="1"/>
          </p:cNvSpPr>
          <p:nvPr/>
        </p:nvSpPr>
        <p:spPr bwMode="auto">
          <a:xfrm>
            <a:off x="708025" y="3367088"/>
            <a:ext cx="2701925" cy="35242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CC00"/>
              </a:gs>
              <a:gs pos="50000">
                <a:srgbClr val="FFFFFF"/>
              </a:gs>
              <a:gs pos="100000">
                <a:srgbClr val="FFCC00"/>
              </a:gs>
            </a:gsLst>
            <a:lin ang="5400000" scaled="1"/>
          </a:gradFill>
          <a:ln w="9525">
            <a:solidFill>
              <a:srgbClr val="B18B0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>
              <a:lnSpc>
                <a:spcPct val="90000"/>
              </a:lnSpc>
            </a:pPr>
            <a:r>
              <a:rPr lang="en-US" sz="1600">
                <a:solidFill>
                  <a:srgbClr val="000000"/>
                </a:solidFill>
                <a:cs typeface="Times New Roman" pitchFamily="18" charset="0"/>
              </a:rPr>
              <a:t>   Excel Integration</a:t>
            </a:r>
            <a:endParaRPr lang="en-US" sz="1600"/>
          </a:p>
        </p:txBody>
      </p:sp>
      <p:sp>
        <p:nvSpPr>
          <p:cNvPr id="73735" name="AutoShape 16"/>
          <p:cNvSpPr>
            <a:spLocks noChangeArrowheads="1"/>
          </p:cNvSpPr>
          <p:nvPr/>
        </p:nvSpPr>
        <p:spPr bwMode="auto">
          <a:xfrm>
            <a:off x="671513" y="1068388"/>
            <a:ext cx="3646487" cy="296862"/>
          </a:xfrm>
          <a:prstGeom prst="roundRect">
            <a:avLst>
              <a:gd name="adj" fmla="val 16667"/>
            </a:avLst>
          </a:prstGeom>
          <a:solidFill>
            <a:srgbClr val="FEE074"/>
          </a:solidFill>
          <a:ln w="9525">
            <a:solidFill>
              <a:srgbClr val="FF9933"/>
            </a:solidFill>
            <a:round/>
            <a:headEnd/>
            <a:tailEnd/>
          </a:ln>
          <a:effectLst>
            <a:prstShdw prst="shdw17" dist="17961" dir="2700000">
              <a:srgbClr val="995C1F"/>
            </a:prstShdw>
          </a:effectLst>
        </p:spPr>
        <p:txBody>
          <a:bodyPr lIns="0" tIns="0" rIns="0" bIns="0" anchor="ctr"/>
          <a:lstStyle/>
          <a:p>
            <a:pPr marL="277813" indent="-177800" algn="ctr">
              <a:lnSpc>
                <a:spcPct val="120000"/>
              </a:lnSpc>
            </a:pPr>
            <a:r>
              <a:rPr lang="en-US" sz="160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Query , Reporting &amp; Analysis Design</a:t>
            </a:r>
          </a:p>
        </p:txBody>
      </p:sp>
      <p:sp>
        <p:nvSpPr>
          <p:cNvPr id="73736" name="Rectangle 9"/>
          <p:cNvSpPr>
            <a:spLocks noChangeArrowheads="1"/>
          </p:cNvSpPr>
          <p:nvPr/>
        </p:nvSpPr>
        <p:spPr bwMode="auto">
          <a:xfrm>
            <a:off x="542925" y="4705350"/>
            <a:ext cx="8266113" cy="1111250"/>
          </a:xfrm>
          <a:prstGeom prst="rect">
            <a:avLst/>
          </a:prstGeom>
          <a:solidFill>
            <a:srgbClr val="EAEAEA"/>
          </a:solidFill>
          <a:ln w="9525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algn="just" eaLnBrk="0" hangingPunct="0">
              <a:lnSpc>
                <a:spcPct val="120000"/>
              </a:lnSpc>
            </a:pPr>
            <a:r>
              <a:rPr lang="en-US" sz="1600" b="0"/>
              <a:t>Describes how IT and/or business users can distribute BI data at a required time </a:t>
            </a:r>
            <a:br>
              <a:rPr lang="en-US" sz="1600" b="0"/>
            </a:br>
            <a:r>
              <a:rPr lang="en-US" sz="1600" b="0"/>
              <a:t>(adhoc, scheduled, when data is changed, or based on exceptions), via various channels </a:t>
            </a:r>
            <a:br>
              <a:rPr lang="en-US" sz="1600" b="0"/>
            </a:br>
            <a:r>
              <a:rPr lang="en-US" sz="1600" b="0"/>
              <a:t>(e-mail, printer or portal) and in various formats</a:t>
            </a:r>
          </a:p>
        </p:txBody>
      </p:sp>
      <p:sp>
        <p:nvSpPr>
          <p:cNvPr id="73737" name="AutoShape 16"/>
          <p:cNvSpPr>
            <a:spLocks noChangeArrowheads="1"/>
          </p:cNvSpPr>
          <p:nvPr/>
        </p:nvSpPr>
        <p:spPr bwMode="auto">
          <a:xfrm>
            <a:off x="695325" y="4492625"/>
            <a:ext cx="3602038" cy="311150"/>
          </a:xfrm>
          <a:prstGeom prst="roundRect">
            <a:avLst>
              <a:gd name="adj" fmla="val 16667"/>
            </a:avLst>
          </a:prstGeom>
          <a:solidFill>
            <a:srgbClr val="FEE074"/>
          </a:solidFill>
          <a:ln w="9525">
            <a:solidFill>
              <a:srgbClr val="FF9933"/>
            </a:solidFill>
            <a:round/>
            <a:headEnd/>
            <a:tailEnd/>
          </a:ln>
          <a:effectLst>
            <a:prstShdw prst="shdw17" dist="17961" dir="2700000">
              <a:srgbClr val="995C1F"/>
            </a:prstShdw>
          </a:effectLst>
        </p:spPr>
        <p:txBody>
          <a:bodyPr lIns="0" tIns="0" rIns="0" bIns="0" anchor="ctr"/>
          <a:lstStyle/>
          <a:p>
            <a:pPr marL="277813" indent="-177800" algn="ctr">
              <a:lnSpc>
                <a:spcPct val="120000"/>
              </a:lnSpc>
            </a:pPr>
            <a:r>
              <a:rPr lang="en-US" sz="160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Information Broadcasting</a:t>
            </a:r>
          </a:p>
        </p:txBody>
      </p:sp>
      <p:sp>
        <p:nvSpPr>
          <p:cNvPr id="73738" name="Rectangle 11"/>
          <p:cNvSpPr>
            <a:spLocks noChangeArrowheads="1"/>
          </p:cNvSpPr>
          <p:nvPr/>
        </p:nvSpPr>
        <p:spPr bwMode="auto">
          <a:xfrm>
            <a:off x="557213" y="6111875"/>
            <a:ext cx="8266112" cy="520700"/>
          </a:xfrm>
          <a:prstGeom prst="rect">
            <a:avLst/>
          </a:prstGeom>
          <a:solidFill>
            <a:srgbClr val="EAEAEA"/>
          </a:solidFill>
          <a:ln w="9525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algn="just" eaLnBrk="0" hangingPunct="0">
              <a:lnSpc>
                <a:spcPct val="120000"/>
              </a:lnSpc>
            </a:pPr>
            <a:r>
              <a:rPr lang="en-US" sz="1600" b="0"/>
              <a:t>Describes how to embed and use BI capabilities within applications</a:t>
            </a:r>
          </a:p>
        </p:txBody>
      </p:sp>
      <p:sp>
        <p:nvSpPr>
          <p:cNvPr id="73739" name="AutoShape 16"/>
          <p:cNvSpPr>
            <a:spLocks noChangeArrowheads="1"/>
          </p:cNvSpPr>
          <p:nvPr/>
        </p:nvSpPr>
        <p:spPr bwMode="auto">
          <a:xfrm>
            <a:off x="695325" y="5899150"/>
            <a:ext cx="3602038" cy="311150"/>
          </a:xfrm>
          <a:prstGeom prst="roundRect">
            <a:avLst>
              <a:gd name="adj" fmla="val 16667"/>
            </a:avLst>
          </a:prstGeom>
          <a:solidFill>
            <a:srgbClr val="FEE074"/>
          </a:solidFill>
          <a:ln w="9525">
            <a:solidFill>
              <a:srgbClr val="FF9933"/>
            </a:solidFill>
            <a:round/>
            <a:headEnd/>
            <a:tailEnd/>
          </a:ln>
          <a:effectLst>
            <a:prstShdw prst="shdw17" dist="17961" dir="2700000">
              <a:srgbClr val="995C1F"/>
            </a:prstShdw>
          </a:effectLst>
        </p:spPr>
        <p:txBody>
          <a:bodyPr lIns="0" tIns="0" rIns="0" bIns="0" anchor="ctr"/>
          <a:lstStyle/>
          <a:p>
            <a:pPr marL="277813" indent="-177800" algn="ctr">
              <a:lnSpc>
                <a:spcPct val="120000"/>
              </a:lnSpc>
            </a:pPr>
            <a:r>
              <a:rPr lang="en-US" sz="160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Embedding  BI into Applications</a:t>
            </a:r>
          </a:p>
        </p:txBody>
      </p:sp>
      <p:sp>
        <p:nvSpPr>
          <p:cNvPr id="73740" name="Rectangle 13"/>
          <p:cNvSpPr>
            <a:spLocks noChangeArrowheads="1"/>
          </p:cNvSpPr>
          <p:nvPr/>
        </p:nvSpPr>
        <p:spPr bwMode="auto">
          <a:xfrm>
            <a:off x="512763" y="2411413"/>
            <a:ext cx="8266112" cy="866775"/>
          </a:xfrm>
          <a:prstGeom prst="rect">
            <a:avLst/>
          </a:prstGeom>
          <a:solidFill>
            <a:srgbClr val="EAEAEA"/>
          </a:solidFill>
          <a:ln w="9525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algn="just" eaLnBrk="0" hangingPunct="0">
              <a:lnSpc>
                <a:spcPct val="120000"/>
              </a:lnSpc>
            </a:pPr>
            <a:r>
              <a:rPr lang="en-US" sz="1600" b="0"/>
              <a:t>Describes how business users can analyze, configure and personalize ad hoc queries </a:t>
            </a:r>
            <a:br>
              <a:rPr lang="en-US" sz="1600" b="0"/>
            </a:br>
            <a:r>
              <a:rPr lang="en-US" sz="1600" b="0"/>
              <a:t>on various data sources</a:t>
            </a:r>
          </a:p>
        </p:txBody>
      </p:sp>
      <p:sp>
        <p:nvSpPr>
          <p:cNvPr id="73741" name="AutoShape 16"/>
          <p:cNvSpPr>
            <a:spLocks noChangeArrowheads="1"/>
          </p:cNvSpPr>
          <p:nvPr/>
        </p:nvSpPr>
        <p:spPr bwMode="auto">
          <a:xfrm>
            <a:off x="692150" y="2217738"/>
            <a:ext cx="3603625" cy="309562"/>
          </a:xfrm>
          <a:prstGeom prst="roundRect">
            <a:avLst>
              <a:gd name="adj" fmla="val 16667"/>
            </a:avLst>
          </a:prstGeom>
          <a:solidFill>
            <a:srgbClr val="FEE074"/>
          </a:solidFill>
          <a:ln w="9525">
            <a:solidFill>
              <a:srgbClr val="FF9933"/>
            </a:solidFill>
            <a:round/>
            <a:headEnd/>
            <a:tailEnd/>
          </a:ln>
          <a:effectLst>
            <a:prstShdw prst="shdw17" dist="17961" dir="2700000">
              <a:srgbClr val="995C1F"/>
            </a:prstShdw>
          </a:effectLst>
        </p:spPr>
        <p:txBody>
          <a:bodyPr lIns="0" tIns="0" rIns="0" bIns="0" anchor="ctr"/>
          <a:lstStyle/>
          <a:p>
            <a:pPr marL="277813" indent="-177800" algn="ctr">
              <a:lnSpc>
                <a:spcPct val="120000"/>
              </a:lnSpc>
            </a:pPr>
            <a:r>
              <a:rPr lang="en-US" sz="160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Ad Hoc Query &amp; Analysis</a:t>
            </a:r>
          </a:p>
        </p:txBody>
      </p:sp>
    </p:spTree>
  </p:cSld>
  <p:clrMapOvr>
    <a:masterClrMapping/>
  </p:clrMapOvr>
  <p:transition advTm="12359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74754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1CC3BCC5-E0D8-4620-B1D1-A6F273BEFB31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747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Business Explorer Suite</a:t>
            </a:r>
          </a:p>
        </p:txBody>
      </p:sp>
      <p:pic>
        <p:nvPicPr>
          <p:cNvPr id="74756" name="Picture 2"/>
          <p:cNvPicPr>
            <a:picLocks noChangeAspect="1" noChangeArrowheads="1"/>
          </p:cNvPicPr>
          <p:nvPr/>
        </p:nvPicPr>
        <p:blipFill>
          <a:blip r:embed="rId2"/>
          <a:srcRect r="12737"/>
          <a:stretch>
            <a:fillRect/>
          </a:stretch>
        </p:blipFill>
        <p:spPr bwMode="auto">
          <a:xfrm>
            <a:off x="765175" y="1301750"/>
            <a:ext cx="7505700" cy="488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757" name="Rectangle 5"/>
          <p:cNvSpPr>
            <a:spLocks noChangeArrowheads="1"/>
          </p:cNvSpPr>
          <p:nvPr/>
        </p:nvSpPr>
        <p:spPr bwMode="auto">
          <a:xfrm>
            <a:off x="6918325" y="6534150"/>
            <a:ext cx="1176338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900"/>
              <a:t>*Copyright SAP AG</a:t>
            </a:r>
          </a:p>
        </p:txBody>
      </p:sp>
    </p:spTree>
  </p:cSld>
  <p:clrMapOvr>
    <a:masterClrMapping/>
  </p:clrMapOvr>
  <p:transition advTm="8657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75778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EFB05B6C-92B1-44DE-BFE8-1596B1CE24C5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757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Enterprise Reporting, Query &amp; Analysis</a:t>
            </a:r>
          </a:p>
        </p:txBody>
      </p:sp>
      <p:pic>
        <p:nvPicPr>
          <p:cNvPr id="7578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5325" y="1176338"/>
            <a:ext cx="7753350" cy="501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781" name="Rectangle 5"/>
          <p:cNvSpPr>
            <a:spLocks noChangeArrowheads="1"/>
          </p:cNvSpPr>
          <p:nvPr/>
        </p:nvSpPr>
        <p:spPr bwMode="auto">
          <a:xfrm>
            <a:off x="6918325" y="6534150"/>
            <a:ext cx="1176338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900"/>
              <a:t>*Copyright SAP AG</a:t>
            </a:r>
          </a:p>
        </p:txBody>
      </p:sp>
    </p:spTree>
  </p:cSld>
  <p:clrMapOvr>
    <a:masterClrMapping/>
  </p:clrMapOvr>
  <p:transition advTm="8063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76802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3F39E962-9DF9-4B5B-A070-0A7F22779375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768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Introduction to Information Broadcasting</a:t>
            </a:r>
          </a:p>
        </p:txBody>
      </p:sp>
      <p:sp>
        <p:nvSpPr>
          <p:cNvPr id="76804" name="AutoShape 5"/>
          <p:cNvSpPr>
            <a:spLocks noChangeArrowheads="1"/>
          </p:cNvSpPr>
          <p:nvPr/>
        </p:nvSpPr>
        <p:spPr bwMode="auto">
          <a:xfrm>
            <a:off x="292100" y="5892800"/>
            <a:ext cx="8169275" cy="671513"/>
          </a:xfrm>
          <a:prstGeom prst="chevron">
            <a:avLst>
              <a:gd name="adj" fmla="val 27429"/>
            </a:avLst>
          </a:prstGeom>
          <a:solidFill>
            <a:srgbClr val="FEF7DE"/>
          </a:solidFill>
          <a:ln w="9525">
            <a:solidFill>
              <a:srgbClr val="FFCC00"/>
            </a:solidFill>
            <a:round/>
            <a:headEnd/>
            <a:tailEnd/>
          </a:ln>
        </p:spPr>
        <p:txBody>
          <a:bodyPr/>
          <a:lstStyle/>
          <a:p>
            <a:pPr eaLnBrk="0" hangingPunct="0">
              <a:lnSpc>
                <a:spcPct val="150000"/>
              </a:lnSpc>
            </a:pPr>
            <a:endParaRPr lang="en-US" sz="1600" b="0"/>
          </a:p>
          <a:p>
            <a:pPr eaLnBrk="0" hangingPunct="0">
              <a:lnSpc>
                <a:spcPct val="120000"/>
              </a:lnSpc>
            </a:pPr>
            <a:r>
              <a:rPr lang="en-US" sz="1600" b="0"/>
              <a:t>Event driven, exception driven, Ad-Hoc ,scheduled</a:t>
            </a:r>
            <a:endParaRPr lang="en-US" sz="1400" b="0"/>
          </a:p>
        </p:txBody>
      </p:sp>
      <p:sp>
        <p:nvSpPr>
          <p:cNvPr id="76805" name="AutoShape 5"/>
          <p:cNvSpPr>
            <a:spLocks noChangeArrowheads="1"/>
          </p:cNvSpPr>
          <p:nvPr/>
        </p:nvSpPr>
        <p:spPr bwMode="auto">
          <a:xfrm>
            <a:off x="565150" y="5964238"/>
            <a:ext cx="2928938" cy="327025"/>
          </a:xfrm>
          <a:prstGeom prst="chevron">
            <a:avLst>
              <a:gd name="adj" fmla="val 53613"/>
            </a:avLst>
          </a:prstGeom>
          <a:solidFill>
            <a:srgbClr val="FAD038"/>
          </a:solidFill>
          <a:ln w="9525">
            <a:solidFill>
              <a:srgbClr val="FFCC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just" eaLnBrk="0" hangingPunct="0">
              <a:lnSpc>
                <a:spcPct val="150000"/>
              </a:lnSpc>
            </a:pPr>
            <a:r>
              <a:rPr lang="en-US" sz="1600"/>
              <a:t>…at the right time</a:t>
            </a:r>
          </a:p>
        </p:txBody>
      </p:sp>
      <p:sp>
        <p:nvSpPr>
          <p:cNvPr id="76806" name="AutoShape 5"/>
          <p:cNvSpPr>
            <a:spLocks noChangeArrowheads="1"/>
          </p:cNvSpPr>
          <p:nvPr/>
        </p:nvSpPr>
        <p:spPr bwMode="auto">
          <a:xfrm>
            <a:off x="265113" y="1846263"/>
            <a:ext cx="8169275" cy="869950"/>
          </a:xfrm>
          <a:prstGeom prst="chevron">
            <a:avLst>
              <a:gd name="adj" fmla="val 27389"/>
            </a:avLst>
          </a:prstGeom>
          <a:solidFill>
            <a:srgbClr val="FEF7DE"/>
          </a:solidFill>
          <a:ln w="9525">
            <a:solidFill>
              <a:srgbClr val="FFCC00"/>
            </a:solidFill>
            <a:round/>
            <a:headEnd/>
            <a:tailEnd/>
          </a:ln>
        </p:spPr>
        <p:txBody>
          <a:bodyPr/>
          <a:lstStyle/>
          <a:p>
            <a:pPr eaLnBrk="0" hangingPunct="0">
              <a:lnSpc>
                <a:spcPct val="150000"/>
              </a:lnSpc>
            </a:pPr>
            <a:endParaRPr lang="en-US" sz="1600" b="0"/>
          </a:p>
          <a:p>
            <a:pPr eaLnBrk="0" hangingPunct="0">
              <a:lnSpc>
                <a:spcPct val="120000"/>
              </a:lnSpc>
            </a:pPr>
            <a:r>
              <a:rPr lang="en-US" sz="1600" b="0"/>
              <a:t>Based on BEx Queries, Views, Workbooks, Web Applications &amp; Enterprise Reports </a:t>
            </a:r>
            <a:endParaRPr lang="en-US" sz="1400" b="0"/>
          </a:p>
        </p:txBody>
      </p:sp>
      <p:sp>
        <p:nvSpPr>
          <p:cNvPr id="76807" name="AutoShape 5"/>
          <p:cNvSpPr>
            <a:spLocks noChangeArrowheads="1"/>
          </p:cNvSpPr>
          <p:nvPr/>
        </p:nvSpPr>
        <p:spPr bwMode="auto">
          <a:xfrm>
            <a:off x="619125" y="1897063"/>
            <a:ext cx="2928938" cy="327025"/>
          </a:xfrm>
          <a:prstGeom prst="chevron">
            <a:avLst>
              <a:gd name="adj" fmla="val 53613"/>
            </a:avLst>
          </a:prstGeom>
          <a:solidFill>
            <a:srgbClr val="FAD038"/>
          </a:solidFill>
          <a:ln w="9525">
            <a:solidFill>
              <a:srgbClr val="FFCC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just" eaLnBrk="0" hangingPunct="0">
              <a:lnSpc>
                <a:spcPct val="150000"/>
              </a:lnSpc>
            </a:pPr>
            <a:r>
              <a:rPr lang="en-US" sz="1600"/>
              <a:t>…the right information</a:t>
            </a:r>
          </a:p>
        </p:txBody>
      </p:sp>
      <p:sp>
        <p:nvSpPr>
          <p:cNvPr id="76808" name="AutoShape 5"/>
          <p:cNvSpPr>
            <a:spLocks noChangeArrowheads="1"/>
          </p:cNvSpPr>
          <p:nvPr/>
        </p:nvSpPr>
        <p:spPr bwMode="auto">
          <a:xfrm>
            <a:off x="265113" y="2816225"/>
            <a:ext cx="8169275" cy="868363"/>
          </a:xfrm>
          <a:prstGeom prst="chevron">
            <a:avLst>
              <a:gd name="adj" fmla="val 27439"/>
            </a:avLst>
          </a:prstGeom>
          <a:solidFill>
            <a:srgbClr val="FEF7DE"/>
          </a:solidFill>
          <a:ln w="9525">
            <a:solidFill>
              <a:srgbClr val="FFCC00"/>
            </a:solidFill>
            <a:round/>
            <a:headEnd/>
            <a:tailEnd/>
          </a:ln>
        </p:spPr>
        <p:txBody>
          <a:bodyPr/>
          <a:lstStyle/>
          <a:p>
            <a:pPr eaLnBrk="0" hangingPunct="0">
              <a:lnSpc>
                <a:spcPct val="150000"/>
              </a:lnSpc>
            </a:pPr>
            <a:endParaRPr lang="en-US" sz="1600" b="0"/>
          </a:p>
          <a:p>
            <a:pPr eaLnBrk="0" hangingPunct="0">
              <a:lnSpc>
                <a:spcPct val="120000"/>
              </a:lnSpc>
            </a:pPr>
            <a:r>
              <a:rPr lang="en-US" sz="1600" b="0"/>
              <a:t>HTML, MHTML, PDF, ZIP, Printer Formats, Online Links, SAP Alerts</a:t>
            </a:r>
            <a:endParaRPr lang="en-US" sz="1400" b="0"/>
          </a:p>
        </p:txBody>
      </p:sp>
      <p:sp>
        <p:nvSpPr>
          <p:cNvPr id="76809" name="AutoShape 5"/>
          <p:cNvSpPr>
            <a:spLocks noChangeArrowheads="1"/>
          </p:cNvSpPr>
          <p:nvPr/>
        </p:nvSpPr>
        <p:spPr bwMode="auto">
          <a:xfrm>
            <a:off x="619125" y="2865438"/>
            <a:ext cx="2928938" cy="328612"/>
          </a:xfrm>
          <a:prstGeom prst="chevron">
            <a:avLst>
              <a:gd name="adj" fmla="val 53355"/>
            </a:avLst>
          </a:prstGeom>
          <a:solidFill>
            <a:srgbClr val="FAD038"/>
          </a:solidFill>
          <a:ln w="9525">
            <a:solidFill>
              <a:srgbClr val="FFCC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just" eaLnBrk="0" hangingPunct="0">
              <a:lnSpc>
                <a:spcPct val="150000"/>
              </a:lnSpc>
            </a:pPr>
            <a:r>
              <a:rPr lang="en-US" sz="1600"/>
              <a:t>…in different fromats</a:t>
            </a:r>
          </a:p>
        </p:txBody>
      </p:sp>
      <p:sp>
        <p:nvSpPr>
          <p:cNvPr id="76810" name="AutoShape 5"/>
          <p:cNvSpPr>
            <a:spLocks noChangeArrowheads="1"/>
          </p:cNvSpPr>
          <p:nvPr/>
        </p:nvSpPr>
        <p:spPr bwMode="auto">
          <a:xfrm>
            <a:off x="223838" y="3771900"/>
            <a:ext cx="8169275" cy="963613"/>
          </a:xfrm>
          <a:prstGeom prst="chevron">
            <a:avLst>
              <a:gd name="adj" fmla="val 27435"/>
            </a:avLst>
          </a:prstGeom>
          <a:solidFill>
            <a:srgbClr val="FEF7DE"/>
          </a:solidFill>
          <a:ln w="9525">
            <a:solidFill>
              <a:srgbClr val="FFCC00"/>
            </a:solidFill>
            <a:round/>
            <a:headEnd/>
            <a:tailEnd/>
          </a:ln>
        </p:spPr>
        <p:txBody>
          <a:bodyPr/>
          <a:lstStyle/>
          <a:p>
            <a:pPr eaLnBrk="0" hangingPunct="0">
              <a:lnSpc>
                <a:spcPct val="150000"/>
              </a:lnSpc>
            </a:pPr>
            <a:endParaRPr lang="en-US" sz="1600" b="0"/>
          </a:p>
          <a:p>
            <a:pPr eaLnBrk="0" hangingPunct="0">
              <a:lnSpc>
                <a:spcPct val="120000"/>
              </a:lnSpc>
            </a:pPr>
            <a:r>
              <a:rPr lang="en-US" sz="1600" b="0"/>
              <a:t>e.g. single users, groups, distribution lists, user-specific or Role-specific (incl. Non-SAP Users)</a:t>
            </a:r>
            <a:endParaRPr lang="en-US" sz="1400" b="0"/>
          </a:p>
        </p:txBody>
      </p:sp>
      <p:sp>
        <p:nvSpPr>
          <p:cNvPr id="76811" name="AutoShape 5"/>
          <p:cNvSpPr>
            <a:spLocks noChangeArrowheads="1"/>
          </p:cNvSpPr>
          <p:nvPr/>
        </p:nvSpPr>
        <p:spPr bwMode="auto">
          <a:xfrm>
            <a:off x="577850" y="3821113"/>
            <a:ext cx="2928938" cy="327025"/>
          </a:xfrm>
          <a:prstGeom prst="chevron">
            <a:avLst>
              <a:gd name="adj" fmla="val 53613"/>
            </a:avLst>
          </a:prstGeom>
          <a:solidFill>
            <a:srgbClr val="FAD038"/>
          </a:solidFill>
          <a:ln w="9525">
            <a:solidFill>
              <a:srgbClr val="FFCC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just" eaLnBrk="0" hangingPunct="0">
              <a:lnSpc>
                <a:spcPct val="150000"/>
              </a:lnSpc>
            </a:pPr>
            <a:r>
              <a:rPr lang="en-US" sz="1600"/>
              <a:t>…to the right people</a:t>
            </a:r>
          </a:p>
        </p:txBody>
      </p:sp>
      <p:sp>
        <p:nvSpPr>
          <p:cNvPr id="76812" name="AutoShape 5"/>
          <p:cNvSpPr>
            <a:spLocks noChangeArrowheads="1"/>
          </p:cNvSpPr>
          <p:nvPr/>
        </p:nvSpPr>
        <p:spPr bwMode="auto">
          <a:xfrm>
            <a:off x="236538" y="4835525"/>
            <a:ext cx="8170862" cy="965200"/>
          </a:xfrm>
          <a:prstGeom prst="chevron">
            <a:avLst>
              <a:gd name="adj" fmla="val 27395"/>
            </a:avLst>
          </a:prstGeom>
          <a:solidFill>
            <a:srgbClr val="FEF7DE"/>
          </a:solidFill>
          <a:ln w="9525">
            <a:solidFill>
              <a:srgbClr val="FFCC00"/>
            </a:solidFill>
            <a:round/>
            <a:headEnd/>
            <a:tailEnd/>
          </a:ln>
        </p:spPr>
        <p:txBody>
          <a:bodyPr/>
          <a:lstStyle/>
          <a:p>
            <a:pPr eaLnBrk="0" hangingPunct="0">
              <a:lnSpc>
                <a:spcPct val="150000"/>
              </a:lnSpc>
            </a:pPr>
            <a:endParaRPr lang="en-US" sz="1600" b="0"/>
          </a:p>
          <a:p>
            <a:pPr eaLnBrk="0" hangingPunct="0">
              <a:lnSpc>
                <a:spcPct val="120000"/>
              </a:lnSpc>
            </a:pPr>
            <a:r>
              <a:rPr lang="en-US" sz="1600" b="0"/>
              <a:t>E-Mail, Portal, BEx Portfolio (Unified access based on Knowledge Management Folders), Collaboration Rooms, Universal Work List </a:t>
            </a:r>
            <a:endParaRPr lang="en-US" sz="1400" b="0"/>
          </a:p>
        </p:txBody>
      </p:sp>
      <p:sp>
        <p:nvSpPr>
          <p:cNvPr id="76813" name="AutoShape 5"/>
          <p:cNvSpPr>
            <a:spLocks noChangeArrowheads="1"/>
          </p:cNvSpPr>
          <p:nvPr/>
        </p:nvSpPr>
        <p:spPr bwMode="auto">
          <a:xfrm>
            <a:off x="538163" y="4913313"/>
            <a:ext cx="2928937" cy="327025"/>
          </a:xfrm>
          <a:prstGeom prst="chevron">
            <a:avLst>
              <a:gd name="adj" fmla="val 53613"/>
            </a:avLst>
          </a:prstGeom>
          <a:solidFill>
            <a:srgbClr val="FAD038"/>
          </a:solidFill>
          <a:ln w="9525">
            <a:solidFill>
              <a:srgbClr val="FFCC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just" eaLnBrk="0" hangingPunct="0">
              <a:lnSpc>
                <a:spcPct val="150000"/>
              </a:lnSpc>
            </a:pPr>
            <a:r>
              <a:rPr lang="en-US" sz="1600"/>
              <a:t>…in different channels</a:t>
            </a:r>
          </a:p>
        </p:txBody>
      </p:sp>
      <p:sp>
        <p:nvSpPr>
          <p:cNvPr id="76814" name="TextBox 17"/>
          <p:cNvSpPr txBox="1">
            <a:spLocks noChangeArrowheads="1"/>
          </p:cNvSpPr>
          <p:nvPr/>
        </p:nvSpPr>
        <p:spPr bwMode="auto">
          <a:xfrm>
            <a:off x="204788" y="1050925"/>
            <a:ext cx="8256587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en-US" sz="1600"/>
              <a:t>Information Broadcasting allows you to make objects with Business Intelligence content available to a wide variety of users according to their needs</a:t>
            </a:r>
          </a:p>
        </p:txBody>
      </p:sp>
    </p:spTree>
  </p:cSld>
  <p:clrMapOvr>
    <a:masterClrMapping/>
  </p:clrMapOvr>
  <p:transition advTm="12969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77826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134BDFE6-E793-4B39-BE3D-3E93C37E1CA9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778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Scenario Variant 4 : Information Broadcasting</a:t>
            </a:r>
          </a:p>
        </p:txBody>
      </p:sp>
      <p:pic>
        <p:nvPicPr>
          <p:cNvPr id="7782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6713" y="1120775"/>
            <a:ext cx="8410575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829" name="Rectangle 5"/>
          <p:cNvSpPr>
            <a:spLocks noChangeArrowheads="1"/>
          </p:cNvSpPr>
          <p:nvPr/>
        </p:nvSpPr>
        <p:spPr bwMode="auto">
          <a:xfrm>
            <a:off x="6918325" y="6534150"/>
            <a:ext cx="1176338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900"/>
              <a:t>*Copyright SAP AG</a:t>
            </a:r>
          </a:p>
        </p:txBody>
      </p:sp>
    </p:spTree>
  </p:cSld>
  <p:clrMapOvr>
    <a:masterClrMapping/>
  </p:clrMapOvr>
  <p:transition advTm="16906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78850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3A01E683-2A80-41F1-AD9D-7A076E873296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6" name="Oval 4"/>
          <p:cNvSpPr>
            <a:spLocks noChangeArrowheads="1"/>
          </p:cNvSpPr>
          <p:nvPr/>
        </p:nvSpPr>
        <p:spPr bwMode="auto">
          <a:xfrm>
            <a:off x="776288" y="1279525"/>
            <a:ext cx="457200" cy="4572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7" name="Rectangle 11"/>
          <p:cNvSpPr>
            <a:spLocks noChangeArrowheads="1"/>
          </p:cNvSpPr>
          <p:nvPr/>
        </p:nvSpPr>
        <p:spPr bwMode="auto">
          <a:xfrm>
            <a:off x="1298575" y="1339850"/>
            <a:ext cx="47275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449263" indent="-449263">
              <a:buClr>
                <a:schemeClr val="folHlink"/>
              </a:buClr>
              <a:buSzPct val="90000"/>
              <a:defRPr/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Overview of Information Broadcasting</a:t>
            </a:r>
          </a:p>
        </p:txBody>
      </p:sp>
      <p:sp>
        <p:nvSpPr>
          <p:cNvPr id="78853" name="Oval 4"/>
          <p:cNvSpPr>
            <a:spLocks noChangeArrowheads="1"/>
          </p:cNvSpPr>
          <p:nvPr/>
        </p:nvSpPr>
        <p:spPr bwMode="auto">
          <a:xfrm>
            <a:off x="788988" y="1866900"/>
            <a:ext cx="457200" cy="457200"/>
          </a:xfrm>
          <a:prstGeom prst="ellipse">
            <a:avLst/>
          </a:prstGeom>
          <a:solidFill>
            <a:srgbClr val="333333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78854" name="Rectangle 11"/>
          <p:cNvSpPr>
            <a:spLocks noChangeArrowheads="1"/>
          </p:cNvSpPr>
          <p:nvPr/>
        </p:nvSpPr>
        <p:spPr bwMode="auto">
          <a:xfrm>
            <a:off x="1311275" y="1927225"/>
            <a:ext cx="1930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457200" indent="-457200">
              <a:buClr>
                <a:schemeClr val="folHlink"/>
              </a:buClr>
              <a:buSzPct val="90000"/>
            </a:pPr>
            <a:r>
              <a:rPr lang="en-US"/>
              <a:t>Enhancements</a:t>
            </a:r>
          </a:p>
        </p:txBody>
      </p:sp>
      <p:sp>
        <p:nvSpPr>
          <p:cNvPr id="10" name="Oval 4"/>
          <p:cNvSpPr>
            <a:spLocks noChangeArrowheads="1"/>
          </p:cNvSpPr>
          <p:nvPr/>
        </p:nvSpPr>
        <p:spPr bwMode="auto">
          <a:xfrm>
            <a:off x="788988" y="2454275"/>
            <a:ext cx="457200" cy="4572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1311275" y="2514600"/>
            <a:ext cx="16002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457200" indent="-457200">
              <a:buClr>
                <a:schemeClr val="folHlink"/>
              </a:buClr>
              <a:buSzPct val="90000"/>
              <a:defRPr/>
            </a:pP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Distribution</a:t>
            </a:r>
          </a:p>
        </p:txBody>
      </p:sp>
    </p:spTree>
  </p:cSld>
  <p:clrMapOvr>
    <a:masterClrMapping/>
  </p:clrMapOvr>
  <p:transition advTm="8063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">
  <a:themeElements>
    <a:clrScheme name="Powerpoint Template 15">
      <a:dk1>
        <a:srgbClr val="000000"/>
      </a:dk1>
      <a:lt1>
        <a:srgbClr val="FFFFFF"/>
      </a:lt1>
      <a:dk2>
        <a:srgbClr val="000000"/>
      </a:dk2>
      <a:lt2>
        <a:srgbClr val="5F5F5F"/>
      </a:lt2>
      <a:accent1>
        <a:srgbClr val="B2B2B2"/>
      </a:accent1>
      <a:accent2>
        <a:srgbClr val="00CCFF"/>
      </a:accent2>
      <a:accent3>
        <a:srgbClr val="FFFFFF"/>
      </a:accent3>
      <a:accent4>
        <a:srgbClr val="000000"/>
      </a:accent4>
      <a:accent5>
        <a:srgbClr val="D5D5D5"/>
      </a:accent5>
      <a:accent6>
        <a:srgbClr val="00B9E7"/>
      </a:accent6>
      <a:hlink>
        <a:srgbClr val="08CE6B"/>
      </a:hlink>
      <a:folHlink>
        <a:srgbClr val="FFCC01"/>
      </a:folHlink>
    </a:clrScheme>
    <a:fontScheme name="Powerpoint Template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lnDef>
  </a:objectDefaults>
  <a:extraClrSchemeLst>
    <a:extraClrScheme>
      <a:clrScheme name="Powerpoint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5F5F5F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5C8A"/>
        </a:accent6>
        <a:hlink>
          <a:srgbClr val="339966"/>
        </a:hlink>
        <a:folHlink>
          <a:srgbClr val="FFA4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14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5F5F5F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15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B2B2B2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4_Custom Design">
  <a:themeElements>
    <a:clrScheme name="4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4_Custom Design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lnDef>
  </a:objectDefaults>
  <a:extraClrSchemeLst>
    <a:extraClrScheme>
      <a:clrScheme name="4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Powerpoint Template">
  <a:themeElements>
    <a:clrScheme name="1_Powerpoint Template 15">
      <a:dk1>
        <a:srgbClr val="000000"/>
      </a:dk1>
      <a:lt1>
        <a:srgbClr val="FFFFFF"/>
      </a:lt1>
      <a:dk2>
        <a:srgbClr val="000000"/>
      </a:dk2>
      <a:lt2>
        <a:srgbClr val="5F5F5F"/>
      </a:lt2>
      <a:accent1>
        <a:srgbClr val="B2B2B2"/>
      </a:accent1>
      <a:accent2>
        <a:srgbClr val="00CCFF"/>
      </a:accent2>
      <a:accent3>
        <a:srgbClr val="FFFFFF"/>
      </a:accent3>
      <a:accent4>
        <a:srgbClr val="000000"/>
      </a:accent4>
      <a:accent5>
        <a:srgbClr val="D5D5D5"/>
      </a:accent5>
      <a:accent6>
        <a:srgbClr val="00B9E7"/>
      </a:accent6>
      <a:hlink>
        <a:srgbClr val="08CE6B"/>
      </a:hlink>
      <a:folHlink>
        <a:srgbClr val="FFCC01"/>
      </a:folHlink>
    </a:clrScheme>
    <a:fontScheme name="1_Powerpoint Template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lnDef>
  </a:objectDefaults>
  <a:extraClrSchemeLst>
    <a:extraClrScheme>
      <a:clrScheme name="1_Powerpoint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owerpoint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owerpoint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owerpoint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owerpoint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owerpoint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owerpoint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owerpoint Template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5F5F5F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5C8A"/>
        </a:accent6>
        <a:hlink>
          <a:srgbClr val="339966"/>
        </a:hlink>
        <a:folHlink>
          <a:srgbClr val="FFA4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 Template 14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5F5F5F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 Template 15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B2B2B2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Powerpoint Template">
  <a:themeElements>
    <a:clrScheme name="Powerpoint Template 15">
      <a:dk1>
        <a:srgbClr val="000000"/>
      </a:dk1>
      <a:lt1>
        <a:srgbClr val="FFFFFF"/>
      </a:lt1>
      <a:dk2>
        <a:srgbClr val="000000"/>
      </a:dk2>
      <a:lt2>
        <a:srgbClr val="5F5F5F"/>
      </a:lt2>
      <a:accent1>
        <a:srgbClr val="B2B2B2"/>
      </a:accent1>
      <a:accent2>
        <a:srgbClr val="00CCFF"/>
      </a:accent2>
      <a:accent3>
        <a:srgbClr val="FFFFFF"/>
      </a:accent3>
      <a:accent4>
        <a:srgbClr val="000000"/>
      </a:accent4>
      <a:accent5>
        <a:srgbClr val="D5D5D5"/>
      </a:accent5>
      <a:accent6>
        <a:srgbClr val="00B9E7"/>
      </a:accent6>
      <a:hlink>
        <a:srgbClr val="08CE6B"/>
      </a:hlink>
      <a:folHlink>
        <a:srgbClr val="FFCC01"/>
      </a:folHlink>
    </a:clrScheme>
    <a:fontScheme name="Powerpoint Template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lnDef>
  </a:objectDefaults>
  <a:extraClrSchemeLst>
    <a:extraClrScheme>
      <a:clrScheme name="Powerpoint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5F5F5F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5C8A"/>
        </a:accent6>
        <a:hlink>
          <a:srgbClr val="339966"/>
        </a:hlink>
        <a:folHlink>
          <a:srgbClr val="FFA4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14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5F5F5F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15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B2B2B2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5_Custom Design">
  <a:themeElements>
    <a:clrScheme name="4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4_Custom Design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lnDef>
  </a:objectDefaults>
  <a:extraClrSchemeLst>
    <a:extraClrScheme>
      <a:clrScheme name="4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8_Custom Design">
  <a:themeElements>
    <a:clrScheme name="Custom Design 14">
      <a:dk1>
        <a:srgbClr val="000000"/>
      </a:dk1>
      <a:lt1>
        <a:srgbClr val="FFFFFF"/>
      </a:lt1>
      <a:dk2>
        <a:srgbClr val="000000"/>
      </a:dk2>
      <a:lt2>
        <a:srgbClr val="5F5F5F"/>
      </a:lt2>
      <a:accent1>
        <a:srgbClr val="5F5F5F"/>
      </a:accent1>
      <a:accent2>
        <a:srgbClr val="00CCFF"/>
      </a:accent2>
      <a:accent3>
        <a:srgbClr val="FFFFFF"/>
      </a:accent3>
      <a:accent4>
        <a:srgbClr val="000000"/>
      </a:accent4>
      <a:accent5>
        <a:srgbClr val="B6B6B6"/>
      </a:accent5>
      <a:accent6>
        <a:srgbClr val="00B9E7"/>
      </a:accent6>
      <a:hlink>
        <a:srgbClr val="08CE6B"/>
      </a:hlink>
      <a:folHlink>
        <a:srgbClr val="FFCC01"/>
      </a:folHlink>
    </a:clrScheme>
    <a:fontScheme name="8_Custom Design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5F5F5F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5C8A"/>
        </a:accent6>
        <a:hlink>
          <a:srgbClr val="339966"/>
        </a:hlink>
        <a:folHlink>
          <a:srgbClr val="FFA4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14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5F5F5F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15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B2B2B2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373</TotalTime>
  <Words>1714</Words>
  <Application>Microsoft PowerPoint</Application>
  <PresentationFormat>On-screen Show (4:3)</PresentationFormat>
  <Paragraphs>299</Paragraphs>
  <Slides>39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Design Template</vt:lpstr>
      </vt:variant>
      <vt:variant>
        <vt:i4>7</vt:i4>
      </vt:variant>
      <vt:variant>
        <vt:lpstr>Slide Titles</vt:lpstr>
      </vt:variant>
      <vt:variant>
        <vt:i4>39</vt:i4>
      </vt:variant>
    </vt:vector>
  </HeadingPairs>
  <TitlesOfParts>
    <vt:vector size="53" baseType="lpstr">
      <vt:lpstr>Trebuchet MS</vt:lpstr>
      <vt:lpstr>Arial</vt:lpstr>
      <vt:lpstr>Wingdings</vt:lpstr>
      <vt:lpstr>Times</vt:lpstr>
      <vt:lpstr>Arial Unicode MS</vt:lpstr>
      <vt:lpstr>Times New Roman</vt:lpstr>
      <vt:lpstr>Courier New</vt:lpstr>
      <vt:lpstr>blank</vt:lpstr>
      <vt:lpstr>4_Custom Design</vt:lpstr>
      <vt:lpstr>1_Powerpoint Template</vt:lpstr>
      <vt:lpstr>2_Powerpoint Template</vt:lpstr>
      <vt:lpstr>5_Custom Design</vt:lpstr>
      <vt:lpstr>8_Custom Design</vt:lpstr>
      <vt:lpstr>8_Custom Design</vt:lpstr>
      <vt:lpstr>Slide 1</vt:lpstr>
      <vt:lpstr>Contents</vt:lpstr>
      <vt:lpstr>Slide 3</vt:lpstr>
      <vt:lpstr>Enterprise Reporting, Query &amp; Analysis – Scenario Variants</vt:lpstr>
      <vt:lpstr>Business Explorer Suite</vt:lpstr>
      <vt:lpstr>Enterprise Reporting, Query &amp; Analysis</vt:lpstr>
      <vt:lpstr>Introduction to Information Broadcasting</vt:lpstr>
      <vt:lpstr>Scenario Variant 4 : Information Broadcasting</vt:lpstr>
      <vt:lpstr>Slide 9</vt:lpstr>
      <vt:lpstr>     Enhancements</vt:lpstr>
      <vt:lpstr>Access to Business Explorer Role</vt:lpstr>
      <vt:lpstr>Information Access &amp; Collaboration</vt:lpstr>
      <vt:lpstr>Broadcasting into KM</vt:lpstr>
      <vt:lpstr>KM Services &amp; BI</vt:lpstr>
      <vt:lpstr>Broadcast of an Ad-hoc Analysis</vt:lpstr>
      <vt:lpstr>Slide 16</vt:lpstr>
      <vt:lpstr>Data Bursting - 1</vt:lpstr>
      <vt:lpstr>Data Bursting - 2</vt:lpstr>
      <vt:lpstr>Data Bursting - 3</vt:lpstr>
      <vt:lpstr>Exception Broadcasting - 1</vt:lpstr>
      <vt:lpstr>Exception Broadcasting - 2</vt:lpstr>
      <vt:lpstr>Exception Broadcasting - 3</vt:lpstr>
      <vt:lpstr>Exception Broadcasting - 4</vt:lpstr>
      <vt:lpstr>Exception Broadcasting - 5</vt:lpstr>
      <vt:lpstr>Create an Alert Category in the Central Alert Server</vt:lpstr>
      <vt:lpstr>Create a container for the alert</vt:lpstr>
      <vt:lpstr>Maintain Texts for the Alert Message</vt:lpstr>
      <vt:lpstr>Add Optional Subsequent Activities</vt:lpstr>
      <vt:lpstr>Assign the Alert to End Users</vt:lpstr>
      <vt:lpstr>Configuring the UWL – Alert Framework Connection</vt:lpstr>
      <vt:lpstr> Access to the UWL via the Business Explorer Role </vt:lpstr>
      <vt:lpstr> Access to the UWL via the Business Explorer Role </vt:lpstr>
      <vt:lpstr>Broadcast to Printer</vt:lpstr>
      <vt:lpstr>Broadcast to Printer</vt:lpstr>
      <vt:lpstr>Multi Channel Broadcasting</vt:lpstr>
      <vt:lpstr>Fill OLAP Cache &amp; MDX Cache</vt:lpstr>
      <vt:lpstr>Information Broadcasting &amp; Reporting Agent</vt:lpstr>
      <vt:lpstr>       BEx Runtime</vt:lpstr>
      <vt:lpstr>Slide 39</vt:lpstr>
    </vt:vector>
  </TitlesOfParts>
  <Manager>Sushma Rajagopalan</Manager>
  <Company>L&amp;TInfotech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LTITL</dc:creator>
  <cp:lastModifiedBy>280952</cp:lastModifiedBy>
  <cp:revision>229</cp:revision>
  <dcterms:created xsi:type="dcterms:W3CDTF">2009-01-27T11:34:11Z</dcterms:created>
  <dcterms:modified xsi:type="dcterms:W3CDTF">2009-03-24T06:39:12Z</dcterms:modified>
</cp:coreProperties>
</file>