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2" r:id="rId1"/>
    <p:sldMasterId id="2147483672" r:id="rId2"/>
    <p:sldMasterId id="2147483673" r:id="rId3"/>
    <p:sldMasterId id="2147483777" r:id="rId4"/>
    <p:sldMasterId id="2147483790" r:id="rId5"/>
    <p:sldMasterId id="2147483883" r:id="rId6"/>
  </p:sldMasterIdLst>
  <p:notesMasterIdLst>
    <p:notesMasterId r:id="rId71"/>
  </p:notesMasterIdLst>
  <p:handoutMasterIdLst>
    <p:handoutMasterId r:id="rId72"/>
  </p:handoutMasterIdLst>
  <p:sldIdLst>
    <p:sldId id="374" r:id="rId7"/>
    <p:sldId id="361" r:id="rId8"/>
    <p:sldId id="410" r:id="rId9"/>
    <p:sldId id="380" r:id="rId10"/>
    <p:sldId id="510" r:id="rId11"/>
    <p:sldId id="362" r:id="rId12"/>
    <p:sldId id="381" r:id="rId13"/>
    <p:sldId id="513" r:id="rId14"/>
    <p:sldId id="382" r:id="rId15"/>
    <p:sldId id="555" r:id="rId16"/>
    <p:sldId id="383" r:id="rId17"/>
    <p:sldId id="384" r:id="rId18"/>
    <p:sldId id="511" r:id="rId19"/>
    <p:sldId id="385" r:id="rId20"/>
    <p:sldId id="386" r:id="rId21"/>
    <p:sldId id="411" r:id="rId22"/>
    <p:sldId id="560" r:id="rId23"/>
    <p:sldId id="512" r:id="rId24"/>
    <p:sldId id="559" r:id="rId25"/>
    <p:sldId id="412" r:id="rId26"/>
    <p:sldId id="413" r:id="rId27"/>
    <p:sldId id="414" r:id="rId28"/>
    <p:sldId id="415" r:id="rId29"/>
    <p:sldId id="416" r:id="rId30"/>
    <p:sldId id="514" r:id="rId31"/>
    <p:sldId id="515" r:id="rId32"/>
    <p:sldId id="530" r:id="rId33"/>
    <p:sldId id="531" r:id="rId34"/>
    <p:sldId id="556" r:id="rId35"/>
    <p:sldId id="557" r:id="rId36"/>
    <p:sldId id="558" r:id="rId37"/>
    <p:sldId id="516" r:id="rId38"/>
    <p:sldId id="532" r:id="rId39"/>
    <p:sldId id="533" r:id="rId40"/>
    <p:sldId id="517" r:id="rId41"/>
    <p:sldId id="521" r:id="rId42"/>
    <p:sldId id="534" r:id="rId43"/>
    <p:sldId id="536" r:id="rId44"/>
    <p:sldId id="537" r:id="rId45"/>
    <p:sldId id="522" r:id="rId46"/>
    <p:sldId id="535" r:id="rId47"/>
    <p:sldId id="523" r:id="rId48"/>
    <p:sldId id="524" r:id="rId49"/>
    <p:sldId id="525" r:id="rId50"/>
    <p:sldId id="526" r:id="rId51"/>
    <p:sldId id="527" r:id="rId52"/>
    <p:sldId id="528" r:id="rId53"/>
    <p:sldId id="538" r:id="rId54"/>
    <p:sldId id="529" r:id="rId55"/>
    <p:sldId id="539" r:id="rId56"/>
    <p:sldId id="541" r:id="rId57"/>
    <p:sldId id="546" r:id="rId58"/>
    <p:sldId id="542" r:id="rId59"/>
    <p:sldId id="543" r:id="rId60"/>
    <p:sldId id="544" r:id="rId61"/>
    <p:sldId id="547" r:id="rId62"/>
    <p:sldId id="548" r:id="rId63"/>
    <p:sldId id="552" r:id="rId64"/>
    <p:sldId id="553" r:id="rId65"/>
    <p:sldId id="554" r:id="rId66"/>
    <p:sldId id="549" r:id="rId67"/>
    <p:sldId id="550" r:id="rId68"/>
    <p:sldId id="551" r:id="rId69"/>
    <p:sldId id="372" r:id="rId7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5pPr>
    <a:lvl6pPr marL="2286000" algn="l" defTabSz="914400" rtl="0" eaLnBrk="1" latinLnBrk="0" hangingPunct="1"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6pPr>
    <a:lvl7pPr marL="2743200" algn="l" defTabSz="914400" rtl="0" eaLnBrk="1" latinLnBrk="0" hangingPunct="1"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7pPr>
    <a:lvl8pPr marL="3200400" algn="l" defTabSz="914400" rtl="0" eaLnBrk="1" latinLnBrk="0" hangingPunct="1"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8pPr>
    <a:lvl9pPr marL="3657600" algn="l" defTabSz="914400" rtl="0" eaLnBrk="1" latinLnBrk="0" hangingPunct="1"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B7"/>
    <a:srgbClr val="996633"/>
    <a:srgbClr val="FFC521"/>
    <a:srgbClr val="F2B300"/>
    <a:srgbClr val="CC9700"/>
    <a:srgbClr val="966F00"/>
    <a:srgbClr val="996600"/>
    <a:srgbClr val="FFED9F"/>
    <a:srgbClr val="FFD79B"/>
    <a:srgbClr val="EAEAE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502" autoAdjust="0"/>
    <p:restoredTop sz="85714" autoAdjust="0"/>
  </p:normalViewPr>
  <p:slideViewPr>
    <p:cSldViewPr snapToGrid="0">
      <p:cViewPr varScale="1">
        <p:scale>
          <a:sx n="70" d="100"/>
          <a:sy n="70" d="100"/>
        </p:scale>
        <p:origin x="-40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63" Type="http://schemas.openxmlformats.org/officeDocument/2006/relationships/slide" Target="slides/slide57.xml"/><Relationship Id="rId68" Type="http://schemas.openxmlformats.org/officeDocument/2006/relationships/slide" Target="slides/slide62.xml"/><Relationship Id="rId76" Type="http://schemas.openxmlformats.org/officeDocument/2006/relationships/tableStyles" Target="tableStyles.xml"/><Relationship Id="rId7" Type="http://schemas.openxmlformats.org/officeDocument/2006/relationships/slide" Target="slides/slide1.xml"/><Relationship Id="rId71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66" Type="http://schemas.openxmlformats.org/officeDocument/2006/relationships/slide" Target="slides/slide60.xml"/><Relationship Id="rId7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Relationship Id="rId61" Type="http://schemas.openxmlformats.org/officeDocument/2006/relationships/slide" Target="slides/slide55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slide" Target="slides/slide54.xml"/><Relationship Id="rId65" Type="http://schemas.openxmlformats.org/officeDocument/2006/relationships/slide" Target="slides/slide59.xml"/><Relationship Id="rId73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64" Type="http://schemas.openxmlformats.org/officeDocument/2006/relationships/slide" Target="slides/slide58.xml"/><Relationship Id="rId69" Type="http://schemas.openxmlformats.org/officeDocument/2006/relationships/slide" Target="slides/slide63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slide" Target="slides/slide53.xml"/><Relationship Id="rId67" Type="http://schemas.openxmlformats.org/officeDocument/2006/relationships/slide" Target="slides/slide61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slide" Target="slides/slide56.xml"/><Relationship Id="rId70" Type="http://schemas.openxmlformats.org/officeDocument/2006/relationships/slide" Target="slides/slide64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fld id="{877C965B-EA27-4E62-BAFF-F21C688A88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fld id="{AE2F5C4D-B15E-48F1-A4B0-39DD9BD8F1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FF51497-BEE7-4AF5-9CCB-5A61AACD3127}" type="slidenum">
              <a:rPr lang="en-US"/>
              <a:pPr/>
              <a:t>52</a:t>
            </a:fld>
            <a:endParaRPr lang="en-US"/>
          </a:p>
        </p:txBody>
      </p:sp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Arial" charset="0"/>
                <a:cs typeface="Arial" charset="0"/>
              </a:rPr>
              <a:t>1 It generates a menu similar to the one used in desktop applications </a:t>
            </a:r>
          </a:p>
          <a:p>
            <a:r>
              <a:rPr lang="en-US">
                <a:latin typeface="Arial" charset="0"/>
                <a:cs typeface="Arial" charset="0"/>
              </a:rPr>
              <a:t>2 you can add commands from the Web Design API.</a:t>
            </a:r>
          </a:p>
          <a:p>
            <a:endParaRPr lang="en-US">
              <a:latin typeface="Arial" charset="0"/>
              <a:cs typeface="Arial" charset="0"/>
            </a:endParaRPr>
          </a:p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B24CFA-C67F-4AC9-AF36-E4937CEB7A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08E127-4FAD-4557-9973-CE5A07894B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45313" y="142875"/>
            <a:ext cx="2198687" cy="59070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7663" y="142875"/>
            <a:ext cx="6445250" cy="59070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6C8793-7C79-4278-97EA-5916EAFFF1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650" y="142875"/>
            <a:ext cx="6356350" cy="7651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47663" y="1524000"/>
            <a:ext cx="8229600" cy="4525963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A5C88B-F249-44B6-BADA-88D1F323DC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4A953F-AA78-4079-9851-DF83AF7C91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AA0004-F993-4840-BAF9-917450475C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EEBC7B-8E70-46DA-9647-4CC51BC7DD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B478B1-1BDE-469E-B495-24E3C61B97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A70984-A371-47E4-9C11-BD262AD745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17EAE0-ECC5-492B-924D-7A5101FA9C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7629FD-FF68-4832-BA3E-765466B4A4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9766C7-BB3B-4B1F-9B1E-ECD0101CC3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0FF04B-DA97-4CB3-932B-4FA51CC693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47618-9D00-4E88-8901-55DC58F287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03E4F-A9E9-4AD6-8F0F-BCA938B869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2300" y="142875"/>
            <a:ext cx="2171700" cy="59832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2875"/>
            <a:ext cx="6362700" cy="59832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122E6-D78F-487C-952C-6144085146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8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736CB9-689C-40F3-960A-36F300EE0A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45313" y="142875"/>
            <a:ext cx="2198687" cy="59070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7663" y="142875"/>
            <a:ext cx="6445250" cy="59070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4B759-D93E-46DA-BCD0-B76415B142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35B61D-900E-4A9B-8EE9-263C3330EA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8C79AA-28F5-4980-B02A-2FC67440FC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8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3BC948-909D-45E0-B168-6935DB6A8A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B83021-50A6-404A-9A41-4C2679D9C5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8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FA6010-1337-4B5C-B946-FCF65A2DAA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07DBB2-1F24-4978-9958-4F3089382B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F64FF-207B-4982-92FA-2D82DA97F9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E0E61A-9BEC-43B0-9011-85B73FFCB7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48CD0E-D797-47EB-A0EF-DAA5E1CE7A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B50DD9-340F-49F5-9641-54335F483F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45313" y="142875"/>
            <a:ext cx="2198687" cy="59070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7663" y="142875"/>
            <a:ext cx="6445250" cy="59070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C0542D-4C6C-4DD1-8BFA-4C008B7DC1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650" y="142875"/>
            <a:ext cx="6356350" cy="7651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47663" y="15240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C0B8B5-987E-4861-96F7-A332387832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2D6CF7-09C7-4B76-94D1-A9ABAA0730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B3024F-2DDB-45AA-A08E-89F7ABB39F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AD2BBA-3E42-4BCD-A3E1-04405D57DE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B04938-63BA-4D8B-BBC8-DF28B640F2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906769-66F7-4D82-B56F-0739A173C5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ECBAD6-6F89-4291-9EE2-71D095CEF1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73CB11-77DB-4B5F-A4AA-CF63C4FEEF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99B895-B71B-4071-AEA4-368DCEFE37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F8C66A-95EB-4BFF-871E-9009EAD3A5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9DB367-AD62-4F52-8E95-AD1B951A02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F9BB5B-F948-4B15-83DB-5F2DE3C543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2300" y="142875"/>
            <a:ext cx="2171700" cy="59832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2875"/>
            <a:ext cx="6362700" cy="59832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201E73-92ED-49E9-BB49-41C7FF2553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7" descr="3dLogo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72113" y="5527675"/>
            <a:ext cx="3276600" cy="99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ppt_bgd1"/>
          <p:cNvPicPr>
            <a:picLocks noChangeAspect="1" noChangeArrowheads="1"/>
          </p:cNvPicPr>
          <p:nvPr/>
        </p:nvPicPr>
        <p:blipFill>
          <a:blip r:embed="rId3"/>
          <a:srcRect b="28658"/>
          <a:stretch>
            <a:fillRect/>
          </a:stretch>
        </p:blipFill>
        <p:spPr bwMode="auto">
          <a:xfrm>
            <a:off x="0" y="0"/>
            <a:ext cx="9144000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4238625" y="3425825"/>
            <a:ext cx="4570413" cy="1481138"/>
          </a:xfrm>
          <a:prstGeom prst="rect">
            <a:avLst/>
          </a:prstGeom>
          <a:solidFill>
            <a:srgbClr val="FFCC0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81550" y="3829050"/>
            <a:ext cx="4111625" cy="97313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ED4D70-AC5F-4909-BB03-3D63E98DCC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43A962-26EF-4379-BCE1-F15BB45288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74C7FF-279F-45C2-BF50-64DED82037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FABE53-2DEB-42F7-A2EF-03B41652AC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5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7663" y="15240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4100" name="Picture 27" descr="3dLogoH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100" name="Line 28"/>
          <p:cNvSpPr>
            <a:spLocks noChangeShapeType="1"/>
          </p:cNvSpPr>
          <p:nvPr/>
        </p:nvSpPr>
        <p:spPr bwMode="auto">
          <a:xfrm>
            <a:off x="0" y="990600"/>
            <a:ext cx="9144000" cy="0"/>
          </a:xfrm>
          <a:prstGeom prst="line">
            <a:avLst/>
          </a:prstGeom>
          <a:noFill/>
          <a:ln w="12700">
            <a:solidFill>
              <a:srgbClr val="B2B2B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411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10241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/>
            </a:lvl1pPr>
          </a:lstStyle>
          <a:p>
            <a:pPr>
              <a:defRPr/>
            </a:pPr>
            <a:fld id="{02C3FE32-247E-4EDE-AB02-2151971C56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7" r:id="rId1"/>
    <p:sldLayoutId id="2147483948" r:id="rId2"/>
    <p:sldLayoutId id="2147483949" r:id="rId3"/>
    <p:sldLayoutId id="2147483950" r:id="rId4"/>
    <p:sldLayoutId id="2147483951" r:id="rId5"/>
    <p:sldLayoutId id="2147483952" r:id="rId6"/>
    <p:sldLayoutId id="2147483953" r:id="rId7"/>
    <p:sldLayoutId id="2147483954" r:id="rId8"/>
    <p:sldLayoutId id="2147483955" r:id="rId9"/>
    <p:sldLayoutId id="2147483956" r:id="rId10"/>
    <p:sldLayoutId id="2147483957" r:id="rId11"/>
    <p:sldLayoutId id="2147483958" r:id="rId12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43" name="Rectangle 7"/>
          <p:cNvSpPr>
            <a:spLocks noChangeArrowheads="1"/>
          </p:cNvSpPr>
          <p:nvPr/>
        </p:nvSpPr>
        <p:spPr bwMode="auto">
          <a:xfrm>
            <a:off x="0" y="998538"/>
            <a:ext cx="9144000" cy="5859462"/>
          </a:xfrm>
          <a:prstGeom prst="rect">
            <a:avLst/>
          </a:prstGeom>
          <a:solidFill>
            <a:srgbClr val="5F5F5F"/>
          </a:solidFill>
          <a:ln w="9525">
            <a:solidFill>
              <a:srgbClr val="33333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4474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24474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7ACB41FA-DB2D-44BA-ADD7-292B00B809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125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5126" name="Picture 27" descr="3dLogoH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7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9" r:id="rId1"/>
    <p:sldLayoutId id="2147483960" r:id="rId2"/>
    <p:sldLayoutId id="2147483961" r:id="rId3"/>
    <p:sldLayoutId id="2147483962" r:id="rId4"/>
    <p:sldLayoutId id="2147483963" r:id="rId5"/>
    <p:sldLayoutId id="2147483964" r:id="rId6"/>
    <p:sldLayoutId id="2147483965" r:id="rId7"/>
    <p:sldLayoutId id="2147483966" r:id="rId8"/>
    <p:sldLayoutId id="2147483967" r:id="rId9"/>
    <p:sldLayoutId id="2147483968" r:id="rId10"/>
    <p:sldLayoutId id="2147483969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6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7763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7663" y="15240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826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0" r:id="rId1"/>
    <p:sldLayoutId id="2147483971" r:id="rId2"/>
    <p:sldLayoutId id="2147483972" r:id="rId3"/>
    <p:sldLayoutId id="2147483973" r:id="rId4"/>
    <p:sldLayoutId id="2147483974" r:id="rId5"/>
    <p:sldLayoutId id="2147483975" r:id="rId6"/>
    <p:sldLayoutId id="2147483976" r:id="rId7"/>
    <p:sldLayoutId id="2147483977" r:id="rId8"/>
    <p:sldLayoutId id="2147483978" r:id="rId9"/>
    <p:sldLayoutId id="2147483979" r:id="rId10"/>
    <p:sldLayoutId id="2147483980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7663" y="15240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9220" name="Picture 27" descr="3dLogoH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100" name="Line 28"/>
          <p:cNvSpPr>
            <a:spLocks noChangeShapeType="1"/>
          </p:cNvSpPr>
          <p:nvPr/>
        </p:nvSpPr>
        <p:spPr bwMode="auto">
          <a:xfrm>
            <a:off x="0" y="990600"/>
            <a:ext cx="9144000" cy="0"/>
          </a:xfrm>
          <a:prstGeom prst="line">
            <a:avLst/>
          </a:prstGeom>
          <a:noFill/>
          <a:ln w="12700">
            <a:solidFill>
              <a:srgbClr val="B2B2B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411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10241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/>
            </a:lvl1pPr>
          </a:lstStyle>
          <a:p>
            <a:pPr>
              <a:defRPr/>
            </a:pPr>
            <a:fld id="{FF7824AF-D43B-49DE-A38B-26916016E4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3" r:id="rId1"/>
    <p:sldLayoutId id="2147483984" r:id="rId2"/>
    <p:sldLayoutId id="2147483985" r:id="rId3"/>
    <p:sldLayoutId id="2147483986" r:id="rId4"/>
    <p:sldLayoutId id="2147483987" r:id="rId5"/>
    <p:sldLayoutId id="2147483988" r:id="rId6"/>
    <p:sldLayoutId id="2147483989" r:id="rId7"/>
    <p:sldLayoutId id="2147483990" r:id="rId8"/>
    <p:sldLayoutId id="2147483991" r:id="rId9"/>
    <p:sldLayoutId id="2147483992" r:id="rId10"/>
    <p:sldLayoutId id="2147483993" r:id="rId11"/>
    <p:sldLayoutId id="2147483994" r:id="rId12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43" name="Rectangle 7"/>
          <p:cNvSpPr>
            <a:spLocks noChangeArrowheads="1"/>
          </p:cNvSpPr>
          <p:nvPr/>
        </p:nvSpPr>
        <p:spPr bwMode="auto">
          <a:xfrm>
            <a:off x="0" y="998538"/>
            <a:ext cx="9144000" cy="5859462"/>
          </a:xfrm>
          <a:prstGeom prst="rect">
            <a:avLst/>
          </a:prstGeom>
          <a:solidFill>
            <a:srgbClr val="5F5F5F"/>
          </a:solidFill>
          <a:ln w="9525">
            <a:solidFill>
              <a:srgbClr val="33333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4474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24474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4113D735-C5EC-4AB2-9324-45C2A22C4A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245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0246" name="Picture 27" descr="3dLogoH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7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5" r:id="rId1"/>
    <p:sldLayoutId id="2147483996" r:id="rId2"/>
    <p:sldLayoutId id="2147483997" r:id="rId3"/>
    <p:sldLayoutId id="2147483998" r:id="rId4"/>
    <p:sldLayoutId id="2147483999" r:id="rId5"/>
    <p:sldLayoutId id="2147484000" r:id="rId6"/>
    <p:sldLayoutId id="2147484001" r:id="rId7"/>
    <p:sldLayoutId id="2147484002" r:id="rId8"/>
    <p:sldLayoutId id="2147484003" r:id="rId9"/>
    <p:sldLayoutId id="2147484004" r:id="rId10"/>
    <p:sldLayoutId id="2147484005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6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7763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69963" y="5868988"/>
            <a:ext cx="340836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6" r:id="rId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7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Confidential  |  Copyright © Larsen &amp; Toubro </a:t>
            </a:r>
            <a:r>
              <a:rPr lang="en-US" dirty="0" err="1" smtClean="0"/>
              <a:t>Infotech</a:t>
            </a:r>
            <a:r>
              <a:rPr lang="en-US" smtClean="0"/>
              <a:t> Ltd.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en-US" dirty="0" smtClean="0">
                <a:latin typeface="Trebuchet MS" pitchFamily="34" charset="0"/>
              </a:rPr>
              <a:t>11 February 2009</a:t>
            </a:r>
          </a:p>
        </p:txBody>
      </p:sp>
      <p:sp>
        <p:nvSpPr>
          <p:cNvPr id="13316" name="Text Box 5"/>
          <p:cNvSpPr txBox="1">
            <a:spLocks noChangeArrowheads="1"/>
          </p:cNvSpPr>
          <p:nvPr/>
        </p:nvSpPr>
        <p:spPr bwMode="auto">
          <a:xfrm>
            <a:off x="4394200" y="3568700"/>
            <a:ext cx="368498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0" dirty="0" smtClean="0"/>
              <a:t>Business Explorer Suite</a:t>
            </a:r>
          </a:p>
          <a:p>
            <a:r>
              <a:rPr lang="en-US" sz="2400" b="0" dirty="0" smtClean="0"/>
              <a:t>Web Application Designer</a:t>
            </a:r>
            <a:endParaRPr lang="en-US" sz="2400" b="0" dirty="0"/>
          </a:p>
        </p:txBody>
      </p:sp>
      <p:sp>
        <p:nvSpPr>
          <p:cNvPr id="13317" name="Text Box 6"/>
          <p:cNvSpPr txBox="1">
            <a:spLocks noChangeArrowheads="1"/>
          </p:cNvSpPr>
          <p:nvPr/>
        </p:nvSpPr>
        <p:spPr bwMode="auto">
          <a:xfrm>
            <a:off x="4378325" y="4367213"/>
            <a:ext cx="395807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 dirty="0"/>
              <a:t>Presentation to </a:t>
            </a:r>
            <a:r>
              <a:rPr lang="en-US" b="0" dirty="0" smtClean="0"/>
              <a:t>Pratt &amp; Whitney</a:t>
            </a:r>
            <a:endParaRPr lang="en-US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 l="5469" t="13542" r="43750" b="37280"/>
          <a:stretch>
            <a:fillRect/>
          </a:stretch>
        </p:blipFill>
        <p:spPr bwMode="auto">
          <a:xfrm>
            <a:off x="5038859" y="1131194"/>
            <a:ext cx="35814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2715295" y="280116"/>
            <a:ext cx="4114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b="0" i="1" dirty="0"/>
              <a:t>Web Items – </a:t>
            </a:r>
            <a:r>
              <a:rPr lang="en-US" sz="2400" b="0" i="1" dirty="0" smtClean="0"/>
              <a:t>Grouping</a:t>
            </a:r>
            <a:endParaRPr lang="en-US" sz="2400" b="0" i="1" dirty="0"/>
          </a:p>
        </p:txBody>
      </p:sp>
      <p:pic>
        <p:nvPicPr>
          <p:cNvPr id="21512" name="Picture 8"/>
          <p:cNvPicPr>
            <a:picLocks noChangeAspect="1" noChangeArrowheads="1"/>
          </p:cNvPicPr>
          <p:nvPr/>
        </p:nvPicPr>
        <p:blipFill>
          <a:blip r:embed="rId3"/>
          <a:srcRect l="5469" t="13542" r="42188" b="46423"/>
          <a:stretch>
            <a:fillRect/>
          </a:stretch>
        </p:blipFill>
        <p:spPr bwMode="auto">
          <a:xfrm>
            <a:off x="264016" y="3340995"/>
            <a:ext cx="38862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4"/>
          <a:srcRect l="5469" t="13542" r="39844" b="35417"/>
          <a:stretch>
            <a:fillRect/>
          </a:stretch>
        </p:blipFill>
        <p:spPr bwMode="auto">
          <a:xfrm>
            <a:off x="4212465" y="3318456"/>
            <a:ext cx="38862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1" name="Straight Arrow Connector 10"/>
          <p:cNvCxnSpPr/>
          <p:nvPr/>
        </p:nvCxnSpPr>
        <p:spPr bwMode="auto">
          <a:xfrm rot="5400000">
            <a:off x="792051" y="3136005"/>
            <a:ext cx="1275009" cy="66970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3" name="Straight Arrow Connector 12"/>
          <p:cNvCxnSpPr/>
          <p:nvPr/>
        </p:nvCxnSpPr>
        <p:spPr bwMode="auto">
          <a:xfrm>
            <a:off x="2620370" y="2347415"/>
            <a:ext cx="2144813" cy="143897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5" name="Straight Arrow Connector 14"/>
          <p:cNvCxnSpPr/>
          <p:nvPr/>
        </p:nvCxnSpPr>
        <p:spPr bwMode="auto">
          <a:xfrm flipV="1">
            <a:off x="2434107" y="1378039"/>
            <a:ext cx="2588654" cy="55379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" name="AutoShape 9"/>
          <p:cNvSpPr>
            <a:spLocks noChangeArrowheads="1"/>
          </p:cNvSpPr>
          <p:nvPr/>
        </p:nvSpPr>
        <p:spPr bwMode="auto">
          <a:xfrm>
            <a:off x="338135" y="1173708"/>
            <a:ext cx="2759908" cy="518615"/>
          </a:xfrm>
          <a:prstGeom prst="chevron">
            <a:avLst>
              <a:gd name="adj" fmla="val 16587"/>
            </a:avLst>
          </a:prstGeom>
          <a:gradFill rotWithShape="1">
            <a:gsLst>
              <a:gs pos="0">
                <a:srgbClr val="FDCE49"/>
              </a:gs>
              <a:gs pos="50000">
                <a:srgbClr val="FFF9DD"/>
              </a:gs>
              <a:gs pos="100000">
                <a:srgbClr val="FDCE49"/>
              </a:gs>
            </a:gsLst>
            <a:lin ang="5400000" scaled="1"/>
          </a:gradFill>
          <a:ln w="9525">
            <a:solidFill>
              <a:srgbClr val="99330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50000"/>
              </a:lnSpc>
            </a:pPr>
            <a:r>
              <a:rPr lang="en-US" sz="1800" b="0" dirty="0" smtClean="0"/>
              <a:t>Web Item Groups</a:t>
            </a:r>
            <a:endParaRPr lang="en-US" sz="1800" b="0" dirty="0"/>
          </a:p>
        </p:txBody>
      </p:sp>
      <p:sp>
        <p:nvSpPr>
          <p:cNvPr id="12" name="TextBox 11"/>
          <p:cNvSpPr txBox="1"/>
          <p:nvPr/>
        </p:nvSpPr>
        <p:spPr>
          <a:xfrm>
            <a:off x="1173707" y="1801520"/>
            <a:ext cx="1801505" cy="338554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6350" cap="flat" cmpd="dbl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z="1600" b="0" dirty="0" smtClean="0"/>
              <a:t>Standard</a:t>
            </a:r>
            <a:endParaRPr lang="en-US" sz="1600" b="0" dirty="0"/>
          </a:p>
        </p:txBody>
      </p:sp>
      <p:sp>
        <p:nvSpPr>
          <p:cNvPr id="14" name="TextBox 13"/>
          <p:cNvSpPr txBox="1"/>
          <p:nvPr/>
        </p:nvSpPr>
        <p:spPr>
          <a:xfrm>
            <a:off x="1173709" y="2265543"/>
            <a:ext cx="1801505" cy="338554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6350" cap="flat" cmpd="dbl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z="1600" b="0" dirty="0" smtClean="0"/>
              <a:t>Advanced</a:t>
            </a:r>
            <a:endParaRPr lang="en-US" sz="1600" b="0" dirty="0"/>
          </a:p>
        </p:txBody>
      </p:sp>
      <p:sp>
        <p:nvSpPr>
          <p:cNvPr id="16" name="TextBox 15"/>
          <p:cNvSpPr txBox="1"/>
          <p:nvPr/>
        </p:nvSpPr>
        <p:spPr>
          <a:xfrm>
            <a:off x="1173709" y="2743214"/>
            <a:ext cx="1801505" cy="338554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6350" cap="flat" cmpd="dbl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z="1600" b="0" dirty="0" smtClean="0"/>
              <a:t>Miscellaneous</a:t>
            </a:r>
            <a:endParaRPr lang="en-US" sz="16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11</a:t>
            </a:fld>
            <a:endParaRPr lang="en-US" dirty="0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Selection of Web items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722485" y="2401373"/>
            <a:ext cx="7787630" cy="1523513"/>
          </a:xfrm>
          <a:prstGeom prst="rect">
            <a:avLst/>
          </a:prstGeom>
          <a:solidFill>
            <a:srgbClr val="FCEAC6"/>
          </a:solidFill>
          <a:ln w="25400">
            <a:solidFill>
              <a:srgbClr val="996633"/>
            </a:solidFill>
            <a:prstDash val="dash"/>
            <a:miter lim="800000"/>
            <a:headEnd/>
            <a:tailEnd/>
          </a:ln>
          <a:effectLst/>
        </p:spPr>
        <p:txBody>
          <a:bodyPr wrap="none" lIns="0" tIns="0" rIns="0" bIns="0" anchor="ctr" anchorCtr="0"/>
          <a:lstStyle/>
          <a:p>
            <a:pPr lvl="0" algn="just">
              <a:lnSpc>
                <a:spcPct val="150000"/>
              </a:lnSpc>
              <a:buFont typeface="Wingdings" pitchFamily="2" charset="2"/>
              <a:buChar char="§"/>
            </a:pPr>
            <a:endParaRPr lang="en-US" sz="1400" dirty="0" smtClean="0">
              <a:solidFill>
                <a:srgbClr val="000000"/>
              </a:solidFill>
            </a:endParaRPr>
          </a:p>
          <a:p>
            <a:pPr marL="112713" lvl="0" algn="just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1400" dirty="0" smtClean="0">
                <a:solidFill>
                  <a:srgbClr val="000000"/>
                </a:solidFill>
              </a:rPr>
              <a:t> Each tab page is assigned exactly one web item</a:t>
            </a:r>
          </a:p>
          <a:p>
            <a:pPr marL="112713" lvl="0" algn="just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1400" dirty="0" smtClean="0">
                <a:solidFill>
                  <a:srgbClr val="000000"/>
                </a:solidFill>
              </a:rPr>
              <a:t> If you want to group multiple web items on a tab page, use the Container or Container </a:t>
            </a:r>
            <a:br>
              <a:rPr lang="en-US" sz="1400" dirty="0" smtClean="0">
                <a:solidFill>
                  <a:srgbClr val="000000"/>
                </a:solidFill>
              </a:rPr>
            </a:br>
            <a:r>
              <a:rPr lang="en-US" sz="1400" dirty="0" smtClean="0">
                <a:solidFill>
                  <a:srgbClr val="000000"/>
                </a:solidFill>
              </a:rPr>
              <a:t>   Layout Web item and assign it to the tab page</a:t>
            </a:r>
          </a:p>
        </p:txBody>
      </p:sp>
      <p:sp>
        <p:nvSpPr>
          <p:cNvPr id="7" name="AutoShape 12"/>
          <p:cNvSpPr>
            <a:spLocks noChangeArrowheads="1"/>
          </p:cNvSpPr>
          <p:nvPr/>
        </p:nvSpPr>
        <p:spPr bwMode="auto">
          <a:xfrm>
            <a:off x="852715" y="2427409"/>
            <a:ext cx="3022411" cy="414261"/>
          </a:xfrm>
          <a:custGeom>
            <a:avLst/>
            <a:gdLst>
              <a:gd name="G0" fmla="+- 17550 0 0"/>
              <a:gd name="G1" fmla="+- 4388 0 0"/>
              <a:gd name="G2" fmla="+- 21600 0 4388"/>
              <a:gd name="G3" fmla="+- 10800 0 4388"/>
              <a:gd name="G4" fmla="+- 21600 0 17550"/>
              <a:gd name="G5" fmla="*/ G4 G3 10800"/>
              <a:gd name="G6" fmla="+- 21600 0 G5"/>
              <a:gd name="T0" fmla="*/ 17550 w 21600"/>
              <a:gd name="T1" fmla="*/ 0 h 21600"/>
              <a:gd name="T2" fmla="*/ 0 w 21600"/>
              <a:gd name="T3" fmla="*/ 10800 h 21600"/>
              <a:gd name="T4" fmla="*/ 1755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7550" y="0"/>
                </a:moveTo>
                <a:lnTo>
                  <a:pt x="17550" y="4388"/>
                </a:lnTo>
                <a:lnTo>
                  <a:pt x="3375" y="4388"/>
                </a:lnTo>
                <a:lnTo>
                  <a:pt x="3375" y="17212"/>
                </a:lnTo>
                <a:lnTo>
                  <a:pt x="17550" y="17212"/>
                </a:lnTo>
                <a:lnTo>
                  <a:pt x="1755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388"/>
                </a:moveTo>
                <a:lnTo>
                  <a:pt x="1350" y="17212"/>
                </a:lnTo>
                <a:lnTo>
                  <a:pt x="2700" y="17212"/>
                </a:lnTo>
                <a:lnTo>
                  <a:pt x="2700" y="4388"/>
                </a:lnTo>
                <a:close/>
              </a:path>
              <a:path w="21600" h="21600">
                <a:moveTo>
                  <a:pt x="0" y="4388"/>
                </a:moveTo>
                <a:lnTo>
                  <a:pt x="0" y="17212"/>
                </a:lnTo>
                <a:lnTo>
                  <a:pt x="675" y="17212"/>
                </a:lnTo>
                <a:lnTo>
                  <a:pt x="675" y="4388"/>
                </a:lnTo>
                <a:close/>
              </a:path>
            </a:pathLst>
          </a:custGeom>
          <a:solidFill>
            <a:srgbClr val="FDCB0C"/>
          </a:solidFill>
          <a:ln w="9525">
            <a:solidFill>
              <a:srgbClr val="996633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marL="109538"/>
            <a:r>
              <a:rPr lang="en-US" sz="1600" dirty="0" smtClean="0"/>
              <a:t>Tab Pages Item </a:t>
            </a:r>
            <a:endParaRPr lang="en-US" sz="1600" dirty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723324" y="1050880"/>
            <a:ext cx="7787630" cy="1242154"/>
          </a:xfrm>
          <a:prstGeom prst="rect">
            <a:avLst/>
          </a:prstGeom>
          <a:solidFill>
            <a:srgbClr val="FCEAC6"/>
          </a:solidFill>
          <a:ln w="25400">
            <a:solidFill>
              <a:srgbClr val="996633"/>
            </a:solidFill>
            <a:prstDash val="dash"/>
            <a:miter lim="800000"/>
            <a:headEnd/>
            <a:tailEnd/>
          </a:ln>
          <a:effectLst/>
        </p:spPr>
        <p:txBody>
          <a:bodyPr wrap="none" lIns="0" tIns="0" rIns="0" bIns="0" anchor="ctr" anchorCtr="0"/>
          <a:lstStyle/>
          <a:p>
            <a:pPr lvl="0" algn="just">
              <a:lnSpc>
                <a:spcPct val="150000"/>
              </a:lnSpc>
              <a:buFont typeface="Wingdings" pitchFamily="2" charset="2"/>
              <a:buChar char="§"/>
            </a:pPr>
            <a:endParaRPr lang="en-US" sz="1400" dirty="0" smtClean="0">
              <a:solidFill>
                <a:srgbClr val="000000"/>
              </a:solidFill>
            </a:endParaRPr>
          </a:p>
          <a:p>
            <a:pPr marL="231775" lvl="0" algn="just">
              <a:lnSpc>
                <a:spcPct val="150000"/>
              </a:lnSpc>
            </a:pPr>
            <a:r>
              <a:rPr lang="en-US" sz="1400" dirty="0" smtClean="0">
                <a:solidFill>
                  <a:srgbClr val="000000"/>
                </a:solidFill>
              </a:rPr>
              <a:t>Display a group of buttons where each button can execute one or more commands </a:t>
            </a:r>
            <a:br>
              <a:rPr lang="en-US" sz="1400" dirty="0" smtClean="0">
                <a:solidFill>
                  <a:srgbClr val="000000"/>
                </a:solidFill>
              </a:rPr>
            </a:br>
            <a:r>
              <a:rPr lang="en-US" sz="1400" dirty="0" smtClean="0">
                <a:solidFill>
                  <a:srgbClr val="000000"/>
                </a:solidFill>
              </a:rPr>
              <a:t> (</a:t>
            </a:r>
            <a:r>
              <a:rPr lang="en-US" sz="1400" dirty="0" err="1" smtClean="0">
                <a:solidFill>
                  <a:srgbClr val="000000"/>
                </a:solidFill>
              </a:rPr>
              <a:t>eg</a:t>
            </a:r>
            <a:r>
              <a:rPr lang="en-US" sz="1400" dirty="0" smtClean="0">
                <a:solidFill>
                  <a:srgbClr val="000000"/>
                </a:solidFill>
              </a:rPr>
              <a:t>. Filter by region)</a:t>
            </a:r>
          </a:p>
        </p:txBody>
      </p:sp>
      <p:sp>
        <p:nvSpPr>
          <p:cNvPr id="9" name="AutoShape 12"/>
          <p:cNvSpPr>
            <a:spLocks noChangeArrowheads="1"/>
          </p:cNvSpPr>
          <p:nvPr/>
        </p:nvSpPr>
        <p:spPr bwMode="auto">
          <a:xfrm>
            <a:off x="853554" y="1119118"/>
            <a:ext cx="3022411" cy="400194"/>
          </a:xfrm>
          <a:custGeom>
            <a:avLst/>
            <a:gdLst>
              <a:gd name="G0" fmla="+- 17550 0 0"/>
              <a:gd name="G1" fmla="+- 4388 0 0"/>
              <a:gd name="G2" fmla="+- 21600 0 4388"/>
              <a:gd name="G3" fmla="+- 10800 0 4388"/>
              <a:gd name="G4" fmla="+- 21600 0 17550"/>
              <a:gd name="G5" fmla="*/ G4 G3 10800"/>
              <a:gd name="G6" fmla="+- 21600 0 G5"/>
              <a:gd name="T0" fmla="*/ 17550 w 21600"/>
              <a:gd name="T1" fmla="*/ 0 h 21600"/>
              <a:gd name="T2" fmla="*/ 0 w 21600"/>
              <a:gd name="T3" fmla="*/ 10800 h 21600"/>
              <a:gd name="T4" fmla="*/ 1755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7550" y="0"/>
                </a:moveTo>
                <a:lnTo>
                  <a:pt x="17550" y="4388"/>
                </a:lnTo>
                <a:lnTo>
                  <a:pt x="3375" y="4388"/>
                </a:lnTo>
                <a:lnTo>
                  <a:pt x="3375" y="17212"/>
                </a:lnTo>
                <a:lnTo>
                  <a:pt x="17550" y="17212"/>
                </a:lnTo>
                <a:lnTo>
                  <a:pt x="1755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388"/>
                </a:moveTo>
                <a:lnTo>
                  <a:pt x="1350" y="17212"/>
                </a:lnTo>
                <a:lnTo>
                  <a:pt x="2700" y="17212"/>
                </a:lnTo>
                <a:lnTo>
                  <a:pt x="2700" y="4388"/>
                </a:lnTo>
                <a:close/>
              </a:path>
              <a:path w="21600" h="21600">
                <a:moveTo>
                  <a:pt x="0" y="4388"/>
                </a:moveTo>
                <a:lnTo>
                  <a:pt x="0" y="17212"/>
                </a:lnTo>
                <a:lnTo>
                  <a:pt x="675" y="17212"/>
                </a:lnTo>
                <a:lnTo>
                  <a:pt x="675" y="4388"/>
                </a:lnTo>
                <a:close/>
              </a:path>
            </a:pathLst>
          </a:custGeom>
          <a:solidFill>
            <a:srgbClr val="FDCB0C"/>
          </a:solidFill>
          <a:ln w="9525">
            <a:solidFill>
              <a:srgbClr val="996633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marL="109538"/>
            <a:r>
              <a:rPr lang="en-US" sz="1600" dirty="0" smtClean="0"/>
              <a:t>Button Group </a:t>
            </a:r>
            <a:endParaRPr lang="en-US" sz="1600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708416" y="4079631"/>
            <a:ext cx="7787630" cy="1322367"/>
          </a:xfrm>
          <a:prstGeom prst="rect">
            <a:avLst/>
          </a:prstGeom>
          <a:solidFill>
            <a:srgbClr val="FCEAC6"/>
          </a:solidFill>
          <a:ln w="25400">
            <a:solidFill>
              <a:srgbClr val="996633"/>
            </a:solidFill>
            <a:prstDash val="dash"/>
            <a:miter lim="800000"/>
            <a:headEnd/>
            <a:tailEnd/>
          </a:ln>
          <a:effectLst/>
        </p:spPr>
        <p:txBody>
          <a:bodyPr wrap="none" lIns="0" tIns="0" rIns="0" bIns="0" anchor="ctr" anchorCtr="0"/>
          <a:lstStyle/>
          <a:p>
            <a:pPr marL="112713" lvl="0" algn="just">
              <a:lnSpc>
                <a:spcPct val="150000"/>
              </a:lnSpc>
              <a:buFont typeface="Wingdings" pitchFamily="2" charset="2"/>
              <a:buChar char="§"/>
            </a:pPr>
            <a:endParaRPr lang="en-US" sz="1400" dirty="0" smtClean="0">
              <a:solidFill>
                <a:srgbClr val="000000"/>
              </a:solidFill>
            </a:endParaRPr>
          </a:p>
          <a:p>
            <a:pPr marL="112713" lvl="0" algn="just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1400" dirty="0" smtClean="0">
                <a:solidFill>
                  <a:srgbClr val="000000"/>
                </a:solidFill>
              </a:rPr>
              <a:t> Collection of your own HTML code or an assortment of Web items</a:t>
            </a:r>
          </a:p>
          <a:p>
            <a:pPr marL="112713" lvl="0" algn="just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1400" dirty="0" smtClean="0">
                <a:solidFill>
                  <a:srgbClr val="000000"/>
                </a:solidFill>
              </a:rPr>
              <a:t> E.g. within a tab page you may want to organize your HTML for each tab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894917" y="4122563"/>
            <a:ext cx="3022411" cy="435363"/>
          </a:xfrm>
          <a:custGeom>
            <a:avLst/>
            <a:gdLst>
              <a:gd name="G0" fmla="+- 17550 0 0"/>
              <a:gd name="G1" fmla="+- 4388 0 0"/>
              <a:gd name="G2" fmla="+- 21600 0 4388"/>
              <a:gd name="G3" fmla="+- 10800 0 4388"/>
              <a:gd name="G4" fmla="+- 21600 0 17550"/>
              <a:gd name="G5" fmla="*/ G4 G3 10800"/>
              <a:gd name="G6" fmla="+- 21600 0 G5"/>
              <a:gd name="T0" fmla="*/ 17550 w 21600"/>
              <a:gd name="T1" fmla="*/ 0 h 21600"/>
              <a:gd name="T2" fmla="*/ 0 w 21600"/>
              <a:gd name="T3" fmla="*/ 10800 h 21600"/>
              <a:gd name="T4" fmla="*/ 1755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7550" y="0"/>
                </a:moveTo>
                <a:lnTo>
                  <a:pt x="17550" y="4388"/>
                </a:lnTo>
                <a:lnTo>
                  <a:pt x="3375" y="4388"/>
                </a:lnTo>
                <a:lnTo>
                  <a:pt x="3375" y="17212"/>
                </a:lnTo>
                <a:lnTo>
                  <a:pt x="17550" y="17212"/>
                </a:lnTo>
                <a:lnTo>
                  <a:pt x="1755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388"/>
                </a:moveTo>
                <a:lnTo>
                  <a:pt x="1350" y="17212"/>
                </a:lnTo>
                <a:lnTo>
                  <a:pt x="2700" y="17212"/>
                </a:lnTo>
                <a:lnTo>
                  <a:pt x="2700" y="4388"/>
                </a:lnTo>
                <a:close/>
              </a:path>
              <a:path w="21600" h="21600">
                <a:moveTo>
                  <a:pt x="0" y="4388"/>
                </a:moveTo>
                <a:lnTo>
                  <a:pt x="0" y="17212"/>
                </a:lnTo>
                <a:lnTo>
                  <a:pt x="675" y="17212"/>
                </a:lnTo>
                <a:lnTo>
                  <a:pt x="675" y="4388"/>
                </a:lnTo>
                <a:close/>
              </a:path>
            </a:pathLst>
          </a:custGeom>
          <a:solidFill>
            <a:srgbClr val="FDCB0C"/>
          </a:solidFill>
          <a:ln w="9525">
            <a:solidFill>
              <a:srgbClr val="996633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marL="109538"/>
            <a:r>
              <a:rPr lang="en-US" sz="1600" dirty="0" smtClean="0"/>
              <a:t>Container </a:t>
            </a:r>
            <a:endParaRPr lang="en-US" sz="1600" dirty="0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661181" y="5521568"/>
            <a:ext cx="7869570" cy="956604"/>
          </a:xfrm>
          <a:prstGeom prst="rect">
            <a:avLst/>
          </a:prstGeom>
          <a:solidFill>
            <a:srgbClr val="FCEAC6"/>
          </a:solidFill>
          <a:ln w="25400">
            <a:solidFill>
              <a:srgbClr val="996633"/>
            </a:solidFill>
            <a:prstDash val="dash"/>
            <a:miter lim="800000"/>
            <a:headEnd/>
            <a:tailEnd/>
          </a:ln>
          <a:effectLst/>
        </p:spPr>
        <p:txBody>
          <a:bodyPr wrap="none" lIns="0" tIns="0" rIns="0" bIns="0" anchor="ctr" anchorCtr="0"/>
          <a:lstStyle/>
          <a:p>
            <a:pPr marL="112713" lvl="0" algn="just">
              <a:lnSpc>
                <a:spcPct val="150000"/>
              </a:lnSpc>
            </a:pPr>
            <a:endParaRPr lang="en-US" sz="1400" dirty="0" smtClean="0">
              <a:solidFill>
                <a:srgbClr val="000000"/>
              </a:solidFill>
            </a:endParaRPr>
          </a:p>
          <a:p>
            <a:pPr marL="112713" lvl="0" algn="just">
              <a:lnSpc>
                <a:spcPct val="150000"/>
              </a:lnSpc>
            </a:pPr>
            <a:r>
              <a:rPr lang="en-US" sz="1400" dirty="0" smtClean="0">
                <a:solidFill>
                  <a:srgbClr val="000000"/>
                </a:solidFill>
              </a:rPr>
              <a:t>Embed reports created with the new </a:t>
            </a:r>
            <a:r>
              <a:rPr lang="en-US" sz="1400" dirty="0" err="1" smtClean="0">
                <a:solidFill>
                  <a:srgbClr val="000000"/>
                </a:solidFill>
              </a:rPr>
              <a:t>Bex</a:t>
            </a:r>
            <a:r>
              <a:rPr lang="en-US" sz="1400" dirty="0" smtClean="0">
                <a:solidFill>
                  <a:srgbClr val="000000"/>
                </a:solidFill>
              </a:rPr>
              <a:t> Report Designer directly in your web application</a:t>
            </a:r>
          </a:p>
        </p:txBody>
      </p:sp>
      <p:sp>
        <p:nvSpPr>
          <p:cNvPr id="13" name="AutoShape 12"/>
          <p:cNvSpPr>
            <a:spLocks noChangeArrowheads="1"/>
          </p:cNvSpPr>
          <p:nvPr/>
        </p:nvSpPr>
        <p:spPr bwMode="auto">
          <a:xfrm>
            <a:off x="852713" y="5571537"/>
            <a:ext cx="3022411" cy="435363"/>
          </a:xfrm>
          <a:custGeom>
            <a:avLst/>
            <a:gdLst>
              <a:gd name="G0" fmla="+- 17550 0 0"/>
              <a:gd name="G1" fmla="+- 4388 0 0"/>
              <a:gd name="G2" fmla="+- 21600 0 4388"/>
              <a:gd name="G3" fmla="+- 10800 0 4388"/>
              <a:gd name="G4" fmla="+- 21600 0 17550"/>
              <a:gd name="G5" fmla="*/ G4 G3 10800"/>
              <a:gd name="G6" fmla="+- 21600 0 G5"/>
              <a:gd name="T0" fmla="*/ 17550 w 21600"/>
              <a:gd name="T1" fmla="*/ 0 h 21600"/>
              <a:gd name="T2" fmla="*/ 0 w 21600"/>
              <a:gd name="T3" fmla="*/ 10800 h 21600"/>
              <a:gd name="T4" fmla="*/ 1755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7550" y="0"/>
                </a:moveTo>
                <a:lnTo>
                  <a:pt x="17550" y="4388"/>
                </a:lnTo>
                <a:lnTo>
                  <a:pt x="3375" y="4388"/>
                </a:lnTo>
                <a:lnTo>
                  <a:pt x="3375" y="17212"/>
                </a:lnTo>
                <a:lnTo>
                  <a:pt x="17550" y="17212"/>
                </a:lnTo>
                <a:lnTo>
                  <a:pt x="1755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388"/>
                </a:moveTo>
                <a:lnTo>
                  <a:pt x="1350" y="17212"/>
                </a:lnTo>
                <a:lnTo>
                  <a:pt x="2700" y="17212"/>
                </a:lnTo>
                <a:lnTo>
                  <a:pt x="2700" y="4388"/>
                </a:lnTo>
                <a:close/>
              </a:path>
              <a:path w="21600" h="21600">
                <a:moveTo>
                  <a:pt x="0" y="4388"/>
                </a:moveTo>
                <a:lnTo>
                  <a:pt x="0" y="17212"/>
                </a:lnTo>
                <a:lnTo>
                  <a:pt x="675" y="17212"/>
                </a:lnTo>
                <a:lnTo>
                  <a:pt x="675" y="4388"/>
                </a:lnTo>
                <a:close/>
              </a:path>
            </a:pathLst>
          </a:custGeom>
          <a:solidFill>
            <a:srgbClr val="FDCB0C"/>
          </a:solidFill>
          <a:ln w="9525">
            <a:solidFill>
              <a:srgbClr val="996633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marL="109538"/>
            <a:r>
              <a:rPr lang="en-US" sz="1600" dirty="0" smtClean="0"/>
              <a:t>Report Item </a:t>
            </a:r>
            <a:endParaRPr lang="en-US" sz="16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l="23208" t="80560" r="60344" b="12287"/>
          <a:stretch>
            <a:fillRect/>
          </a:stretch>
        </p:blipFill>
        <p:spPr bwMode="auto">
          <a:xfrm>
            <a:off x="3868614" y="5604530"/>
            <a:ext cx="1167619" cy="303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/>
          <a:srcRect l="24068" t="1506" r="52724" b="90589"/>
          <a:stretch>
            <a:fillRect/>
          </a:stretch>
        </p:blipFill>
        <p:spPr bwMode="auto">
          <a:xfrm>
            <a:off x="3882684" y="1125415"/>
            <a:ext cx="1448971" cy="29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/>
          <a:srcRect l="29025" t="26728" r="48443" b="66495"/>
          <a:stretch>
            <a:fillRect/>
          </a:stretch>
        </p:blipFill>
        <p:spPr bwMode="auto">
          <a:xfrm>
            <a:off x="3868616" y="2489982"/>
            <a:ext cx="1406769" cy="295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/>
          <a:srcRect l="19377" t="54961" r="60570" b="36380"/>
          <a:stretch>
            <a:fillRect/>
          </a:stretch>
        </p:blipFill>
        <p:spPr bwMode="auto">
          <a:xfrm>
            <a:off x="3910818" y="4159927"/>
            <a:ext cx="1322364" cy="341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2585209" y="136480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Selection of Web items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450368" y="2538506"/>
            <a:ext cx="8352438" cy="1242154"/>
          </a:xfrm>
          <a:prstGeom prst="rect">
            <a:avLst/>
          </a:prstGeom>
          <a:solidFill>
            <a:srgbClr val="FCEAC6"/>
          </a:solidFill>
          <a:ln w="25400">
            <a:solidFill>
              <a:srgbClr val="996633"/>
            </a:solidFill>
            <a:prstDash val="dash"/>
            <a:miter lim="800000"/>
            <a:headEnd/>
            <a:tailEnd/>
          </a:ln>
          <a:effectLst/>
        </p:spPr>
        <p:txBody>
          <a:bodyPr wrap="none" lIns="0" tIns="0" rIns="0" bIns="0" anchor="ctr" anchorCtr="0"/>
          <a:lstStyle/>
          <a:p>
            <a:pPr lvl="0" algn="just">
              <a:lnSpc>
                <a:spcPct val="150000"/>
              </a:lnSpc>
            </a:pPr>
            <a:endParaRPr lang="en-US" sz="1400" dirty="0" smtClean="0">
              <a:solidFill>
                <a:srgbClr val="000000"/>
              </a:solidFill>
            </a:endParaRPr>
          </a:p>
          <a:p>
            <a:pPr marL="109538" lvl="0" algn="just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1400" dirty="0" smtClean="0">
                <a:solidFill>
                  <a:srgbClr val="000000"/>
                </a:solidFill>
              </a:rPr>
              <a:t> Enables the display of multiple filter dropdown boxes for a data provider</a:t>
            </a:r>
          </a:p>
          <a:p>
            <a:pPr marL="109538" lvl="0" algn="just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1400" dirty="0" smtClean="0">
                <a:solidFill>
                  <a:srgbClr val="000000"/>
                </a:solidFill>
              </a:rPr>
              <a:t> Selections can be made automatically, can be predefined or made at run time using drag &amp; drop</a:t>
            </a:r>
          </a:p>
        </p:txBody>
      </p:sp>
      <p:sp>
        <p:nvSpPr>
          <p:cNvPr id="8" name="AutoShape 12"/>
          <p:cNvSpPr>
            <a:spLocks noChangeArrowheads="1"/>
          </p:cNvSpPr>
          <p:nvPr/>
        </p:nvSpPr>
        <p:spPr bwMode="auto">
          <a:xfrm>
            <a:off x="580599" y="2606744"/>
            <a:ext cx="3022411" cy="400194"/>
          </a:xfrm>
          <a:custGeom>
            <a:avLst/>
            <a:gdLst>
              <a:gd name="G0" fmla="+- 17550 0 0"/>
              <a:gd name="G1" fmla="+- 4388 0 0"/>
              <a:gd name="G2" fmla="+- 21600 0 4388"/>
              <a:gd name="G3" fmla="+- 10800 0 4388"/>
              <a:gd name="G4" fmla="+- 21600 0 17550"/>
              <a:gd name="G5" fmla="*/ G4 G3 10800"/>
              <a:gd name="G6" fmla="+- 21600 0 G5"/>
              <a:gd name="T0" fmla="*/ 17550 w 21600"/>
              <a:gd name="T1" fmla="*/ 0 h 21600"/>
              <a:gd name="T2" fmla="*/ 0 w 21600"/>
              <a:gd name="T3" fmla="*/ 10800 h 21600"/>
              <a:gd name="T4" fmla="*/ 1755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7550" y="0"/>
                </a:moveTo>
                <a:lnTo>
                  <a:pt x="17550" y="4388"/>
                </a:lnTo>
                <a:lnTo>
                  <a:pt x="3375" y="4388"/>
                </a:lnTo>
                <a:lnTo>
                  <a:pt x="3375" y="17212"/>
                </a:lnTo>
                <a:lnTo>
                  <a:pt x="17550" y="17212"/>
                </a:lnTo>
                <a:lnTo>
                  <a:pt x="1755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388"/>
                </a:moveTo>
                <a:lnTo>
                  <a:pt x="1350" y="17212"/>
                </a:lnTo>
                <a:lnTo>
                  <a:pt x="2700" y="17212"/>
                </a:lnTo>
                <a:lnTo>
                  <a:pt x="2700" y="4388"/>
                </a:lnTo>
                <a:close/>
              </a:path>
              <a:path w="21600" h="21600">
                <a:moveTo>
                  <a:pt x="0" y="4388"/>
                </a:moveTo>
                <a:lnTo>
                  <a:pt x="0" y="17212"/>
                </a:lnTo>
                <a:lnTo>
                  <a:pt x="675" y="17212"/>
                </a:lnTo>
                <a:lnTo>
                  <a:pt x="675" y="4388"/>
                </a:lnTo>
                <a:close/>
              </a:path>
            </a:pathLst>
          </a:custGeom>
          <a:solidFill>
            <a:srgbClr val="FDCB0C"/>
          </a:solidFill>
          <a:ln w="9525">
            <a:solidFill>
              <a:srgbClr val="996633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marL="109538"/>
            <a:r>
              <a:rPr lang="en-US" sz="1600" dirty="0" smtClean="0"/>
              <a:t>Filter Pane </a:t>
            </a:r>
            <a:endParaRPr lang="en-US" sz="1600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382124" y="1119118"/>
            <a:ext cx="8393383" cy="1242154"/>
          </a:xfrm>
          <a:prstGeom prst="rect">
            <a:avLst/>
          </a:prstGeom>
          <a:solidFill>
            <a:srgbClr val="FCEAC6"/>
          </a:solidFill>
          <a:ln w="25400">
            <a:solidFill>
              <a:srgbClr val="996633"/>
            </a:solidFill>
            <a:prstDash val="dash"/>
            <a:miter lim="800000"/>
            <a:headEnd/>
            <a:tailEnd/>
          </a:ln>
          <a:effectLst/>
        </p:spPr>
        <p:txBody>
          <a:bodyPr wrap="none" lIns="0" tIns="0" rIns="0" bIns="0" anchor="ctr" anchorCtr="0"/>
          <a:lstStyle/>
          <a:p>
            <a:pPr lvl="0" algn="just">
              <a:lnSpc>
                <a:spcPct val="150000"/>
              </a:lnSpc>
            </a:pPr>
            <a:endParaRPr lang="en-US" sz="1400" dirty="0" smtClean="0">
              <a:solidFill>
                <a:srgbClr val="000000"/>
              </a:solidFill>
            </a:endParaRPr>
          </a:p>
          <a:p>
            <a:pPr marL="109538" lvl="0" algn="just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1400" dirty="0" smtClean="0">
                <a:solidFill>
                  <a:srgbClr val="000000"/>
                </a:solidFill>
              </a:rPr>
              <a:t> Before, web item properties could only be changed at design time or at run time via the Web API</a:t>
            </a:r>
          </a:p>
          <a:p>
            <a:pPr marL="109538" lvl="0" algn="just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1400" dirty="0" smtClean="0">
                <a:solidFill>
                  <a:srgbClr val="000000"/>
                </a:solidFill>
              </a:rPr>
              <a:t> The property pane now allows the user to change web item properties at run time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512355" y="1228300"/>
            <a:ext cx="3199241" cy="400194"/>
          </a:xfrm>
          <a:custGeom>
            <a:avLst/>
            <a:gdLst>
              <a:gd name="G0" fmla="+- 17550 0 0"/>
              <a:gd name="G1" fmla="+- 4388 0 0"/>
              <a:gd name="G2" fmla="+- 21600 0 4388"/>
              <a:gd name="G3" fmla="+- 10800 0 4388"/>
              <a:gd name="G4" fmla="+- 21600 0 17550"/>
              <a:gd name="G5" fmla="*/ G4 G3 10800"/>
              <a:gd name="G6" fmla="+- 21600 0 G5"/>
              <a:gd name="T0" fmla="*/ 17550 w 21600"/>
              <a:gd name="T1" fmla="*/ 0 h 21600"/>
              <a:gd name="T2" fmla="*/ 0 w 21600"/>
              <a:gd name="T3" fmla="*/ 10800 h 21600"/>
              <a:gd name="T4" fmla="*/ 1755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7550" y="0"/>
                </a:moveTo>
                <a:lnTo>
                  <a:pt x="17550" y="4388"/>
                </a:lnTo>
                <a:lnTo>
                  <a:pt x="3375" y="4388"/>
                </a:lnTo>
                <a:lnTo>
                  <a:pt x="3375" y="17212"/>
                </a:lnTo>
                <a:lnTo>
                  <a:pt x="17550" y="17212"/>
                </a:lnTo>
                <a:lnTo>
                  <a:pt x="1755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388"/>
                </a:moveTo>
                <a:lnTo>
                  <a:pt x="1350" y="17212"/>
                </a:lnTo>
                <a:lnTo>
                  <a:pt x="2700" y="17212"/>
                </a:lnTo>
                <a:lnTo>
                  <a:pt x="2700" y="4388"/>
                </a:lnTo>
                <a:close/>
              </a:path>
              <a:path w="21600" h="21600">
                <a:moveTo>
                  <a:pt x="0" y="4388"/>
                </a:moveTo>
                <a:lnTo>
                  <a:pt x="0" y="17212"/>
                </a:lnTo>
                <a:lnTo>
                  <a:pt x="675" y="17212"/>
                </a:lnTo>
                <a:lnTo>
                  <a:pt x="675" y="4388"/>
                </a:lnTo>
                <a:close/>
              </a:path>
            </a:pathLst>
          </a:custGeom>
          <a:solidFill>
            <a:srgbClr val="FDCB0C"/>
          </a:solidFill>
          <a:ln w="9525">
            <a:solidFill>
              <a:srgbClr val="996633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marL="109538"/>
            <a:r>
              <a:rPr lang="en-US" sz="1600" dirty="0" smtClean="0"/>
              <a:t>Property Pane Item </a:t>
            </a:r>
            <a:endParaRPr lang="en-US" sz="1600" dirty="0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450366" y="3889620"/>
            <a:ext cx="8352438" cy="791548"/>
          </a:xfrm>
          <a:prstGeom prst="rect">
            <a:avLst/>
          </a:prstGeom>
          <a:solidFill>
            <a:srgbClr val="FCEAC6"/>
          </a:solidFill>
          <a:ln w="25400">
            <a:solidFill>
              <a:srgbClr val="996633"/>
            </a:solidFill>
            <a:prstDash val="dash"/>
            <a:miter lim="800000"/>
            <a:headEnd/>
            <a:tailEnd/>
          </a:ln>
          <a:effectLst/>
        </p:spPr>
        <p:txBody>
          <a:bodyPr wrap="none" lIns="0" tIns="0" rIns="0" bIns="0" anchor="ctr" anchorCtr="0"/>
          <a:lstStyle/>
          <a:p>
            <a:pPr lvl="0" algn="just">
              <a:lnSpc>
                <a:spcPct val="150000"/>
              </a:lnSpc>
            </a:pPr>
            <a:endParaRPr lang="en-US" sz="1400" dirty="0" smtClean="0">
              <a:solidFill>
                <a:srgbClr val="000000"/>
              </a:solidFill>
            </a:endParaRPr>
          </a:p>
          <a:p>
            <a:pPr marL="109538" lvl="0" algn="just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1400" dirty="0" smtClean="0">
                <a:solidFill>
                  <a:srgbClr val="000000"/>
                </a:solidFill>
              </a:rPr>
              <a:t> Group one or more web items in three parts (caption, toolbar and context area)</a:t>
            </a:r>
          </a:p>
        </p:txBody>
      </p:sp>
      <p:sp>
        <p:nvSpPr>
          <p:cNvPr id="14" name="AutoShape 12"/>
          <p:cNvSpPr>
            <a:spLocks noChangeArrowheads="1"/>
          </p:cNvSpPr>
          <p:nvPr/>
        </p:nvSpPr>
        <p:spPr bwMode="auto">
          <a:xfrm>
            <a:off x="580597" y="3957858"/>
            <a:ext cx="3022411" cy="400194"/>
          </a:xfrm>
          <a:custGeom>
            <a:avLst/>
            <a:gdLst>
              <a:gd name="G0" fmla="+- 17550 0 0"/>
              <a:gd name="G1" fmla="+- 4388 0 0"/>
              <a:gd name="G2" fmla="+- 21600 0 4388"/>
              <a:gd name="G3" fmla="+- 10800 0 4388"/>
              <a:gd name="G4" fmla="+- 21600 0 17550"/>
              <a:gd name="G5" fmla="*/ G4 G3 10800"/>
              <a:gd name="G6" fmla="+- 21600 0 G5"/>
              <a:gd name="T0" fmla="*/ 17550 w 21600"/>
              <a:gd name="T1" fmla="*/ 0 h 21600"/>
              <a:gd name="T2" fmla="*/ 0 w 21600"/>
              <a:gd name="T3" fmla="*/ 10800 h 21600"/>
              <a:gd name="T4" fmla="*/ 1755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7550" y="0"/>
                </a:moveTo>
                <a:lnTo>
                  <a:pt x="17550" y="4388"/>
                </a:lnTo>
                <a:lnTo>
                  <a:pt x="3375" y="4388"/>
                </a:lnTo>
                <a:lnTo>
                  <a:pt x="3375" y="17212"/>
                </a:lnTo>
                <a:lnTo>
                  <a:pt x="17550" y="17212"/>
                </a:lnTo>
                <a:lnTo>
                  <a:pt x="1755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388"/>
                </a:moveTo>
                <a:lnTo>
                  <a:pt x="1350" y="17212"/>
                </a:lnTo>
                <a:lnTo>
                  <a:pt x="2700" y="17212"/>
                </a:lnTo>
                <a:lnTo>
                  <a:pt x="2700" y="4388"/>
                </a:lnTo>
                <a:close/>
              </a:path>
              <a:path w="21600" h="21600">
                <a:moveTo>
                  <a:pt x="0" y="4388"/>
                </a:moveTo>
                <a:lnTo>
                  <a:pt x="0" y="17212"/>
                </a:lnTo>
                <a:lnTo>
                  <a:pt x="675" y="17212"/>
                </a:lnTo>
                <a:lnTo>
                  <a:pt x="675" y="4388"/>
                </a:lnTo>
                <a:close/>
              </a:path>
            </a:pathLst>
          </a:custGeom>
          <a:solidFill>
            <a:srgbClr val="FDCB0C"/>
          </a:solidFill>
          <a:ln w="9525">
            <a:solidFill>
              <a:srgbClr val="996633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marL="109538"/>
            <a:r>
              <a:rPr lang="en-US" sz="1600" dirty="0" smtClean="0"/>
              <a:t>Group </a:t>
            </a:r>
            <a:endParaRPr lang="en-US" sz="1600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464013" y="4847475"/>
            <a:ext cx="8352438" cy="1694002"/>
          </a:xfrm>
          <a:prstGeom prst="rect">
            <a:avLst/>
          </a:prstGeom>
          <a:solidFill>
            <a:srgbClr val="FCEAC6"/>
          </a:solidFill>
          <a:ln w="25400">
            <a:solidFill>
              <a:srgbClr val="996633"/>
            </a:solidFill>
            <a:prstDash val="dash"/>
            <a:miter lim="800000"/>
            <a:headEnd/>
            <a:tailEnd/>
          </a:ln>
          <a:effectLst/>
        </p:spPr>
        <p:txBody>
          <a:bodyPr wrap="none" lIns="0" tIns="0" rIns="0" bIns="0" anchor="ctr" anchorCtr="0"/>
          <a:lstStyle/>
          <a:p>
            <a:pPr lvl="0" algn="just">
              <a:lnSpc>
                <a:spcPct val="150000"/>
              </a:lnSpc>
            </a:pPr>
            <a:endParaRPr lang="en-US" sz="1400" dirty="0" smtClean="0">
              <a:solidFill>
                <a:srgbClr val="000000"/>
              </a:solidFill>
            </a:endParaRPr>
          </a:p>
          <a:p>
            <a:pPr marL="109538" lvl="0" algn="just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1400" dirty="0" smtClean="0">
                <a:solidFill>
                  <a:srgbClr val="000000"/>
                </a:solidFill>
              </a:rPr>
              <a:t> Documents of all formats can now be embedded in place. No need to create frames or </a:t>
            </a:r>
            <a:r>
              <a:rPr lang="en-US" sz="1400" dirty="0" err="1" smtClean="0">
                <a:solidFill>
                  <a:srgbClr val="000000"/>
                </a:solidFill>
              </a:rPr>
              <a:t>iFrames</a:t>
            </a:r>
            <a:r>
              <a:rPr lang="en-US" sz="1400" dirty="0" smtClean="0">
                <a:solidFill>
                  <a:srgbClr val="000000"/>
                </a:solidFill>
              </a:rPr>
              <a:t> </a:t>
            </a:r>
            <a:br>
              <a:rPr lang="en-US" sz="1400" dirty="0" smtClean="0">
                <a:solidFill>
                  <a:srgbClr val="000000"/>
                </a:solidFill>
              </a:rPr>
            </a:br>
            <a:r>
              <a:rPr lang="en-US" sz="1400" dirty="0" smtClean="0">
                <a:solidFill>
                  <a:srgbClr val="000000"/>
                </a:solidFill>
              </a:rPr>
              <a:t> in the Web application</a:t>
            </a:r>
          </a:p>
          <a:p>
            <a:pPr marL="109538" lvl="0" algn="just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1400" dirty="0" smtClean="0">
                <a:solidFill>
                  <a:srgbClr val="000000"/>
                </a:solidFill>
              </a:rPr>
              <a:t> Online displaying, editing &amp; creation of documents</a:t>
            </a:r>
          </a:p>
          <a:p>
            <a:pPr marL="109538" lvl="0" algn="just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1400" dirty="0" smtClean="0">
                <a:solidFill>
                  <a:srgbClr val="000000"/>
                </a:solidFill>
              </a:rPr>
              <a:t> Use KM services on documents stored on the BI server via the BW repository managers</a:t>
            </a:r>
          </a:p>
        </p:txBody>
      </p:sp>
      <p:sp>
        <p:nvSpPr>
          <p:cNvPr id="17" name="AutoShape 12"/>
          <p:cNvSpPr>
            <a:spLocks noChangeArrowheads="1"/>
          </p:cNvSpPr>
          <p:nvPr/>
        </p:nvSpPr>
        <p:spPr bwMode="auto">
          <a:xfrm>
            <a:off x="594244" y="4901646"/>
            <a:ext cx="3022411" cy="400194"/>
          </a:xfrm>
          <a:custGeom>
            <a:avLst/>
            <a:gdLst>
              <a:gd name="G0" fmla="+- 17550 0 0"/>
              <a:gd name="G1" fmla="+- 4388 0 0"/>
              <a:gd name="G2" fmla="+- 21600 0 4388"/>
              <a:gd name="G3" fmla="+- 10800 0 4388"/>
              <a:gd name="G4" fmla="+- 21600 0 17550"/>
              <a:gd name="G5" fmla="*/ G4 G3 10800"/>
              <a:gd name="G6" fmla="+- 21600 0 G5"/>
              <a:gd name="T0" fmla="*/ 17550 w 21600"/>
              <a:gd name="T1" fmla="*/ 0 h 21600"/>
              <a:gd name="T2" fmla="*/ 0 w 21600"/>
              <a:gd name="T3" fmla="*/ 10800 h 21600"/>
              <a:gd name="T4" fmla="*/ 1755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7550" y="0"/>
                </a:moveTo>
                <a:lnTo>
                  <a:pt x="17550" y="4388"/>
                </a:lnTo>
                <a:lnTo>
                  <a:pt x="3375" y="4388"/>
                </a:lnTo>
                <a:lnTo>
                  <a:pt x="3375" y="17212"/>
                </a:lnTo>
                <a:lnTo>
                  <a:pt x="17550" y="17212"/>
                </a:lnTo>
                <a:lnTo>
                  <a:pt x="1755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388"/>
                </a:moveTo>
                <a:lnTo>
                  <a:pt x="1350" y="17212"/>
                </a:lnTo>
                <a:lnTo>
                  <a:pt x="2700" y="17212"/>
                </a:lnTo>
                <a:lnTo>
                  <a:pt x="2700" y="4388"/>
                </a:lnTo>
                <a:close/>
              </a:path>
              <a:path w="21600" h="21600">
                <a:moveTo>
                  <a:pt x="0" y="4388"/>
                </a:moveTo>
                <a:lnTo>
                  <a:pt x="0" y="17212"/>
                </a:lnTo>
                <a:lnTo>
                  <a:pt x="675" y="17212"/>
                </a:lnTo>
                <a:lnTo>
                  <a:pt x="675" y="4388"/>
                </a:lnTo>
                <a:close/>
              </a:path>
            </a:pathLst>
          </a:custGeom>
          <a:solidFill>
            <a:srgbClr val="FDCB0C"/>
          </a:solidFill>
          <a:ln w="9525">
            <a:solidFill>
              <a:srgbClr val="996633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marL="109538"/>
            <a:r>
              <a:rPr lang="en-US" sz="1600" dirty="0" smtClean="0"/>
              <a:t>Documents </a:t>
            </a:r>
            <a:endParaRPr lang="en-US" sz="1600" dirty="0"/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/>
          <a:srcRect l="13035" t="53260" r="70659" b="40842"/>
          <a:stretch>
            <a:fillRect/>
          </a:stretch>
        </p:blipFill>
        <p:spPr bwMode="auto">
          <a:xfrm>
            <a:off x="3601329" y="3981155"/>
            <a:ext cx="1308296" cy="311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/>
          <a:srcRect l="34000" t="2094" r="47559" b="92008"/>
          <a:stretch>
            <a:fillRect/>
          </a:stretch>
        </p:blipFill>
        <p:spPr bwMode="auto">
          <a:xfrm>
            <a:off x="3742006" y="1280160"/>
            <a:ext cx="1336431" cy="281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20411" t="28635" r="62506" b="65466"/>
          <a:stretch>
            <a:fillRect/>
          </a:stretch>
        </p:blipFill>
        <p:spPr bwMode="auto">
          <a:xfrm>
            <a:off x="3629466" y="2672861"/>
            <a:ext cx="1237957" cy="281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Command Wizard</a:t>
            </a:r>
          </a:p>
        </p:txBody>
      </p:sp>
      <p:sp>
        <p:nvSpPr>
          <p:cNvPr id="6" name="Rectangle 5"/>
          <p:cNvSpPr/>
          <p:nvPr/>
        </p:nvSpPr>
        <p:spPr>
          <a:xfrm>
            <a:off x="682388" y="1459450"/>
            <a:ext cx="7560860" cy="170348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marL="109538" algn="just">
              <a:lnSpc>
                <a:spcPct val="150000"/>
              </a:lnSpc>
            </a:pPr>
            <a:r>
              <a:rPr lang="en-US" sz="1800" b="0" dirty="0" smtClean="0"/>
              <a:t>The command wizard leads the user through the steps necessary to create command to be executed via the button or link Web items, making it much easier for a user to create a complex Web BI application</a:t>
            </a:r>
            <a:endParaRPr lang="en-US" sz="18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Command Wizard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l="2510" t="40682" b="3632"/>
          <a:stretch>
            <a:fillRect/>
          </a:stretch>
        </p:blipFill>
        <p:spPr bwMode="auto">
          <a:xfrm>
            <a:off x="818866" y="3603009"/>
            <a:ext cx="7233314" cy="2838734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892765" y="1643238"/>
            <a:ext cx="7142823" cy="389438"/>
          </a:xfrm>
          <a:prstGeom prst="rect">
            <a:avLst/>
          </a:prstGeom>
          <a:solidFill>
            <a:srgbClr val="FFF2BD"/>
          </a:solidFill>
          <a:ln w="9525" algn="ctr">
            <a:solidFill>
              <a:srgbClr val="FF9900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 wrap="none" lIns="0" tIns="0" rIns="0" bIns="0" anchor="ctr"/>
          <a:lstStyle/>
          <a:p>
            <a:pPr indent="119063" eaLnBrk="1" hangingPunct="1">
              <a:lnSpc>
                <a:spcPct val="150000"/>
              </a:lnSpc>
              <a:defRPr/>
            </a:pPr>
            <a:r>
              <a:rPr lang="en-US" sz="1800" b="0" dirty="0" smtClean="0"/>
              <a:t>Leveraging the power of the WEB API in an easy &amp; intuitive fashion</a:t>
            </a:r>
            <a:endParaRPr lang="en-US" sz="1800" b="0" dirty="0"/>
          </a:p>
        </p:txBody>
      </p:sp>
      <p:sp>
        <p:nvSpPr>
          <p:cNvPr id="7" name="Rectangle 6"/>
          <p:cNvSpPr/>
          <p:nvPr/>
        </p:nvSpPr>
        <p:spPr>
          <a:xfrm>
            <a:off x="908933" y="2690547"/>
            <a:ext cx="7142823" cy="816928"/>
          </a:xfrm>
          <a:prstGeom prst="rect">
            <a:avLst/>
          </a:prstGeom>
          <a:solidFill>
            <a:srgbClr val="FFF2BD"/>
          </a:solidFill>
          <a:ln w="9525" algn="ctr">
            <a:solidFill>
              <a:srgbClr val="FF9900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 wrap="none" lIns="0" tIns="0" rIns="0" bIns="0" anchor="ctr"/>
          <a:lstStyle/>
          <a:p>
            <a:pPr indent="119063" eaLnBrk="1" hangingPunct="1">
              <a:lnSpc>
                <a:spcPct val="150000"/>
              </a:lnSpc>
              <a:defRPr/>
            </a:pPr>
            <a:r>
              <a:rPr lang="en-US" sz="1800" b="0" dirty="0" smtClean="0"/>
              <a:t>Finally, specify needed information for your command and finish by</a:t>
            </a:r>
          </a:p>
          <a:p>
            <a:pPr indent="119063" eaLnBrk="1" hangingPunct="1">
              <a:lnSpc>
                <a:spcPct val="150000"/>
              </a:lnSpc>
              <a:defRPr/>
            </a:pPr>
            <a:r>
              <a:rPr lang="en-US" sz="1800" b="0" dirty="0" smtClean="0"/>
              <a:t>clicking ‘OK’ (example: command “Export We Application”)</a:t>
            </a:r>
            <a:endParaRPr lang="en-US" sz="1800" b="0" dirty="0"/>
          </a:p>
        </p:txBody>
      </p:sp>
      <p:sp>
        <p:nvSpPr>
          <p:cNvPr id="8" name="Rectangle 7"/>
          <p:cNvSpPr/>
          <p:nvPr/>
        </p:nvSpPr>
        <p:spPr>
          <a:xfrm>
            <a:off x="907253" y="2161853"/>
            <a:ext cx="7142823" cy="389438"/>
          </a:xfrm>
          <a:prstGeom prst="rect">
            <a:avLst/>
          </a:prstGeom>
          <a:solidFill>
            <a:srgbClr val="FFF2BD"/>
          </a:solidFill>
          <a:ln w="9525" algn="ctr">
            <a:solidFill>
              <a:srgbClr val="FF9900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 wrap="none" lIns="0" tIns="0" rIns="0" bIns="0" anchor="ctr"/>
          <a:lstStyle/>
          <a:p>
            <a:pPr indent="119063" eaLnBrk="1" hangingPunct="1">
              <a:lnSpc>
                <a:spcPct val="150000"/>
              </a:lnSpc>
              <a:defRPr/>
            </a:pPr>
            <a:r>
              <a:rPr lang="en-US" sz="1800" b="0" dirty="0" smtClean="0"/>
              <a:t>Reducing the need for customer Java scripting</a:t>
            </a:r>
            <a:endParaRPr lang="en-US" sz="1800" b="0" dirty="0"/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auto">
          <a:xfrm>
            <a:off x="863671" y="1105469"/>
            <a:ext cx="2302610" cy="341194"/>
          </a:xfrm>
          <a:prstGeom prst="roundRect">
            <a:avLst>
              <a:gd name="adj" fmla="val 16667"/>
            </a:avLst>
          </a:prstGeom>
          <a:solidFill>
            <a:srgbClr val="FDCB0C"/>
          </a:solidFill>
          <a:ln w="9525">
            <a:solidFill>
              <a:srgbClr val="FF9933"/>
            </a:solidFill>
            <a:round/>
            <a:headEnd/>
            <a:tailEnd/>
          </a:ln>
          <a:effectLst>
            <a:prstShdw prst="shdw17" dist="17961" dir="2700000">
              <a:srgbClr val="995C1F"/>
            </a:prstShdw>
          </a:effectLst>
        </p:spPr>
        <p:txBody>
          <a:bodyPr lIns="0" tIns="0" rIns="0" bIns="0" anchor="ctr"/>
          <a:lstStyle/>
          <a:p>
            <a:pPr marL="277813" indent="-177800" eaLnBrk="1" hangingPunct="1"/>
            <a:r>
              <a:rPr lang="en-US" sz="1800" dirty="0" smtClean="0">
                <a:solidFill>
                  <a:schemeClr val="tx2"/>
                </a:solidFill>
              </a:rPr>
              <a:t>Command Wizard</a:t>
            </a:r>
            <a:endParaRPr lang="en-US" sz="18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–Command Wizard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t="17003"/>
          <a:stretch>
            <a:fillRect/>
          </a:stretch>
        </p:blipFill>
        <p:spPr bwMode="auto">
          <a:xfrm>
            <a:off x="846162" y="2210937"/>
            <a:ext cx="7041818" cy="3889612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ffectLst/>
        </p:spPr>
      </p:pic>
      <p:sp>
        <p:nvSpPr>
          <p:cNvPr id="6" name="AutoShape 9"/>
          <p:cNvSpPr>
            <a:spLocks noChangeArrowheads="1"/>
          </p:cNvSpPr>
          <p:nvPr/>
        </p:nvSpPr>
        <p:spPr bwMode="auto">
          <a:xfrm>
            <a:off x="709683" y="1351125"/>
            <a:ext cx="7287906" cy="709685"/>
          </a:xfrm>
          <a:prstGeom prst="roundRect">
            <a:avLst>
              <a:gd name="adj" fmla="val 16667"/>
            </a:avLst>
          </a:prstGeom>
          <a:solidFill>
            <a:srgbClr val="FDCB0C"/>
          </a:solidFill>
          <a:ln w="9525">
            <a:solidFill>
              <a:srgbClr val="FF9933"/>
            </a:solidFill>
            <a:round/>
            <a:headEnd/>
            <a:tailEnd/>
          </a:ln>
          <a:effectLst>
            <a:prstShdw prst="shdw17" dist="17961" dir="2700000">
              <a:srgbClr val="995C1F"/>
            </a:prstShdw>
          </a:effectLst>
        </p:spPr>
        <p:txBody>
          <a:bodyPr lIns="0" tIns="0" rIns="0" bIns="0" anchor="ctr"/>
          <a:lstStyle/>
          <a:p>
            <a:pPr marL="277813" indent="-177800" eaLnBrk="1" hangingPunct="1"/>
            <a:r>
              <a:rPr lang="en-US" sz="1600" dirty="0" smtClean="0">
                <a:solidFill>
                  <a:schemeClr val="tx2"/>
                </a:solidFill>
              </a:rPr>
              <a:t>With the ‘Calling Conditions Dialog” command you can create or change a condition </a:t>
            </a:r>
            <a:endParaRPr lang="en-US" sz="16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Changed Web Items - 1</a:t>
            </a: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497005" y="1424623"/>
            <a:ext cx="8128380" cy="1878131"/>
          </a:xfrm>
          <a:prstGeom prst="rect">
            <a:avLst/>
          </a:prstGeom>
          <a:gradFill rotWithShape="1">
            <a:gsLst>
              <a:gs pos="0">
                <a:srgbClr val="FFF0BE">
                  <a:gamma/>
                  <a:tint val="15686"/>
                  <a:invGamma/>
                </a:srgbClr>
              </a:gs>
              <a:gs pos="100000">
                <a:srgbClr val="FFF0BE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CC00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 marL="285750" indent="-285750">
              <a:lnSpc>
                <a:spcPct val="120000"/>
              </a:lnSpc>
              <a:buClr>
                <a:schemeClr val="bg2"/>
              </a:buClr>
              <a:buFontTx/>
              <a:buChar char="•"/>
              <a:defRPr/>
            </a:pPr>
            <a:r>
              <a:rPr lang="en-US" sz="1400" b="0" dirty="0" smtClean="0"/>
              <a:t>Merged with ‘Query View-Selection’ web Item, thus allowing the selection of characteristic values to filter data as well as navigating among different query views</a:t>
            </a:r>
          </a:p>
          <a:p>
            <a:pPr marL="285750" indent="-285750">
              <a:lnSpc>
                <a:spcPct val="120000"/>
              </a:lnSpc>
              <a:buClr>
                <a:schemeClr val="bg2"/>
              </a:buClr>
              <a:buFontTx/>
              <a:buChar char="•"/>
              <a:defRPr/>
            </a:pPr>
            <a:r>
              <a:rPr lang="en-US" sz="1400" b="0" dirty="0" smtClean="0"/>
              <a:t> User definable entries with associated Web API commands</a:t>
            </a:r>
          </a:p>
          <a:p>
            <a:pPr marL="285750" indent="-285750">
              <a:lnSpc>
                <a:spcPct val="120000"/>
              </a:lnSpc>
              <a:buClr>
                <a:schemeClr val="bg2"/>
              </a:buClr>
              <a:buFontTx/>
              <a:buChar char="•"/>
              <a:defRPr/>
            </a:pPr>
            <a:r>
              <a:rPr lang="en-US" sz="1400" b="0" dirty="0" smtClean="0"/>
              <a:t> The ONLY_VALUES parameter is no longer supported</a:t>
            </a:r>
          </a:p>
          <a:p>
            <a:pPr marL="285750" indent="-285750">
              <a:lnSpc>
                <a:spcPct val="120000"/>
              </a:lnSpc>
              <a:buClr>
                <a:schemeClr val="bg2"/>
              </a:buClr>
              <a:buFontTx/>
              <a:buChar char="•"/>
              <a:defRPr/>
            </a:pPr>
            <a:r>
              <a:rPr lang="en-US" sz="1400" b="0" dirty="0" smtClean="0"/>
              <a:t> The parameters VIEW_DD_USE_BUTTONS and VIEW_DD_BUTTONS_IN_ROWS from the ‘Query View-Selection’ Web item are no longer supported. Use the new ‘Button Group’ web item instead</a:t>
            </a:r>
            <a:endParaRPr lang="en-US" sz="1400" b="0" dirty="0"/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513095" y="1064524"/>
            <a:ext cx="2230437" cy="327547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53882" dir="2700000" algn="ctr" rotWithShape="0">
              <a:srgbClr val="000000"/>
            </a:outerShdw>
          </a:effectLst>
        </p:spPr>
        <p:txBody>
          <a:bodyPr/>
          <a:lstStyle/>
          <a:p>
            <a:pPr algn="ctr" eaLnBrk="1" hangingPunct="1">
              <a:defRPr/>
            </a:pPr>
            <a:r>
              <a:rPr lang="en-US" sz="1400" dirty="0" smtClean="0"/>
              <a:t>Dropdown Box</a:t>
            </a:r>
            <a:endParaRPr lang="en-US" sz="1400" dirty="0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526740" y="3403403"/>
            <a:ext cx="2230437" cy="387350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53882" dir="2700000" algn="ctr" rotWithShape="0">
              <a:srgbClr val="000000"/>
            </a:outerShdw>
          </a:effectLst>
        </p:spPr>
        <p:txBody>
          <a:bodyPr/>
          <a:lstStyle/>
          <a:p>
            <a:pPr algn="ctr" eaLnBrk="1" hangingPunct="1">
              <a:defRPr/>
            </a:pPr>
            <a:r>
              <a:rPr lang="en-US" sz="1400" dirty="0" smtClean="0"/>
              <a:t>Navigation Area</a:t>
            </a:r>
            <a:endParaRPr lang="en-US" sz="1400" dirty="0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513092" y="4508878"/>
            <a:ext cx="2230437" cy="387350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53882" dir="2700000" algn="ctr" rotWithShape="0">
              <a:srgbClr val="000000"/>
            </a:outerShdw>
          </a:effectLst>
        </p:spPr>
        <p:txBody>
          <a:bodyPr/>
          <a:lstStyle/>
          <a:p>
            <a:pPr algn="ctr" eaLnBrk="1" hangingPunct="1">
              <a:defRPr/>
            </a:pPr>
            <a:r>
              <a:rPr lang="en-US" sz="1400" dirty="0" smtClean="0"/>
              <a:t>Info Field</a:t>
            </a:r>
            <a:endParaRPr lang="en-US" sz="1400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526738" y="5559760"/>
            <a:ext cx="2230437" cy="387350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53882" dir="2700000" algn="ctr" rotWithShape="0">
              <a:srgbClr val="000000"/>
            </a:outerShdw>
          </a:effectLst>
        </p:spPr>
        <p:txBody>
          <a:bodyPr/>
          <a:lstStyle/>
          <a:p>
            <a:pPr algn="ctr" eaLnBrk="1" hangingPunct="1">
              <a:defRPr/>
            </a:pPr>
            <a:r>
              <a:rPr lang="en-US" sz="1400" dirty="0" smtClean="0"/>
              <a:t>Text Item</a:t>
            </a:r>
            <a:endParaRPr lang="en-US" sz="1400" dirty="0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565243" y="3848667"/>
            <a:ext cx="8060142" cy="532265"/>
          </a:xfrm>
          <a:prstGeom prst="rect">
            <a:avLst/>
          </a:prstGeom>
          <a:gradFill rotWithShape="1">
            <a:gsLst>
              <a:gs pos="0">
                <a:srgbClr val="FFF0BE">
                  <a:gamma/>
                  <a:tint val="15686"/>
                  <a:invGamma/>
                </a:srgbClr>
              </a:gs>
              <a:gs pos="100000">
                <a:srgbClr val="FFF0BE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CC00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 marL="285750" indent="-285750">
              <a:buClr>
                <a:schemeClr val="bg2"/>
              </a:buClr>
              <a:buFontTx/>
              <a:buChar char="•"/>
              <a:defRPr/>
            </a:pPr>
            <a:r>
              <a:rPr lang="en-US" sz="1400" b="0" dirty="0" smtClean="0"/>
              <a:t>Supersedes the ‘Navigation Block’ web item, supporting Drag &amp; Drop to change the navigational state</a:t>
            </a: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551596" y="4967783"/>
            <a:ext cx="8087437" cy="464025"/>
          </a:xfrm>
          <a:prstGeom prst="rect">
            <a:avLst/>
          </a:prstGeom>
          <a:gradFill rotWithShape="1">
            <a:gsLst>
              <a:gs pos="0">
                <a:srgbClr val="FFF0BE">
                  <a:gamma/>
                  <a:tint val="15686"/>
                  <a:invGamma/>
                </a:srgbClr>
              </a:gs>
              <a:gs pos="100000">
                <a:srgbClr val="FFF0BE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CC00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 marL="109538">
              <a:buClr>
                <a:schemeClr val="bg2"/>
              </a:buClr>
              <a:defRPr/>
            </a:pPr>
            <a:r>
              <a:rPr lang="en-US" sz="1400" b="0" dirty="0" smtClean="0"/>
              <a:t>Replaces  the ‘Filter’ and ‘Text Elements’ web items </a:t>
            </a: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518613" y="6002496"/>
            <a:ext cx="8134066" cy="493840"/>
          </a:xfrm>
          <a:prstGeom prst="rect">
            <a:avLst/>
          </a:prstGeom>
          <a:gradFill rotWithShape="1">
            <a:gsLst>
              <a:gs pos="0">
                <a:srgbClr val="FFF0BE">
                  <a:gamma/>
                  <a:tint val="15686"/>
                  <a:invGamma/>
                </a:srgbClr>
              </a:gs>
              <a:gs pos="100000">
                <a:srgbClr val="FFF0BE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CC00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 marL="109538">
              <a:buClr>
                <a:schemeClr val="bg2"/>
              </a:buClr>
              <a:defRPr/>
            </a:pPr>
            <a:r>
              <a:rPr lang="en-US" sz="1400" b="0" dirty="0" smtClean="0"/>
              <a:t>Enhances the SAP </a:t>
            </a:r>
            <a:r>
              <a:rPr lang="en-US" sz="1400" b="0" dirty="0" err="1" smtClean="0"/>
              <a:t>NewtWeaver</a:t>
            </a:r>
            <a:r>
              <a:rPr lang="en-US" sz="1400" b="0" dirty="0" smtClean="0"/>
              <a:t> 2004 ‘Label’ item by allowing the display of language dependent text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Changed Web Items - 2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642276" y="1119116"/>
            <a:ext cx="8146881" cy="5390442"/>
            <a:chOff x="642276" y="1119116"/>
            <a:chExt cx="8146881" cy="5390442"/>
          </a:xfrm>
        </p:grpSpPr>
        <p:grpSp>
          <p:nvGrpSpPr>
            <p:cNvPr id="14" name="Group 13"/>
            <p:cNvGrpSpPr/>
            <p:nvPr/>
          </p:nvGrpSpPr>
          <p:grpSpPr>
            <a:xfrm>
              <a:off x="642276" y="3138985"/>
              <a:ext cx="8146881" cy="3370573"/>
              <a:chOff x="478504" y="2756848"/>
              <a:chExt cx="8146881" cy="3370573"/>
            </a:xfrm>
          </p:grpSpPr>
          <p:grpSp>
            <p:nvGrpSpPr>
              <p:cNvPr id="15" name="Group 12"/>
              <p:cNvGrpSpPr/>
              <p:nvPr/>
            </p:nvGrpSpPr>
            <p:grpSpPr>
              <a:xfrm>
                <a:off x="478504" y="3125337"/>
                <a:ext cx="7651086" cy="3002084"/>
                <a:chOff x="505800" y="2292823"/>
                <a:chExt cx="7651086" cy="3002084"/>
              </a:xfrm>
            </p:grpSpPr>
            <p:pic>
              <p:nvPicPr>
                <p:cNvPr id="17" name="Picture 2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 t="35297"/>
                <a:stretch>
                  <a:fillRect/>
                </a:stretch>
              </p:blipFill>
              <p:spPr bwMode="auto">
                <a:xfrm>
                  <a:off x="505800" y="2292823"/>
                  <a:ext cx="7651086" cy="30020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sp>
              <p:nvSpPr>
                <p:cNvPr id="18" name="Rectangle 17"/>
                <p:cNvSpPr/>
                <p:nvPr/>
              </p:nvSpPr>
              <p:spPr bwMode="auto">
                <a:xfrm>
                  <a:off x="1009933" y="4135271"/>
                  <a:ext cx="2593075" cy="846161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0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rebuchet MS" pitchFamily="34" charset="0"/>
                  </a:endParaRPr>
                </a:p>
              </p:txBody>
            </p:sp>
          </p:grpSp>
          <p:sp>
            <p:nvSpPr>
              <p:cNvPr id="16" name="Rectangle 15"/>
              <p:cNvSpPr/>
              <p:nvPr/>
            </p:nvSpPr>
            <p:spPr bwMode="auto">
              <a:xfrm>
                <a:off x="5063319" y="2756848"/>
                <a:ext cx="3562066" cy="846161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rebuchet MS" pitchFamily="34" charset="0"/>
                </a:endParaRPr>
              </a:p>
            </p:txBody>
          </p:sp>
        </p:grpSp>
        <p:sp>
          <p:nvSpPr>
            <p:cNvPr id="6" name="AutoShape 9"/>
            <p:cNvSpPr>
              <a:spLocks noChangeArrowheads="1"/>
            </p:cNvSpPr>
            <p:nvPr/>
          </p:nvSpPr>
          <p:spPr bwMode="auto">
            <a:xfrm>
              <a:off x="682388" y="1119116"/>
              <a:ext cx="4053384" cy="491320"/>
            </a:xfrm>
            <a:prstGeom prst="chevron">
              <a:avLst>
                <a:gd name="adj" fmla="val 0"/>
              </a:avLst>
            </a:prstGeom>
            <a:gradFill rotWithShape="1">
              <a:gsLst>
                <a:gs pos="0">
                  <a:srgbClr val="FDCE49"/>
                </a:gs>
                <a:gs pos="50000">
                  <a:srgbClr val="FFF9DD"/>
                </a:gs>
                <a:gs pos="100000">
                  <a:srgbClr val="FDCE49"/>
                </a:gs>
              </a:gsLst>
              <a:lin ang="5400000" scaled="1"/>
            </a:gradFill>
            <a:ln w="9525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lnSpc>
                  <a:spcPct val="150000"/>
                </a:lnSpc>
              </a:pPr>
              <a:r>
                <a:rPr lang="en-US" sz="1600" dirty="0" smtClean="0"/>
                <a:t>Analysis Item</a:t>
              </a:r>
              <a:endParaRPr lang="en-US" sz="1600" dirty="0"/>
            </a:p>
          </p:txBody>
        </p:sp>
        <p:sp>
          <p:nvSpPr>
            <p:cNvPr id="8" name="AutoShape 9"/>
            <p:cNvSpPr>
              <a:spLocks noChangeArrowheads="1"/>
            </p:cNvSpPr>
            <p:nvPr/>
          </p:nvSpPr>
          <p:spPr bwMode="auto">
            <a:xfrm>
              <a:off x="774862" y="1705968"/>
              <a:ext cx="4029149" cy="461665"/>
            </a:xfrm>
            <a:prstGeom prst="chevron">
              <a:avLst>
                <a:gd name="adj" fmla="val 16587"/>
              </a:avLst>
            </a:prstGeom>
            <a:gradFill>
              <a:gsLst>
                <a:gs pos="0">
                  <a:srgbClr val="FFFFFF"/>
                </a:gs>
                <a:gs pos="100000">
                  <a:srgbClr val="FFF5D1"/>
                </a:gs>
              </a:gsLst>
              <a:path path="shape">
                <a:fillToRect l="50000" t="50000" r="50000" b="50000"/>
              </a:path>
            </a:gradFill>
            <a:ln w="6350" cap="flat" cmpd="dbl" algn="ctr">
              <a:solidFill>
                <a:srgbClr val="FF99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600" b="0" dirty="0" smtClean="0"/>
                <a:t>Formerly known as the ‘table Item’</a:t>
              </a:r>
              <a:endParaRPr lang="en-US" sz="1600" b="0" dirty="0"/>
            </a:p>
          </p:txBody>
        </p:sp>
        <p:sp>
          <p:nvSpPr>
            <p:cNvPr id="9" name="AutoShape 9"/>
            <p:cNvSpPr>
              <a:spLocks noChangeArrowheads="1"/>
            </p:cNvSpPr>
            <p:nvPr/>
          </p:nvSpPr>
          <p:spPr bwMode="auto">
            <a:xfrm>
              <a:off x="761214" y="2251878"/>
              <a:ext cx="4029149" cy="461665"/>
            </a:xfrm>
            <a:prstGeom prst="chevron">
              <a:avLst>
                <a:gd name="adj" fmla="val 16587"/>
              </a:avLst>
            </a:prstGeom>
            <a:gradFill>
              <a:gsLst>
                <a:gs pos="0">
                  <a:srgbClr val="FFFFFF"/>
                </a:gs>
                <a:gs pos="100000">
                  <a:srgbClr val="FFF5D1"/>
                </a:gs>
              </a:gsLst>
              <a:path path="shape">
                <a:fillToRect l="50000" t="50000" r="50000" b="50000"/>
              </a:path>
            </a:gradFill>
            <a:ln w="6350" cap="flat" cmpd="dbl" algn="ctr">
              <a:solidFill>
                <a:srgbClr val="FF99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600" b="0" dirty="0" smtClean="0"/>
                <a:t>New capability to sort</a:t>
              </a:r>
              <a:endParaRPr lang="en-US" sz="1600" b="0" dirty="0"/>
            </a:p>
          </p:txBody>
        </p:sp>
        <p:sp>
          <p:nvSpPr>
            <p:cNvPr id="10" name="AutoShape 9"/>
            <p:cNvSpPr>
              <a:spLocks noChangeArrowheads="1"/>
            </p:cNvSpPr>
            <p:nvPr/>
          </p:nvSpPr>
          <p:spPr bwMode="auto">
            <a:xfrm>
              <a:off x="761214" y="2784141"/>
              <a:ext cx="4138331" cy="683264"/>
            </a:xfrm>
            <a:prstGeom prst="chevron">
              <a:avLst>
                <a:gd name="adj" fmla="val 16587"/>
              </a:avLst>
            </a:prstGeom>
            <a:gradFill>
              <a:gsLst>
                <a:gs pos="0">
                  <a:srgbClr val="FFFFFF"/>
                </a:gs>
                <a:gs pos="100000">
                  <a:srgbClr val="FFF5D1"/>
                </a:gs>
              </a:gsLst>
              <a:path path="shape">
                <a:fillToRect l="50000" t="50000" r="50000" b="50000"/>
              </a:path>
            </a:gradFill>
            <a:ln w="6350" cap="flat" cmpd="dbl" algn="ctr">
              <a:solidFill>
                <a:srgbClr val="FF99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600" b="0" dirty="0" smtClean="0"/>
                <a:t>Now supports drag &amp; drop to change the navigational state</a:t>
              </a:r>
              <a:endParaRPr lang="en-US" sz="1600" b="0" dirty="0"/>
            </a:p>
          </p:txBody>
        </p:sp>
        <p:sp>
          <p:nvSpPr>
            <p:cNvPr id="11" name="AutoShape 9"/>
            <p:cNvSpPr>
              <a:spLocks noChangeArrowheads="1"/>
            </p:cNvSpPr>
            <p:nvPr/>
          </p:nvSpPr>
          <p:spPr bwMode="auto">
            <a:xfrm>
              <a:off x="979582" y="5418171"/>
              <a:ext cx="2609781" cy="978729"/>
            </a:xfrm>
            <a:prstGeom prst="chevron">
              <a:avLst>
                <a:gd name="adj" fmla="val 16587"/>
              </a:avLst>
            </a:prstGeom>
            <a:gradFill>
              <a:gsLst>
                <a:gs pos="0">
                  <a:srgbClr val="FFFFFF"/>
                </a:gs>
                <a:gs pos="100000">
                  <a:srgbClr val="FFF5D1"/>
                </a:gs>
              </a:gsLst>
              <a:path path="shape">
                <a:fillToRect l="50000" t="50000" r="50000" b="50000"/>
              </a:path>
            </a:gradFill>
            <a:ln w="6350" cap="flat" cmpd="dbl" algn="ctr">
              <a:solidFill>
                <a:srgbClr val="FF99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600" b="0" dirty="0" smtClean="0"/>
                <a:t>Supports select and multi select of rows and columns</a:t>
              </a:r>
              <a:endParaRPr lang="en-US" sz="1600" b="0" dirty="0"/>
            </a:p>
          </p:txBody>
        </p:sp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2"/>
            <a:srcRect l="57962" b="51622"/>
            <a:stretch>
              <a:fillRect/>
            </a:stretch>
          </p:blipFill>
          <p:spPr bwMode="auto">
            <a:xfrm>
              <a:off x="5117909" y="1221895"/>
              <a:ext cx="3216397" cy="2244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Replaced Web Items</a:t>
            </a:r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810335" y="1199885"/>
            <a:ext cx="2643188" cy="388937"/>
          </a:xfrm>
          <a:prstGeom prst="chevron">
            <a:avLst>
              <a:gd name="adj" fmla="val 53518"/>
            </a:avLst>
          </a:prstGeom>
          <a:solidFill>
            <a:srgbClr val="FAD038"/>
          </a:solidFill>
          <a:ln w="9525">
            <a:solidFill>
              <a:srgbClr val="FFCC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173038" indent="-173038" algn="ctr">
              <a:lnSpc>
                <a:spcPct val="140000"/>
              </a:lnSpc>
            </a:pPr>
            <a:r>
              <a:rPr lang="en-US" sz="1600" dirty="0"/>
              <a:t>   </a:t>
            </a:r>
            <a:r>
              <a:rPr lang="en-US" sz="1600" dirty="0" smtClean="0"/>
              <a:t>Role Menu</a:t>
            </a:r>
            <a:endParaRPr lang="en-US" sz="1600" dirty="0"/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761763" y="1660260"/>
            <a:ext cx="7112995" cy="400547"/>
          </a:xfrm>
          <a:prstGeom prst="roundRect">
            <a:avLst>
              <a:gd name="adj" fmla="val 7019"/>
            </a:avLst>
          </a:prstGeom>
          <a:solidFill>
            <a:srgbClr val="FEF7DE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/>
          <a:lstStyle/>
          <a:p>
            <a:pPr marL="115888" indent="-115888">
              <a:lnSpc>
                <a:spcPct val="110000"/>
              </a:lnSpc>
              <a:buFontTx/>
              <a:buChar char="•"/>
            </a:pPr>
            <a:r>
              <a:rPr lang="en-US" sz="1400" b="0" dirty="0" smtClean="0"/>
              <a:t>Replaced by the role-based display of content in the SAP </a:t>
            </a:r>
            <a:r>
              <a:rPr lang="en-US" sz="1400" b="0" dirty="0" err="1" smtClean="0"/>
              <a:t>NetWeaver</a:t>
            </a:r>
            <a:r>
              <a:rPr lang="en-US" sz="1400" b="0" dirty="0" smtClean="0"/>
              <a:t> Portal</a:t>
            </a:r>
            <a:endParaRPr lang="en-US" sz="1400" b="0" dirty="0"/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823983" y="2182523"/>
            <a:ext cx="2643188" cy="388937"/>
          </a:xfrm>
          <a:prstGeom prst="chevron">
            <a:avLst>
              <a:gd name="adj" fmla="val 53518"/>
            </a:avLst>
          </a:prstGeom>
          <a:solidFill>
            <a:srgbClr val="FAD038"/>
          </a:solidFill>
          <a:ln w="9525">
            <a:solidFill>
              <a:srgbClr val="FFCC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173038" indent="-173038" algn="ctr">
              <a:lnSpc>
                <a:spcPct val="140000"/>
              </a:lnSpc>
            </a:pPr>
            <a:r>
              <a:rPr lang="en-US" sz="1600" dirty="0"/>
              <a:t>   </a:t>
            </a:r>
            <a:r>
              <a:rPr lang="en-US" sz="1600" dirty="0" smtClean="0"/>
              <a:t>Alert Monitor</a:t>
            </a:r>
            <a:endParaRPr lang="en-US" sz="1600" dirty="0"/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775411" y="2670194"/>
            <a:ext cx="7112995" cy="1151179"/>
          </a:xfrm>
          <a:prstGeom prst="roundRect">
            <a:avLst>
              <a:gd name="adj" fmla="val 7019"/>
            </a:avLst>
          </a:prstGeom>
          <a:solidFill>
            <a:srgbClr val="FEF7DE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/>
          <a:lstStyle/>
          <a:p>
            <a:pPr marL="115888" indent="-115888">
              <a:lnSpc>
                <a:spcPct val="120000"/>
              </a:lnSpc>
              <a:buFontTx/>
              <a:buChar char="•"/>
            </a:pPr>
            <a:r>
              <a:rPr lang="en-US" sz="1400" b="0" dirty="0" smtClean="0"/>
              <a:t>Replaced by the Universal </a:t>
            </a:r>
            <a:r>
              <a:rPr lang="en-US" sz="1400" b="0" dirty="0" err="1" smtClean="0"/>
              <a:t>Worklist</a:t>
            </a:r>
            <a:r>
              <a:rPr lang="en-US" sz="1400" b="0" dirty="0" smtClean="0"/>
              <a:t> (UWL) in the SAP </a:t>
            </a:r>
            <a:r>
              <a:rPr lang="en-US" sz="1400" b="0" dirty="0" err="1" smtClean="0"/>
              <a:t>NetWeaver</a:t>
            </a:r>
            <a:r>
              <a:rPr lang="en-US" sz="1400" b="0" dirty="0" smtClean="0"/>
              <a:t> Portal.</a:t>
            </a:r>
          </a:p>
          <a:p>
            <a:pPr marL="115888" indent="-115888">
              <a:lnSpc>
                <a:spcPct val="120000"/>
              </a:lnSpc>
              <a:buFontTx/>
              <a:buChar char="•"/>
            </a:pPr>
            <a:r>
              <a:rPr lang="en-US" sz="1400" b="0" dirty="0" smtClean="0"/>
              <a:t> With the integration of information broadcasting into the Alert Framework, this allows all alerts to be monitored centrally with a consistent user interface, regardless of origin</a:t>
            </a:r>
            <a:endParaRPr lang="en-US" sz="1400" b="0" dirty="0"/>
          </a:p>
        </p:txBody>
      </p:sp>
      <p:sp>
        <p:nvSpPr>
          <p:cNvPr id="11" name="AutoShape 5"/>
          <p:cNvSpPr>
            <a:spLocks noChangeArrowheads="1"/>
          </p:cNvSpPr>
          <p:nvPr/>
        </p:nvSpPr>
        <p:spPr bwMode="auto">
          <a:xfrm>
            <a:off x="810335" y="3943086"/>
            <a:ext cx="2643188" cy="388937"/>
          </a:xfrm>
          <a:prstGeom prst="chevron">
            <a:avLst>
              <a:gd name="adj" fmla="val 53518"/>
            </a:avLst>
          </a:prstGeom>
          <a:solidFill>
            <a:srgbClr val="FAD038"/>
          </a:solidFill>
          <a:ln w="9525">
            <a:solidFill>
              <a:srgbClr val="FFCC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173038" indent="-173038" algn="ctr">
              <a:lnSpc>
                <a:spcPct val="140000"/>
              </a:lnSpc>
            </a:pPr>
            <a:r>
              <a:rPr lang="en-US" sz="1600" dirty="0"/>
              <a:t>   </a:t>
            </a:r>
            <a:r>
              <a:rPr lang="en-US" sz="1600" dirty="0" smtClean="0"/>
              <a:t>Ad hoc Query Designer</a:t>
            </a:r>
            <a:endParaRPr lang="en-US" sz="1600" dirty="0"/>
          </a:p>
        </p:txBody>
      </p:sp>
      <p:sp>
        <p:nvSpPr>
          <p:cNvPr id="12" name="AutoShape 8"/>
          <p:cNvSpPr>
            <a:spLocks noChangeArrowheads="1"/>
          </p:cNvSpPr>
          <p:nvPr/>
        </p:nvSpPr>
        <p:spPr bwMode="auto">
          <a:xfrm>
            <a:off x="761763" y="4430757"/>
            <a:ext cx="7112995" cy="400547"/>
          </a:xfrm>
          <a:prstGeom prst="roundRect">
            <a:avLst>
              <a:gd name="adj" fmla="val 7019"/>
            </a:avLst>
          </a:prstGeom>
          <a:solidFill>
            <a:srgbClr val="FEF7DE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/>
          <a:lstStyle/>
          <a:p>
            <a:pPr marL="115888" indent="-115888">
              <a:lnSpc>
                <a:spcPct val="110000"/>
              </a:lnSpc>
              <a:buFontTx/>
              <a:buChar char="•"/>
            </a:pPr>
            <a:r>
              <a:rPr lang="en-US" sz="1400" b="0" dirty="0" smtClean="0"/>
              <a:t>Replaced by the </a:t>
            </a:r>
            <a:r>
              <a:rPr lang="en-US" sz="1400" b="0" dirty="0" err="1" smtClean="0"/>
              <a:t>Bex</a:t>
            </a:r>
            <a:r>
              <a:rPr lang="en-US" sz="1400" b="0" dirty="0" smtClean="0"/>
              <a:t> Web Analyzer</a:t>
            </a:r>
            <a:endParaRPr lang="en-US" sz="1400" b="0" dirty="0"/>
          </a:p>
        </p:txBody>
      </p:sp>
      <p:sp>
        <p:nvSpPr>
          <p:cNvPr id="13" name="AutoShape 5"/>
          <p:cNvSpPr>
            <a:spLocks noChangeArrowheads="1"/>
          </p:cNvSpPr>
          <p:nvPr/>
        </p:nvSpPr>
        <p:spPr bwMode="auto">
          <a:xfrm>
            <a:off x="810336" y="4966671"/>
            <a:ext cx="2643188" cy="388937"/>
          </a:xfrm>
          <a:prstGeom prst="chevron">
            <a:avLst>
              <a:gd name="adj" fmla="val 53518"/>
            </a:avLst>
          </a:prstGeom>
          <a:solidFill>
            <a:srgbClr val="FAD038"/>
          </a:solidFill>
          <a:ln w="9525">
            <a:solidFill>
              <a:srgbClr val="FFCC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173038" indent="-173038" algn="ctr">
              <a:lnSpc>
                <a:spcPct val="140000"/>
              </a:lnSpc>
            </a:pPr>
            <a:r>
              <a:rPr lang="en-US" sz="1600" dirty="0"/>
              <a:t>   </a:t>
            </a:r>
            <a:r>
              <a:rPr lang="en-US" sz="1600" dirty="0" smtClean="0"/>
              <a:t>Broadcaster</a:t>
            </a:r>
            <a:endParaRPr lang="en-US" sz="1600" dirty="0"/>
          </a:p>
        </p:txBody>
      </p:sp>
      <p:sp>
        <p:nvSpPr>
          <p:cNvPr id="14" name="AutoShape 8"/>
          <p:cNvSpPr>
            <a:spLocks noChangeArrowheads="1"/>
          </p:cNvSpPr>
          <p:nvPr/>
        </p:nvSpPr>
        <p:spPr bwMode="auto">
          <a:xfrm>
            <a:off x="830002" y="5454338"/>
            <a:ext cx="7112995" cy="577972"/>
          </a:xfrm>
          <a:prstGeom prst="roundRect">
            <a:avLst>
              <a:gd name="adj" fmla="val 7019"/>
            </a:avLst>
          </a:prstGeom>
          <a:solidFill>
            <a:srgbClr val="FEF7DE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/>
          <a:lstStyle/>
          <a:p>
            <a:pPr marL="115888" indent="-115888">
              <a:lnSpc>
                <a:spcPct val="110000"/>
              </a:lnSpc>
              <a:buFontTx/>
              <a:buChar char="•"/>
            </a:pPr>
            <a:r>
              <a:rPr lang="en-US" sz="1400" b="0" dirty="0" smtClean="0"/>
              <a:t> It is now available as an </a:t>
            </a:r>
            <a:r>
              <a:rPr lang="en-US" sz="1400" b="0" dirty="0" err="1" smtClean="0"/>
              <a:t>iView</a:t>
            </a:r>
            <a:r>
              <a:rPr lang="en-US" sz="1400" b="0" dirty="0" smtClean="0"/>
              <a:t> in the SAP </a:t>
            </a:r>
            <a:r>
              <a:rPr lang="en-US" sz="1400" b="0" dirty="0" err="1" smtClean="0"/>
              <a:t>NewtWeaver</a:t>
            </a:r>
            <a:r>
              <a:rPr lang="en-US" sz="1400" b="0" dirty="0" smtClean="0"/>
              <a:t> Portal and thus can be assigned to pages and roles</a:t>
            </a:r>
            <a:endParaRPr lang="en-US" sz="14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xfrm>
            <a:off x="2993714" y="142875"/>
            <a:ext cx="6356350" cy="765175"/>
          </a:xfrm>
        </p:spPr>
        <p:txBody>
          <a:bodyPr/>
          <a:lstStyle/>
          <a:p>
            <a:r>
              <a:rPr lang="en-US" dirty="0" smtClean="0"/>
              <a:t>New Chart Types</a:t>
            </a:r>
          </a:p>
        </p:txBody>
      </p:sp>
      <p:pic>
        <p:nvPicPr>
          <p:cNvPr id="6" name="Picture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5156" y="1133337"/>
            <a:ext cx="3863661" cy="2678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3640" y="3936910"/>
            <a:ext cx="3928056" cy="2669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23515" y="3953814"/>
            <a:ext cx="3992452" cy="2640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26735" y="1120463"/>
            <a:ext cx="3963473" cy="2691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1843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BE35E0CB-CE2A-4E0B-B3DF-97C7220A5405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Contents</a:t>
            </a:r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550604" y="1266967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Trebuchet MS" pitchFamily="34" charset="0"/>
              </a:rPr>
              <a:t>1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564252" y="1932130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Trebuchet MS" pitchFamily="34" charset="0"/>
              </a:rPr>
              <a:t>2</a:t>
            </a:r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564252" y="2606817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Trebuchet MS" pitchFamily="34" charset="0"/>
              </a:rPr>
              <a:t>3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126867" y="1327292"/>
            <a:ext cx="454451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>
                <a:latin typeface="Trebuchet MS" pitchFamily="34" charset="0"/>
              </a:rPr>
              <a:t>Overview of Web Application Designer</a:t>
            </a:r>
            <a:endParaRPr lang="en-US" b="0" dirty="0">
              <a:latin typeface="Trebuchet MS" pitchFamily="34" charset="0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1140515" y="1992455"/>
            <a:ext cx="174759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>
                <a:latin typeface="Trebuchet MS" pitchFamily="34" charset="0"/>
              </a:rPr>
              <a:t>New Features</a:t>
            </a:r>
            <a:endParaRPr lang="en-US" b="0" dirty="0">
              <a:latin typeface="Trebuchet MS" pitchFamily="34" charset="0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126867" y="2667142"/>
            <a:ext cx="211961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dirty="0" smtClean="0"/>
              <a:t>Technical Details</a:t>
            </a:r>
            <a:endParaRPr lang="en-US" b="0" dirty="0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Publishing from the </a:t>
            </a:r>
            <a:r>
              <a:rPr lang="en-US" dirty="0" err="1" smtClean="0"/>
              <a:t>BEx</a:t>
            </a:r>
            <a:r>
              <a:rPr lang="en-US" dirty="0" smtClean="0"/>
              <a:t> WAD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 l="3478" t="26838" r="2490" b="7662"/>
          <a:stretch>
            <a:fillRect/>
          </a:stretch>
        </p:blipFill>
        <p:spPr bwMode="auto">
          <a:xfrm>
            <a:off x="600500" y="2060812"/>
            <a:ext cx="7560861" cy="3261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AutoShape 22"/>
          <p:cNvSpPr>
            <a:spLocks noChangeArrowheads="1"/>
          </p:cNvSpPr>
          <p:nvPr/>
        </p:nvSpPr>
        <p:spPr bwMode="auto">
          <a:xfrm>
            <a:off x="709685" y="1364775"/>
            <a:ext cx="7130102" cy="491319"/>
          </a:xfrm>
          <a:prstGeom prst="homePlate">
            <a:avLst>
              <a:gd name="adj" fmla="val 13292"/>
            </a:avLst>
          </a:prstGeom>
          <a:gradFill rotWithShape="1">
            <a:gsLst>
              <a:gs pos="0">
                <a:srgbClr val="FFF9DD"/>
              </a:gs>
              <a:gs pos="100000">
                <a:srgbClr val="FDCE49"/>
              </a:gs>
            </a:gsLst>
            <a:lin ang="0" scaled="1"/>
          </a:gradFill>
          <a:ln w="9525">
            <a:solidFill>
              <a:srgbClr val="EFB103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sz="1800" b="0" dirty="0" smtClean="0"/>
              <a:t>In order to publish reports, there are multiple options available</a:t>
            </a:r>
            <a:endParaRPr lang="en-US" sz="18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21</a:t>
            </a:fld>
            <a:endParaRPr lang="en-US" dirty="0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Publishing from the </a:t>
            </a:r>
            <a:r>
              <a:rPr lang="en-US" dirty="0" err="1" smtClean="0"/>
              <a:t>BEx</a:t>
            </a:r>
            <a:r>
              <a:rPr lang="en-US" dirty="0" smtClean="0"/>
              <a:t> WAD - 1</a:t>
            </a:r>
          </a:p>
        </p:txBody>
      </p:sp>
      <p:sp>
        <p:nvSpPr>
          <p:cNvPr id="6" name="AutoShape 22"/>
          <p:cNvSpPr>
            <a:spLocks noChangeArrowheads="1"/>
          </p:cNvSpPr>
          <p:nvPr/>
        </p:nvSpPr>
        <p:spPr bwMode="auto">
          <a:xfrm>
            <a:off x="818866" y="1323833"/>
            <a:ext cx="7266581" cy="600500"/>
          </a:xfrm>
          <a:prstGeom prst="homePlate">
            <a:avLst>
              <a:gd name="adj" fmla="val 13292"/>
            </a:avLst>
          </a:prstGeom>
          <a:gradFill rotWithShape="1">
            <a:gsLst>
              <a:gs pos="0">
                <a:srgbClr val="FFF9DD"/>
              </a:gs>
              <a:gs pos="100000">
                <a:srgbClr val="FDCE49"/>
              </a:gs>
            </a:gsLst>
            <a:lin ang="0" scaled="1"/>
          </a:gradFill>
          <a:ln w="9525">
            <a:solidFill>
              <a:srgbClr val="EFB103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r>
              <a:rPr lang="en-US" sz="1600" b="0" dirty="0" smtClean="0"/>
              <a:t>Save form SAP </a:t>
            </a:r>
            <a:r>
              <a:rPr lang="en-US" sz="1600" b="0" dirty="0" err="1" smtClean="0"/>
              <a:t>NetWeaver</a:t>
            </a:r>
            <a:r>
              <a:rPr lang="en-US" sz="1600" b="0" dirty="0" smtClean="0"/>
              <a:t> 2004s </a:t>
            </a:r>
            <a:r>
              <a:rPr lang="en-US" sz="1600" b="0" dirty="0" err="1" smtClean="0"/>
              <a:t>BEx</a:t>
            </a:r>
            <a:r>
              <a:rPr lang="en-US" sz="1600" b="0" dirty="0" smtClean="0"/>
              <a:t> Web Application Designer to BI Favorites or BI Roles</a:t>
            </a:r>
            <a:endParaRPr lang="en-US" sz="1600" b="0" dirty="0"/>
          </a:p>
        </p:txBody>
      </p:sp>
      <p:grpSp>
        <p:nvGrpSpPr>
          <p:cNvPr id="8" name="Group 7"/>
          <p:cNvGrpSpPr/>
          <p:nvPr/>
        </p:nvGrpSpPr>
        <p:grpSpPr>
          <a:xfrm>
            <a:off x="491319" y="2019869"/>
            <a:ext cx="7820170" cy="4074355"/>
            <a:chOff x="491319" y="2019869"/>
            <a:chExt cx="7820170" cy="4074355"/>
          </a:xfrm>
        </p:grpSpPr>
        <p:pic>
          <p:nvPicPr>
            <p:cNvPr id="11266" name="Picture 2"/>
            <p:cNvPicPr>
              <a:picLocks noChangeAspect="1" noChangeArrowheads="1"/>
            </p:cNvPicPr>
            <p:nvPr/>
          </p:nvPicPr>
          <p:blipFill>
            <a:blip r:embed="rId2"/>
            <a:srcRect t="13209"/>
            <a:stretch>
              <a:fillRect/>
            </a:stretch>
          </p:blipFill>
          <p:spPr bwMode="auto">
            <a:xfrm>
              <a:off x="887107" y="2238233"/>
              <a:ext cx="7424382" cy="38559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7" name="TextBox 6"/>
            <p:cNvSpPr txBox="1"/>
            <p:nvPr/>
          </p:nvSpPr>
          <p:spPr>
            <a:xfrm>
              <a:off x="491319" y="2019869"/>
              <a:ext cx="4817660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Publishing from the </a:t>
            </a:r>
            <a:r>
              <a:rPr lang="en-US" dirty="0" err="1" smtClean="0"/>
              <a:t>BEx</a:t>
            </a:r>
            <a:r>
              <a:rPr lang="en-US" dirty="0" smtClean="0"/>
              <a:t> WAD - 2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 t="16927" b="6828"/>
          <a:stretch>
            <a:fillRect/>
          </a:stretch>
        </p:blipFill>
        <p:spPr bwMode="auto">
          <a:xfrm>
            <a:off x="723331" y="2142698"/>
            <a:ext cx="7315769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AutoShape 22"/>
          <p:cNvSpPr>
            <a:spLocks noChangeArrowheads="1"/>
          </p:cNvSpPr>
          <p:nvPr/>
        </p:nvSpPr>
        <p:spPr bwMode="auto">
          <a:xfrm>
            <a:off x="791572" y="1392067"/>
            <a:ext cx="7130102" cy="573208"/>
          </a:xfrm>
          <a:prstGeom prst="homePlate">
            <a:avLst>
              <a:gd name="adj" fmla="val 13292"/>
            </a:avLst>
          </a:prstGeom>
          <a:gradFill rotWithShape="1">
            <a:gsLst>
              <a:gs pos="0">
                <a:srgbClr val="FFF9DD"/>
              </a:gs>
              <a:gs pos="100000">
                <a:srgbClr val="FDCE49"/>
              </a:gs>
            </a:gsLst>
            <a:lin ang="0" scaled="1"/>
          </a:gradFill>
          <a:ln w="9525">
            <a:solidFill>
              <a:srgbClr val="EFB103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sz="1600" b="0" dirty="0" smtClean="0"/>
              <a:t>Publish from SAP </a:t>
            </a:r>
            <a:r>
              <a:rPr lang="en-US" sz="1600" b="0" dirty="0" err="1" smtClean="0"/>
              <a:t>NewtWeaver</a:t>
            </a:r>
            <a:r>
              <a:rPr lang="en-US" sz="1600" b="0" dirty="0" smtClean="0"/>
              <a:t> 2004s </a:t>
            </a:r>
            <a:r>
              <a:rPr lang="en-US" sz="1600" b="0" dirty="0" err="1" smtClean="0"/>
              <a:t>BEx</a:t>
            </a:r>
            <a:r>
              <a:rPr lang="en-US" sz="1600" b="0" dirty="0" smtClean="0"/>
              <a:t> Web Application Designer to BI Roles</a:t>
            </a:r>
            <a:endParaRPr lang="en-US" sz="16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Publishing from the </a:t>
            </a:r>
            <a:r>
              <a:rPr lang="en-US" dirty="0" err="1" smtClean="0"/>
              <a:t>BEx</a:t>
            </a:r>
            <a:r>
              <a:rPr lang="en-US" dirty="0" smtClean="0"/>
              <a:t> WAD - 3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 t="15527"/>
          <a:stretch>
            <a:fillRect/>
          </a:stretch>
        </p:blipFill>
        <p:spPr bwMode="auto">
          <a:xfrm>
            <a:off x="723330" y="2156349"/>
            <a:ext cx="7227841" cy="388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AutoShape 22"/>
          <p:cNvSpPr>
            <a:spLocks noChangeArrowheads="1"/>
          </p:cNvSpPr>
          <p:nvPr/>
        </p:nvSpPr>
        <p:spPr bwMode="auto">
          <a:xfrm>
            <a:off x="682389" y="1392067"/>
            <a:ext cx="7130102" cy="573208"/>
          </a:xfrm>
          <a:prstGeom prst="homePlate">
            <a:avLst>
              <a:gd name="adj" fmla="val 13292"/>
            </a:avLst>
          </a:prstGeom>
          <a:gradFill rotWithShape="1">
            <a:gsLst>
              <a:gs pos="0">
                <a:srgbClr val="FFF9DD"/>
              </a:gs>
              <a:gs pos="100000">
                <a:srgbClr val="FDCE49"/>
              </a:gs>
            </a:gsLst>
            <a:lin ang="0" scaled="1"/>
          </a:gradFill>
          <a:ln w="9525">
            <a:solidFill>
              <a:srgbClr val="EFB103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sz="1600" b="0" dirty="0" smtClean="0"/>
              <a:t>Publish from SAP </a:t>
            </a:r>
            <a:r>
              <a:rPr lang="en-US" sz="1600" b="0" dirty="0" err="1" smtClean="0"/>
              <a:t>NetWeaver</a:t>
            </a:r>
            <a:r>
              <a:rPr lang="en-US" sz="1600" b="0" dirty="0" smtClean="0"/>
              <a:t> 2004s </a:t>
            </a:r>
            <a:r>
              <a:rPr lang="en-US" sz="1600" b="0" dirty="0" err="1" smtClean="0"/>
              <a:t>BEx</a:t>
            </a:r>
            <a:r>
              <a:rPr lang="en-US" sz="1600" b="0" dirty="0" smtClean="0"/>
              <a:t> Web Application Designer to Portal Content Directory  </a:t>
            </a:r>
            <a:endParaRPr lang="en-US" sz="16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Publishing from the </a:t>
            </a:r>
            <a:r>
              <a:rPr lang="en-US" dirty="0" err="1" smtClean="0"/>
              <a:t>BEx</a:t>
            </a:r>
            <a:r>
              <a:rPr lang="en-US" dirty="0" smtClean="0"/>
              <a:t> WAD - 4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 t="15197"/>
          <a:stretch>
            <a:fillRect/>
          </a:stretch>
        </p:blipFill>
        <p:spPr bwMode="auto">
          <a:xfrm>
            <a:off x="900752" y="2115404"/>
            <a:ext cx="7465326" cy="4012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AutoShape 22"/>
          <p:cNvSpPr>
            <a:spLocks noChangeArrowheads="1"/>
          </p:cNvSpPr>
          <p:nvPr/>
        </p:nvSpPr>
        <p:spPr bwMode="auto">
          <a:xfrm>
            <a:off x="846162" y="1323827"/>
            <a:ext cx="7130102" cy="573208"/>
          </a:xfrm>
          <a:prstGeom prst="homePlate">
            <a:avLst>
              <a:gd name="adj" fmla="val 13292"/>
            </a:avLst>
          </a:prstGeom>
          <a:gradFill rotWithShape="1">
            <a:gsLst>
              <a:gs pos="0">
                <a:srgbClr val="FFF9DD"/>
              </a:gs>
              <a:gs pos="100000">
                <a:srgbClr val="FDCE49"/>
              </a:gs>
            </a:gsLst>
            <a:lin ang="0" scaled="1"/>
          </a:gradFill>
          <a:ln w="9525">
            <a:solidFill>
              <a:srgbClr val="EFB103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sz="1600" b="0" dirty="0" smtClean="0"/>
              <a:t>Broadcast from SAP </a:t>
            </a:r>
            <a:r>
              <a:rPr lang="en-US" sz="1600" b="0" dirty="0" err="1" smtClean="0"/>
              <a:t>NetWeaver</a:t>
            </a:r>
            <a:r>
              <a:rPr lang="en-US" sz="1600" b="0" dirty="0" smtClean="0"/>
              <a:t> 2004s </a:t>
            </a:r>
            <a:r>
              <a:rPr lang="en-US" sz="1600" b="0" dirty="0" err="1" smtClean="0"/>
              <a:t>BEx</a:t>
            </a:r>
            <a:r>
              <a:rPr lang="en-US" sz="1600" b="0" dirty="0" smtClean="0"/>
              <a:t> Web Application Designer to KM repository or Collaboration room </a:t>
            </a:r>
            <a:endParaRPr lang="en-US" sz="16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150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C18B4C7-2F21-472D-8ED7-C7A8B81AA7AA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550604" y="1266967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Trebuchet MS" pitchFamily="34" charset="0"/>
              </a:rPr>
              <a:t>1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564252" y="1932130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Trebuchet MS" pitchFamily="34" charset="0"/>
              </a:rPr>
              <a:t>2</a:t>
            </a:r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564252" y="2606817"/>
            <a:ext cx="457200" cy="457200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Trebuchet MS" pitchFamily="34" charset="0"/>
              </a:rPr>
              <a:t>3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126867" y="1327292"/>
            <a:ext cx="454451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Overview of Web Application Designer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1140515" y="1992455"/>
            <a:ext cx="174759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New Features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126867" y="2667142"/>
            <a:ext cx="211961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dirty="0" smtClean="0"/>
              <a:t>Technical Details</a:t>
            </a:r>
            <a:endParaRPr lang="en-US" b="0" dirty="0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Insight into Web Application Designer</a:t>
            </a:r>
          </a:p>
        </p:txBody>
      </p:sp>
      <p:grpSp>
        <p:nvGrpSpPr>
          <p:cNvPr id="6" name="Group 26"/>
          <p:cNvGrpSpPr>
            <a:grpSpLocks/>
          </p:cNvGrpSpPr>
          <p:nvPr/>
        </p:nvGrpSpPr>
        <p:grpSpPr bwMode="auto">
          <a:xfrm>
            <a:off x="533399" y="1304591"/>
            <a:ext cx="7734837" cy="5044694"/>
            <a:chOff x="336" y="765"/>
            <a:chExt cx="4512" cy="3123"/>
          </a:xfrm>
        </p:grpSpPr>
        <p:grpSp>
          <p:nvGrpSpPr>
            <p:cNvPr id="7" name="Group 19"/>
            <p:cNvGrpSpPr>
              <a:grpSpLocks/>
            </p:cNvGrpSpPr>
            <p:nvPr/>
          </p:nvGrpSpPr>
          <p:grpSpPr bwMode="auto">
            <a:xfrm>
              <a:off x="336" y="765"/>
              <a:ext cx="4512" cy="3123"/>
              <a:chOff x="336" y="765"/>
              <a:chExt cx="4512" cy="3123"/>
            </a:xfrm>
          </p:grpSpPr>
          <p:pic>
            <p:nvPicPr>
              <p:cNvPr id="12" name="Picture 20"/>
              <p:cNvPicPr>
                <a:picLocks noChangeAspect="1" noChangeArrowheads="1"/>
              </p:cNvPicPr>
              <p:nvPr/>
            </p:nvPicPr>
            <p:blipFill>
              <a:blip r:embed="rId2"/>
              <a:srcRect r="3226" b="3226"/>
              <a:stretch>
                <a:fillRect/>
              </a:stretch>
            </p:blipFill>
            <p:spPr bwMode="auto">
              <a:xfrm>
                <a:off x="384" y="765"/>
                <a:ext cx="4464" cy="31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3" name="Oval 21"/>
              <p:cNvSpPr>
                <a:spLocks noChangeArrowheads="1"/>
              </p:cNvSpPr>
              <p:nvPr/>
            </p:nvSpPr>
            <p:spPr bwMode="auto">
              <a:xfrm>
                <a:off x="336" y="1152"/>
                <a:ext cx="576" cy="1248"/>
              </a:xfrm>
              <a:prstGeom prst="ellipse">
                <a:avLst/>
              </a:prstGeom>
              <a:noFill/>
              <a:ln w="38100">
                <a:solidFill>
                  <a:srgbClr val="8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" name="Oval 22"/>
              <p:cNvSpPr>
                <a:spLocks noChangeArrowheads="1"/>
              </p:cNvSpPr>
              <p:nvPr/>
            </p:nvSpPr>
            <p:spPr bwMode="auto">
              <a:xfrm>
                <a:off x="1536" y="1680"/>
                <a:ext cx="1872" cy="432"/>
              </a:xfrm>
              <a:prstGeom prst="ellipse">
                <a:avLst/>
              </a:prstGeom>
              <a:noFill/>
              <a:ln w="38100">
                <a:solidFill>
                  <a:srgbClr val="8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Oval 23"/>
              <p:cNvSpPr>
                <a:spLocks noChangeArrowheads="1"/>
              </p:cNvSpPr>
              <p:nvPr/>
            </p:nvSpPr>
            <p:spPr bwMode="auto">
              <a:xfrm>
                <a:off x="1680" y="1296"/>
                <a:ext cx="1248" cy="192"/>
              </a:xfrm>
              <a:prstGeom prst="ellipse">
                <a:avLst/>
              </a:prstGeom>
              <a:noFill/>
              <a:ln w="38100">
                <a:solidFill>
                  <a:srgbClr val="8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" name="Text Box 24"/>
              <p:cNvSpPr txBox="1">
                <a:spLocks noChangeArrowheads="1"/>
              </p:cNvSpPr>
              <p:nvPr/>
            </p:nvSpPr>
            <p:spPr bwMode="auto">
              <a:xfrm>
                <a:off x="3264" y="988"/>
                <a:ext cx="1392" cy="40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sz="1800"/>
                  <a:t>Click to Create New Web Template</a:t>
                </a:r>
              </a:p>
            </p:txBody>
          </p:sp>
          <p:sp>
            <p:nvSpPr>
              <p:cNvPr id="17" name="Line 25"/>
              <p:cNvSpPr>
                <a:spLocks noChangeShapeType="1"/>
              </p:cNvSpPr>
              <p:nvPr/>
            </p:nvSpPr>
            <p:spPr bwMode="auto">
              <a:xfrm flipV="1">
                <a:off x="2928" y="1152"/>
                <a:ext cx="336" cy="9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8" name="Text Box 11"/>
            <p:cNvSpPr txBox="1">
              <a:spLocks noChangeArrowheads="1"/>
            </p:cNvSpPr>
            <p:nvPr/>
          </p:nvSpPr>
          <p:spPr bwMode="auto">
            <a:xfrm>
              <a:off x="768" y="2352"/>
              <a:ext cx="9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800"/>
                <a:t>Web Items</a:t>
              </a:r>
            </a:p>
          </p:txBody>
        </p:sp>
        <p:sp>
          <p:nvSpPr>
            <p:cNvPr id="9" name="Line 12"/>
            <p:cNvSpPr>
              <a:spLocks noChangeShapeType="1"/>
            </p:cNvSpPr>
            <p:nvPr/>
          </p:nvSpPr>
          <p:spPr bwMode="auto">
            <a:xfrm>
              <a:off x="1008" y="2160"/>
              <a:ext cx="240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Line 13"/>
            <p:cNvSpPr>
              <a:spLocks noChangeShapeType="1"/>
            </p:cNvSpPr>
            <p:nvPr/>
          </p:nvSpPr>
          <p:spPr bwMode="auto">
            <a:xfrm>
              <a:off x="2736" y="2208"/>
              <a:ext cx="240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Text Box 14"/>
            <p:cNvSpPr txBox="1">
              <a:spLocks noChangeArrowheads="1"/>
            </p:cNvSpPr>
            <p:nvPr/>
          </p:nvSpPr>
          <p:spPr bwMode="auto">
            <a:xfrm>
              <a:off x="2208" y="2496"/>
              <a:ext cx="20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800" dirty="0"/>
                <a:t>Existing Web Templates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r="70000" b="51108"/>
          <a:stretch>
            <a:fillRect/>
          </a:stretch>
        </p:blipFill>
        <p:spPr bwMode="auto">
          <a:xfrm>
            <a:off x="152400" y="1033668"/>
            <a:ext cx="20574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 t="47917" r="70313"/>
          <a:stretch>
            <a:fillRect/>
          </a:stretch>
        </p:blipFill>
        <p:spPr bwMode="auto">
          <a:xfrm>
            <a:off x="152400" y="3637720"/>
            <a:ext cx="24384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/>
          <a:srcRect l="29214" b="6250"/>
          <a:stretch>
            <a:fillRect/>
          </a:stretch>
        </p:blipFill>
        <p:spPr bwMode="auto">
          <a:xfrm>
            <a:off x="3810000" y="1295400"/>
            <a:ext cx="4953000" cy="491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2753946" y="346994"/>
            <a:ext cx="7086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 sz="2400" b="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Main Windows in the WAD</a:t>
            </a:r>
          </a:p>
        </p:txBody>
      </p:sp>
      <p:sp>
        <p:nvSpPr>
          <p:cNvPr id="5127" name="Line 7"/>
          <p:cNvSpPr>
            <a:spLocks noChangeShapeType="1"/>
          </p:cNvSpPr>
          <p:nvPr/>
        </p:nvSpPr>
        <p:spPr bwMode="auto">
          <a:xfrm flipH="1">
            <a:off x="1295400" y="1295400"/>
            <a:ext cx="1676400" cy="990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2295936" y="1099928"/>
            <a:ext cx="2209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800" dirty="0"/>
              <a:t>Web Items Window</a:t>
            </a:r>
          </a:p>
        </p:txBody>
      </p:sp>
      <p:sp>
        <p:nvSpPr>
          <p:cNvPr id="5129" name="Line 9"/>
          <p:cNvSpPr>
            <a:spLocks noChangeShapeType="1"/>
          </p:cNvSpPr>
          <p:nvPr/>
        </p:nvSpPr>
        <p:spPr bwMode="auto">
          <a:xfrm flipH="1">
            <a:off x="1981200" y="5105400"/>
            <a:ext cx="1143000" cy="762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2912160" y="4712184"/>
            <a:ext cx="2209800" cy="366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800" dirty="0"/>
              <a:t>Properties Window</a:t>
            </a:r>
          </a:p>
        </p:txBody>
      </p:sp>
      <p:sp>
        <p:nvSpPr>
          <p:cNvPr id="5134" name="Line 14"/>
          <p:cNvSpPr>
            <a:spLocks noChangeShapeType="1"/>
          </p:cNvSpPr>
          <p:nvPr/>
        </p:nvSpPr>
        <p:spPr bwMode="auto">
          <a:xfrm flipH="1">
            <a:off x="6248400" y="1219200"/>
            <a:ext cx="990600" cy="990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35" name="Text Box 15"/>
          <p:cNvSpPr txBox="1">
            <a:spLocks noChangeArrowheads="1"/>
          </p:cNvSpPr>
          <p:nvPr/>
        </p:nvSpPr>
        <p:spPr bwMode="auto">
          <a:xfrm>
            <a:off x="6238460" y="945252"/>
            <a:ext cx="2209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800" dirty="0"/>
              <a:t>Template Window</a:t>
            </a:r>
          </a:p>
        </p:txBody>
      </p:sp>
      <p:sp>
        <p:nvSpPr>
          <p:cNvPr id="5136" name="Line 16"/>
          <p:cNvSpPr>
            <a:spLocks noChangeShapeType="1"/>
          </p:cNvSpPr>
          <p:nvPr/>
        </p:nvSpPr>
        <p:spPr bwMode="auto">
          <a:xfrm flipV="1">
            <a:off x="3581400" y="1905000"/>
            <a:ext cx="533400" cy="838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37" name="Text Box 17"/>
          <p:cNvSpPr txBox="1">
            <a:spLocks noChangeArrowheads="1"/>
          </p:cNvSpPr>
          <p:nvPr/>
        </p:nvSpPr>
        <p:spPr bwMode="auto">
          <a:xfrm>
            <a:off x="2590800" y="2667000"/>
            <a:ext cx="13716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100"/>
              <a:t>Layout Designer Tab</a:t>
            </a:r>
          </a:p>
        </p:txBody>
      </p:sp>
      <p:sp>
        <p:nvSpPr>
          <p:cNvPr id="5138" name="Line 18"/>
          <p:cNvSpPr>
            <a:spLocks noChangeShapeType="1"/>
          </p:cNvSpPr>
          <p:nvPr/>
        </p:nvSpPr>
        <p:spPr bwMode="auto">
          <a:xfrm flipV="1">
            <a:off x="4572000" y="1905000"/>
            <a:ext cx="0" cy="914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39" name="Text Box 19"/>
          <p:cNvSpPr txBox="1">
            <a:spLocks noChangeArrowheads="1"/>
          </p:cNvSpPr>
          <p:nvPr/>
        </p:nvSpPr>
        <p:spPr bwMode="auto">
          <a:xfrm>
            <a:off x="3962400" y="2819400"/>
            <a:ext cx="13716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100"/>
              <a:t>Auto generate HTML code</a:t>
            </a:r>
          </a:p>
        </p:txBody>
      </p:sp>
      <p:sp>
        <p:nvSpPr>
          <p:cNvPr id="5140" name="Line 20"/>
          <p:cNvSpPr>
            <a:spLocks noChangeShapeType="1"/>
          </p:cNvSpPr>
          <p:nvPr/>
        </p:nvSpPr>
        <p:spPr bwMode="auto">
          <a:xfrm flipH="1" flipV="1">
            <a:off x="5105400" y="1905000"/>
            <a:ext cx="533400" cy="762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41" name="Text Box 21"/>
          <p:cNvSpPr txBox="1">
            <a:spLocks noChangeArrowheads="1"/>
          </p:cNvSpPr>
          <p:nvPr/>
        </p:nvSpPr>
        <p:spPr bwMode="auto">
          <a:xfrm>
            <a:off x="5105400" y="2590800"/>
            <a:ext cx="13716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100"/>
              <a:t>Lists Template Web Items</a:t>
            </a:r>
          </a:p>
        </p:txBody>
      </p:sp>
      <p:sp>
        <p:nvSpPr>
          <p:cNvPr id="5142" name="Oval 22"/>
          <p:cNvSpPr>
            <a:spLocks noChangeArrowheads="1"/>
          </p:cNvSpPr>
          <p:nvPr/>
        </p:nvSpPr>
        <p:spPr bwMode="auto">
          <a:xfrm>
            <a:off x="3505200" y="1676400"/>
            <a:ext cx="2362200" cy="381000"/>
          </a:xfrm>
          <a:prstGeom prst="ellipse">
            <a:avLst/>
          </a:prstGeom>
          <a:noFill/>
          <a:ln w="38100">
            <a:solidFill>
              <a:srgbClr val="8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43" name="Oval 23"/>
          <p:cNvSpPr>
            <a:spLocks noChangeArrowheads="1"/>
          </p:cNvSpPr>
          <p:nvPr/>
        </p:nvSpPr>
        <p:spPr bwMode="auto">
          <a:xfrm>
            <a:off x="0" y="3843128"/>
            <a:ext cx="2590800" cy="609600"/>
          </a:xfrm>
          <a:prstGeom prst="ellipse">
            <a:avLst/>
          </a:prstGeom>
          <a:noFill/>
          <a:ln w="38100">
            <a:solidFill>
              <a:srgbClr val="8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44" name="Line 24"/>
          <p:cNvSpPr>
            <a:spLocks noChangeShapeType="1"/>
          </p:cNvSpPr>
          <p:nvPr/>
        </p:nvSpPr>
        <p:spPr bwMode="auto">
          <a:xfrm flipH="1" flipV="1">
            <a:off x="2667000" y="4131364"/>
            <a:ext cx="457200" cy="152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45" name="Text Box 25"/>
          <p:cNvSpPr txBox="1">
            <a:spLocks noChangeArrowheads="1"/>
          </p:cNvSpPr>
          <p:nvPr/>
        </p:nvSpPr>
        <p:spPr bwMode="auto">
          <a:xfrm>
            <a:off x="3200400" y="4038600"/>
            <a:ext cx="2209800" cy="4286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100"/>
              <a:t>Select required Web item for setting property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06680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3243328" y="292994"/>
            <a:ext cx="3886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 sz="2400" b="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Designing a Template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6539553" y="1954047"/>
            <a:ext cx="23622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 algn="l">
              <a:spcBef>
                <a:spcPct val="50000"/>
              </a:spcBef>
              <a:buFontTx/>
              <a:buAutoNum type="arabicPeriod"/>
            </a:pPr>
            <a:r>
              <a:rPr lang="en-US" sz="1800" dirty="0">
                <a:solidFill>
                  <a:schemeClr val="tx2"/>
                </a:solidFill>
              </a:rPr>
              <a:t>Drag &amp; Drop   desired Web Item </a:t>
            </a:r>
          </a:p>
        </p:txBody>
      </p:sp>
      <p:sp>
        <p:nvSpPr>
          <p:cNvPr id="6149" name="Oval 5"/>
          <p:cNvSpPr>
            <a:spLocks noChangeArrowheads="1"/>
          </p:cNvSpPr>
          <p:nvPr/>
        </p:nvSpPr>
        <p:spPr bwMode="auto">
          <a:xfrm>
            <a:off x="381000" y="1676400"/>
            <a:ext cx="685800" cy="1371600"/>
          </a:xfrm>
          <a:prstGeom prst="ellipse">
            <a:avLst/>
          </a:prstGeom>
          <a:noFill/>
          <a:ln w="38100">
            <a:solidFill>
              <a:srgbClr val="8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2400">
              <a:latin typeface="Times New Roman" charset="0"/>
            </a:endParaRPr>
          </a:p>
        </p:txBody>
      </p:sp>
      <p:sp>
        <p:nvSpPr>
          <p:cNvPr id="6150" name="Line 6"/>
          <p:cNvSpPr>
            <a:spLocks noChangeShapeType="1"/>
          </p:cNvSpPr>
          <p:nvPr/>
        </p:nvSpPr>
        <p:spPr bwMode="auto">
          <a:xfrm>
            <a:off x="1143000" y="2362200"/>
            <a:ext cx="12192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154" name="Oval 10"/>
          <p:cNvSpPr>
            <a:spLocks noChangeArrowheads="1"/>
          </p:cNvSpPr>
          <p:nvPr/>
        </p:nvSpPr>
        <p:spPr bwMode="auto">
          <a:xfrm>
            <a:off x="76200" y="3962400"/>
            <a:ext cx="2209800" cy="838200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55" name="Line 11"/>
          <p:cNvSpPr>
            <a:spLocks noChangeShapeType="1"/>
          </p:cNvSpPr>
          <p:nvPr/>
        </p:nvSpPr>
        <p:spPr bwMode="auto">
          <a:xfrm>
            <a:off x="2057400" y="4724400"/>
            <a:ext cx="8382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156" name="Oval 12"/>
          <p:cNvSpPr>
            <a:spLocks noChangeArrowheads="1"/>
          </p:cNvSpPr>
          <p:nvPr/>
        </p:nvSpPr>
        <p:spPr bwMode="auto">
          <a:xfrm>
            <a:off x="685800" y="1295400"/>
            <a:ext cx="304800" cy="2286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57" name="Text Box 13"/>
          <p:cNvSpPr txBox="1">
            <a:spLocks noChangeArrowheads="1"/>
          </p:cNvSpPr>
          <p:nvPr/>
        </p:nvSpPr>
        <p:spPr bwMode="auto">
          <a:xfrm>
            <a:off x="1371600" y="1111250"/>
            <a:ext cx="762000" cy="260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100" b="1">
                <a:solidFill>
                  <a:srgbClr val="FF0000"/>
                </a:solidFill>
              </a:rPr>
              <a:t>Execute</a:t>
            </a:r>
          </a:p>
        </p:txBody>
      </p:sp>
      <p:sp>
        <p:nvSpPr>
          <p:cNvPr id="6158" name="Line 14"/>
          <p:cNvSpPr>
            <a:spLocks noChangeShapeType="1"/>
          </p:cNvSpPr>
          <p:nvPr/>
        </p:nvSpPr>
        <p:spPr bwMode="auto">
          <a:xfrm flipH="1">
            <a:off x="1066800" y="1219200"/>
            <a:ext cx="228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159" name="Text Box 15"/>
          <p:cNvSpPr txBox="1">
            <a:spLocks noChangeArrowheads="1"/>
          </p:cNvSpPr>
          <p:nvPr/>
        </p:nvSpPr>
        <p:spPr bwMode="auto">
          <a:xfrm>
            <a:off x="6512257" y="3422176"/>
            <a:ext cx="2362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 algn="l">
              <a:spcBef>
                <a:spcPct val="50000"/>
              </a:spcBef>
            </a:pPr>
            <a:r>
              <a:rPr lang="en-US" sz="1800" dirty="0">
                <a:solidFill>
                  <a:schemeClr val="tx2"/>
                </a:solidFill>
              </a:rPr>
              <a:t>2.     Assign Data Provider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Confidential  |  Copyright © Larsen &amp; Toubro </a:t>
            </a:r>
            <a:r>
              <a:rPr lang="en-US" dirty="0" err="1" smtClean="0"/>
              <a:t>Infotech</a:t>
            </a:r>
            <a:r>
              <a:rPr lang="en-US" dirty="0" smtClean="0"/>
              <a:t>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29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Web Applications</a:t>
            </a:r>
            <a:endParaRPr lang="en-US" sz="2000" dirty="0" smtClean="0"/>
          </a:p>
        </p:txBody>
      </p:sp>
      <p:sp>
        <p:nvSpPr>
          <p:cNvPr id="6" name="Rectangle 5"/>
          <p:cNvSpPr/>
          <p:nvPr/>
        </p:nvSpPr>
        <p:spPr>
          <a:xfrm>
            <a:off x="865768" y="1378425"/>
            <a:ext cx="7405352" cy="4162566"/>
          </a:xfrm>
          <a:prstGeom prst="rect">
            <a:avLst/>
          </a:prstGeom>
          <a:gradFill rotWithShape="1">
            <a:gsLst>
              <a:gs pos="0">
                <a:srgbClr val="FFF0BE">
                  <a:gamma/>
                  <a:tint val="15686"/>
                  <a:invGamma/>
                </a:srgbClr>
              </a:gs>
              <a:gs pos="100000">
                <a:srgbClr val="FFF0BE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CC00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 marL="285750" indent="-285750">
              <a:lnSpc>
                <a:spcPct val="200000"/>
              </a:lnSpc>
              <a:buClr>
                <a:schemeClr val="bg2"/>
              </a:buClr>
              <a:buFont typeface="Wingdings" pitchFamily="2" charset="2"/>
              <a:buChar char="§"/>
              <a:defRPr/>
            </a:pPr>
            <a:r>
              <a:rPr lang="en-US" sz="1800" b="0" dirty="0" smtClean="0"/>
              <a:t> Create Web Template</a:t>
            </a:r>
          </a:p>
          <a:p>
            <a:pPr marL="285750" indent="-285750">
              <a:lnSpc>
                <a:spcPct val="200000"/>
              </a:lnSpc>
              <a:buClr>
                <a:schemeClr val="bg2"/>
              </a:buClr>
              <a:buFont typeface="Wingdings" pitchFamily="2" charset="2"/>
              <a:buChar char="§"/>
              <a:defRPr/>
            </a:pPr>
            <a:r>
              <a:rPr lang="en-US" sz="1800" b="0" dirty="0" smtClean="0"/>
              <a:t> Selection of Data Provider</a:t>
            </a:r>
          </a:p>
          <a:p>
            <a:pPr marL="285750" indent="-285750">
              <a:lnSpc>
                <a:spcPct val="200000"/>
              </a:lnSpc>
              <a:buClr>
                <a:schemeClr val="bg2"/>
              </a:buClr>
              <a:buFont typeface="Wingdings" pitchFamily="2" charset="2"/>
              <a:buChar char="§"/>
              <a:defRPr/>
            </a:pPr>
            <a:r>
              <a:rPr lang="en-US" sz="1800" b="0" dirty="0" smtClean="0"/>
              <a:t> Place Web Items</a:t>
            </a:r>
          </a:p>
          <a:p>
            <a:pPr marL="285750" indent="-285750">
              <a:lnSpc>
                <a:spcPct val="200000"/>
              </a:lnSpc>
              <a:buClr>
                <a:schemeClr val="bg2"/>
              </a:buClr>
              <a:buFont typeface="Wingdings" pitchFamily="2" charset="2"/>
              <a:buChar char="§"/>
              <a:defRPr/>
            </a:pPr>
            <a:r>
              <a:rPr lang="en-US" sz="1800" b="0" dirty="0" smtClean="0"/>
              <a:t> Set Web Item Properties</a:t>
            </a:r>
          </a:p>
          <a:p>
            <a:pPr marL="285750" indent="-285750">
              <a:lnSpc>
                <a:spcPct val="200000"/>
              </a:lnSpc>
              <a:buClr>
                <a:schemeClr val="bg2"/>
              </a:buClr>
              <a:buFont typeface="Wingdings" pitchFamily="2" charset="2"/>
              <a:buChar char="§"/>
              <a:defRPr/>
            </a:pPr>
            <a:r>
              <a:rPr lang="en-US" sz="1800" b="0" dirty="0" smtClean="0"/>
              <a:t> Add more Web Items if necessary</a:t>
            </a:r>
          </a:p>
          <a:p>
            <a:pPr marL="285750" indent="-285750">
              <a:lnSpc>
                <a:spcPct val="200000"/>
              </a:lnSpc>
              <a:buClr>
                <a:schemeClr val="bg2"/>
              </a:buClr>
              <a:buFont typeface="Wingdings" pitchFamily="2" charset="2"/>
              <a:buChar char="§"/>
              <a:defRPr/>
            </a:pPr>
            <a:r>
              <a:rPr lang="en-US" sz="1800" b="0" dirty="0" smtClean="0"/>
              <a:t> Check Web Template Properties</a:t>
            </a:r>
          </a:p>
          <a:p>
            <a:pPr marL="285750" indent="-285750">
              <a:lnSpc>
                <a:spcPct val="200000"/>
              </a:lnSpc>
              <a:buClr>
                <a:schemeClr val="bg2"/>
              </a:buClr>
              <a:buFont typeface="Wingdings" pitchFamily="2" charset="2"/>
              <a:buChar char="§"/>
              <a:defRPr/>
            </a:pPr>
            <a:r>
              <a:rPr lang="en-US" sz="1800" b="0" dirty="0" smtClean="0"/>
              <a:t>  Save and execute Web Template</a:t>
            </a:r>
            <a:endParaRPr lang="en-US" sz="18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150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C18B4C7-2F21-472D-8ED7-C7A8B81AA7AA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550604" y="1266967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Trebuchet MS" pitchFamily="34" charset="0"/>
              </a:rPr>
              <a:t>1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564252" y="1932130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Trebuchet MS" pitchFamily="34" charset="0"/>
              </a:rPr>
              <a:t>2</a:t>
            </a:r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564252" y="2606817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Trebuchet MS" pitchFamily="34" charset="0"/>
              </a:rPr>
              <a:t>3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126867" y="1327292"/>
            <a:ext cx="454451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>
                <a:latin typeface="Trebuchet MS" pitchFamily="34" charset="0"/>
              </a:rPr>
              <a:t>Overview of Web Application Designer</a:t>
            </a:r>
            <a:endParaRPr lang="en-US" b="0" dirty="0">
              <a:latin typeface="Trebuchet MS" pitchFamily="34" charset="0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1140515" y="1992455"/>
            <a:ext cx="174759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New Features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126867" y="2667142"/>
            <a:ext cx="211961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dirty="0" smtClean="0">
                <a:solidFill>
                  <a:schemeClr val="bg1">
                    <a:lumMod val="75000"/>
                  </a:schemeClr>
                </a:solidFill>
              </a:rPr>
              <a:t>Technical Details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30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Interaction in Web Application</a:t>
            </a:r>
          </a:p>
        </p:txBody>
      </p:sp>
      <p:sp>
        <p:nvSpPr>
          <p:cNvPr id="7" name="Rectangle 6"/>
          <p:cNvSpPr/>
          <p:nvPr/>
        </p:nvSpPr>
        <p:spPr>
          <a:xfrm>
            <a:off x="617706" y="3016160"/>
            <a:ext cx="7328854" cy="2497539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EF0BC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9C403"/>
            </a:solidFill>
            <a:round/>
            <a:headEnd/>
            <a:tailEnd/>
          </a:ln>
        </p:spPr>
        <p:txBody>
          <a:bodyPr lIns="0" tIns="0" rIns="0" bIns="0"/>
          <a:lstStyle/>
          <a:p>
            <a:pPr marL="277813" indent="-177800" algn="just" eaLnBrk="1" hangingPunct="1">
              <a:lnSpc>
                <a:spcPct val="150000"/>
              </a:lnSpc>
              <a:buBlip>
                <a:blip r:embed="rId2"/>
              </a:buBlip>
            </a:pPr>
            <a:endParaRPr lang="en-US" sz="1600" b="0" dirty="0" smtClean="0"/>
          </a:p>
          <a:p>
            <a:pPr marL="277813" indent="-177800" algn="just" eaLnBrk="1" hangingPunct="1">
              <a:lnSpc>
                <a:spcPct val="150000"/>
              </a:lnSpc>
              <a:buBlip>
                <a:blip r:embed="rId2"/>
              </a:buBlip>
            </a:pPr>
            <a:r>
              <a:rPr lang="en-US" sz="1600" b="0" dirty="0" smtClean="0"/>
              <a:t>Interaction within Web Design API</a:t>
            </a:r>
          </a:p>
          <a:p>
            <a:pPr marL="277813" indent="-177800" algn="just" eaLnBrk="1" hangingPunct="1">
              <a:lnSpc>
                <a:spcPct val="150000"/>
              </a:lnSpc>
              <a:buBlip>
                <a:blip r:embed="rId2"/>
              </a:buBlip>
            </a:pPr>
            <a:r>
              <a:rPr lang="en-US" sz="1600" b="0" dirty="0" smtClean="0"/>
              <a:t>Commands can be connected to Web Items</a:t>
            </a:r>
          </a:p>
          <a:p>
            <a:pPr marL="735013" lvl="1" indent="-177800" algn="just" eaLnBrk="1" hangingPunct="1">
              <a:lnSpc>
                <a:spcPct val="120000"/>
              </a:lnSpc>
              <a:buFont typeface="Wingdings" pitchFamily="2" charset="2"/>
              <a:buChar char="Ø"/>
            </a:pPr>
            <a:r>
              <a:rPr lang="en-US" sz="1600" b="0" dirty="0" smtClean="0"/>
              <a:t> Button Group</a:t>
            </a:r>
          </a:p>
          <a:p>
            <a:pPr marL="735013" lvl="1" indent="-177800" algn="just" eaLnBrk="1" hangingPunct="1">
              <a:lnSpc>
                <a:spcPct val="120000"/>
              </a:lnSpc>
              <a:buFont typeface="Wingdings" pitchFamily="2" charset="2"/>
              <a:buChar char="Ø"/>
            </a:pPr>
            <a:r>
              <a:rPr lang="en-US" sz="1600" b="0" dirty="0" smtClean="0"/>
              <a:t> Link</a:t>
            </a:r>
          </a:p>
          <a:p>
            <a:pPr marL="735013" lvl="1" indent="-177800" algn="just" eaLnBrk="1" hangingPunct="1">
              <a:lnSpc>
                <a:spcPct val="120000"/>
              </a:lnSpc>
              <a:buFont typeface="Wingdings" pitchFamily="2" charset="2"/>
              <a:buChar char="Ø"/>
            </a:pPr>
            <a:r>
              <a:rPr lang="en-US" sz="1600" b="0" dirty="0" smtClean="0"/>
              <a:t> Dropdown List</a:t>
            </a:r>
          </a:p>
          <a:p>
            <a:pPr marL="735013" lvl="1" indent="-177800" algn="just" eaLnBrk="1" hangingPunct="1">
              <a:lnSpc>
                <a:spcPct val="120000"/>
              </a:lnSpc>
              <a:buFont typeface="Wingdings" pitchFamily="2" charset="2"/>
              <a:buChar char="Ø"/>
            </a:pPr>
            <a:r>
              <a:rPr lang="en-US" sz="1600" b="0" dirty="0" smtClean="0"/>
              <a:t> Menu Bar</a:t>
            </a:r>
            <a:endParaRPr lang="en-US" sz="1600" b="0" dirty="0"/>
          </a:p>
        </p:txBody>
      </p:sp>
      <p:sp>
        <p:nvSpPr>
          <p:cNvPr id="12" name="Rectangle 11"/>
          <p:cNvSpPr/>
          <p:nvPr/>
        </p:nvSpPr>
        <p:spPr>
          <a:xfrm>
            <a:off x="600491" y="1146413"/>
            <a:ext cx="7328854" cy="859809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EF0BC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9C403"/>
            </a:solidFill>
            <a:round/>
            <a:headEnd/>
            <a:tailEnd/>
          </a:ln>
        </p:spPr>
        <p:txBody>
          <a:bodyPr lIns="0" tIns="0" rIns="0" bIns="0"/>
          <a:lstStyle/>
          <a:p>
            <a:pPr marL="277813" indent="-177800" algn="just" eaLnBrk="1" hangingPunct="1">
              <a:lnSpc>
                <a:spcPct val="150000"/>
              </a:lnSpc>
            </a:pPr>
            <a:endParaRPr lang="en-US" sz="1600" b="0" dirty="0" smtClean="0"/>
          </a:p>
          <a:p>
            <a:pPr marL="277813" indent="-177800" algn="just" eaLnBrk="1" hangingPunct="1">
              <a:lnSpc>
                <a:spcPct val="150000"/>
              </a:lnSpc>
            </a:pPr>
            <a:r>
              <a:rPr lang="en-US" sz="1600" b="0" dirty="0" smtClean="0"/>
              <a:t>Enables to Set options for Context Menu</a:t>
            </a:r>
            <a:endParaRPr lang="en-US" sz="1600" b="0" dirty="0"/>
          </a:p>
        </p:txBody>
      </p:sp>
      <p:sp>
        <p:nvSpPr>
          <p:cNvPr id="15" name="Rectangle 14"/>
          <p:cNvSpPr/>
          <p:nvPr/>
        </p:nvSpPr>
        <p:spPr>
          <a:xfrm>
            <a:off x="600502" y="2101758"/>
            <a:ext cx="7328848" cy="832512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EF0BC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9C403"/>
            </a:solidFill>
            <a:round/>
            <a:headEnd/>
            <a:tailEnd/>
          </a:ln>
        </p:spPr>
        <p:txBody>
          <a:bodyPr lIns="0" tIns="0" rIns="0" bIns="0"/>
          <a:lstStyle/>
          <a:p>
            <a:pPr marL="277813" indent="-177800" algn="just" eaLnBrk="1" hangingPunct="1">
              <a:lnSpc>
                <a:spcPct val="150000"/>
              </a:lnSpc>
            </a:pPr>
            <a:endParaRPr lang="en-US" sz="1600" b="0" dirty="0" smtClean="0"/>
          </a:p>
          <a:p>
            <a:pPr marL="277813" indent="-177800" algn="just" eaLnBrk="1" hangingPunct="1">
              <a:lnSpc>
                <a:spcPct val="150000"/>
              </a:lnSpc>
            </a:pPr>
            <a:r>
              <a:rPr lang="en-US" sz="1600" b="0" dirty="0" smtClean="0"/>
              <a:t>To change status of Data Providers and other Web Items</a:t>
            </a:r>
            <a:endParaRPr lang="en-US" sz="1600" b="0" dirty="0"/>
          </a:p>
        </p:txBody>
      </p:sp>
      <p:sp>
        <p:nvSpPr>
          <p:cNvPr id="17" name="Rectangle 16"/>
          <p:cNvSpPr/>
          <p:nvPr/>
        </p:nvSpPr>
        <p:spPr>
          <a:xfrm>
            <a:off x="627794" y="5588761"/>
            <a:ext cx="7328854" cy="798391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EF0BC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9C403"/>
            </a:solidFill>
            <a:round/>
            <a:headEnd/>
            <a:tailEnd/>
          </a:ln>
        </p:spPr>
        <p:txBody>
          <a:bodyPr lIns="0" tIns="0" rIns="0" bIns="0"/>
          <a:lstStyle/>
          <a:p>
            <a:pPr marL="277813" indent="-177800" algn="just" eaLnBrk="1" hangingPunct="1">
              <a:lnSpc>
                <a:spcPct val="150000"/>
              </a:lnSpc>
            </a:pPr>
            <a:endParaRPr lang="en-US" sz="1600" b="0" dirty="0" smtClean="0"/>
          </a:p>
          <a:p>
            <a:pPr marL="277813" indent="-177800" algn="just" eaLnBrk="1" hangingPunct="1">
              <a:lnSpc>
                <a:spcPct val="150000"/>
              </a:lnSpc>
            </a:pPr>
            <a:r>
              <a:rPr lang="en-US" sz="1600" b="0" dirty="0" smtClean="0"/>
              <a:t>To decrease TCO (Total Cost of Ownership)</a:t>
            </a:r>
            <a:endParaRPr lang="en-US" sz="1600" b="0" dirty="0"/>
          </a:p>
        </p:txBody>
      </p:sp>
      <p:sp>
        <p:nvSpPr>
          <p:cNvPr id="16" name="AutoShape 9"/>
          <p:cNvSpPr>
            <a:spLocks noChangeArrowheads="1"/>
          </p:cNvSpPr>
          <p:nvPr/>
        </p:nvSpPr>
        <p:spPr bwMode="auto">
          <a:xfrm>
            <a:off x="795438" y="5691123"/>
            <a:ext cx="2056946" cy="271229"/>
          </a:xfrm>
          <a:prstGeom prst="roundRect">
            <a:avLst>
              <a:gd name="adj" fmla="val 16667"/>
            </a:avLst>
          </a:prstGeom>
          <a:solidFill>
            <a:srgbClr val="FDCB0C"/>
          </a:solidFill>
          <a:ln w="9525">
            <a:solidFill>
              <a:srgbClr val="FF9933"/>
            </a:solidFill>
            <a:round/>
            <a:headEnd/>
            <a:tailEnd/>
          </a:ln>
          <a:effectLst>
            <a:prstShdw prst="shdw17" dist="17961" dir="2700000">
              <a:srgbClr val="995C1F"/>
            </a:prstShdw>
          </a:effectLst>
        </p:spPr>
        <p:txBody>
          <a:bodyPr lIns="0" tIns="0" rIns="0" bIns="0" anchor="ctr"/>
          <a:lstStyle/>
          <a:p>
            <a:pPr marL="277813" indent="-177800" eaLnBrk="1" hangingPunct="1"/>
            <a:r>
              <a:rPr lang="en-US" sz="1600" dirty="0" smtClean="0">
                <a:solidFill>
                  <a:schemeClr val="tx2"/>
                </a:solidFill>
              </a:rPr>
              <a:t>Reusability</a:t>
            </a:r>
            <a:endParaRPr lang="en-US" sz="1600" dirty="0">
              <a:solidFill>
                <a:schemeClr val="tx2"/>
              </a:solidFill>
            </a:endParaRPr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auto">
          <a:xfrm>
            <a:off x="781780" y="3084176"/>
            <a:ext cx="2056946" cy="314919"/>
          </a:xfrm>
          <a:prstGeom prst="roundRect">
            <a:avLst>
              <a:gd name="adj" fmla="val 16667"/>
            </a:avLst>
          </a:prstGeom>
          <a:solidFill>
            <a:srgbClr val="FDCB0C"/>
          </a:solidFill>
          <a:ln w="9525">
            <a:solidFill>
              <a:srgbClr val="FF9933"/>
            </a:solidFill>
            <a:round/>
            <a:headEnd/>
            <a:tailEnd/>
          </a:ln>
          <a:effectLst>
            <a:prstShdw prst="shdw17" dist="17961" dir="2700000">
              <a:srgbClr val="995C1F"/>
            </a:prstShdw>
          </a:effectLst>
        </p:spPr>
        <p:txBody>
          <a:bodyPr lIns="0" tIns="0" rIns="0" bIns="0" anchor="ctr"/>
          <a:lstStyle/>
          <a:p>
            <a:pPr marL="277813" indent="-177800" eaLnBrk="1" hangingPunct="1"/>
            <a:r>
              <a:rPr lang="en-US" sz="1600" dirty="0" smtClean="0">
                <a:solidFill>
                  <a:schemeClr val="tx2"/>
                </a:solidFill>
              </a:rPr>
              <a:t>Command Wizard</a:t>
            </a:r>
            <a:endParaRPr lang="en-US" sz="1600" dirty="0">
              <a:solidFill>
                <a:schemeClr val="tx2"/>
              </a:solidFill>
            </a:endParaRP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auto">
          <a:xfrm>
            <a:off x="795436" y="2183646"/>
            <a:ext cx="2056946" cy="271229"/>
          </a:xfrm>
          <a:prstGeom prst="roundRect">
            <a:avLst>
              <a:gd name="adj" fmla="val 16667"/>
            </a:avLst>
          </a:prstGeom>
          <a:solidFill>
            <a:srgbClr val="FDCB0C"/>
          </a:solidFill>
          <a:ln w="9525">
            <a:solidFill>
              <a:srgbClr val="FF9933"/>
            </a:solidFill>
            <a:round/>
            <a:headEnd/>
            <a:tailEnd/>
          </a:ln>
          <a:effectLst>
            <a:prstShdw prst="shdw17" dist="17961" dir="2700000">
              <a:srgbClr val="995C1F"/>
            </a:prstShdw>
          </a:effectLst>
        </p:spPr>
        <p:txBody>
          <a:bodyPr lIns="0" tIns="0" rIns="0" bIns="0" anchor="ctr"/>
          <a:lstStyle/>
          <a:p>
            <a:pPr marL="277813" indent="-177800" eaLnBrk="1" hangingPunct="1"/>
            <a:r>
              <a:rPr lang="en-US" sz="1600" dirty="0" smtClean="0">
                <a:solidFill>
                  <a:schemeClr val="tx2"/>
                </a:solidFill>
              </a:rPr>
              <a:t>Web Items</a:t>
            </a:r>
            <a:endParaRPr lang="en-US" sz="1600" dirty="0">
              <a:solidFill>
                <a:schemeClr val="tx2"/>
              </a:solidFill>
            </a:endParaRPr>
          </a:p>
        </p:txBody>
      </p:sp>
      <p:sp>
        <p:nvSpPr>
          <p:cNvPr id="9" name="AutoShape 9"/>
          <p:cNvSpPr>
            <a:spLocks noChangeArrowheads="1"/>
          </p:cNvSpPr>
          <p:nvPr/>
        </p:nvSpPr>
        <p:spPr bwMode="auto">
          <a:xfrm>
            <a:off x="781788" y="1214652"/>
            <a:ext cx="2056946" cy="271229"/>
          </a:xfrm>
          <a:prstGeom prst="roundRect">
            <a:avLst>
              <a:gd name="adj" fmla="val 16667"/>
            </a:avLst>
          </a:prstGeom>
          <a:solidFill>
            <a:srgbClr val="FDCB0C"/>
          </a:solidFill>
          <a:ln w="9525">
            <a:solidFill>
              <a:srgbClr val="FF9933"/>
            </a:solidFill>
            <a:round/>
            <a:headEnd/>
            <a:tailEnd/>
          </a:ln>
          <a:effectLst>
            <a:prstShdw prst="shdw17" dist="17961" dir="2700000">
              <a:srgbClr val="995C1F"/>
            </a:prstShdw>
          </a:effectLst>
        </p:spPr>
        <p:txBody>
          <a:bodyPr lIns="0" tIns="0" rIns="0" bIns="0" anchor="ctr"/>
          <a:lstStyle/>
          <a:p>
            <a:pPr marL="277813" indent="-177800" eaLnBrk="1" hangingPunct="1"/>
            <a:r>
              <a:rPr lang="en-US" sz="1600" dirty="0" smtClean="0">
                <a:solidFill>
                  <a:schemeClr val="tx2"/>
                </a:solidFill>
              </a:rPr>
              <a:t>Context Menu</a:t>
            </a:r>
            <a:endParaRPr lang="en-US" sz="16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31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Interaction in Web Application</a:t>
            </a:r>
          </a:p>
        </p:txBody>
      </p:sp>
      <p:sp>
        <p:nvSpPr>
          <p:cNvPr id="9" name="Rectangle 8"/>
          <p:cNvSpPr/>
          <p:nvPr/>
        </p:nvSpPr>
        <p:spPr>
          <a:xfrm>
            <a:off x="584949" y="1158801"/>
            <a:ext cx="7328854" cy="226216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EF0BC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9C403"/>
            </a:solidFill>
            <a:round/>
            <a:headEnd/>
            <a:tailEnd/>
          </a:ln>
        </p:spPr>
        <p:txBody>
          <a:bodyPr lIns="0" tIns="0" rIns="0" bIns="0"/>
          <a:lstStyle/>
          <a:p>
            <a:pPr marL="277813" indent="-177800" algn="just" eaLnBrk="1" hangingPunct="1">
              <a:lnSpc>
                <a:spcPct val="150000"/>
              </a:lnSpc>
              <a:buBlip>
                <a:blip r:embed="rId2"/>
              </a:buBlip>
            </a:pPr>
            <a:endParaRPr lang="en-US" sz="1600" b="0" dirty="0" smtClean="0"/>
          </a:p>
          <a:p>
            <a:pPr marL="277813" indent="-177800" algn="just" eaLnBrk="1" hangingPunct="1">
              <a:lnSpc>
                <a:spcPct val="150000"/>
              </a:lnSpc>
              <a:buBlip>
                <a:blip r:embed="rId2"/>
              </a:buBlip>
            </a:pPr>
            <a:r>
              <a:rPr lang="en-US" sz="1600" b="0" dirty="0" smtClean="0"/>
              <a:t>As a link in Intranet</a:t>
            </a:r>
          </a:p>
          <a:p>
            <a:pPr marL="277813" indent="-177800" algn="just" eaLnBrk="1" hangingPunct="1">
              <a:lnSpc>
                <a:spcPct val="150000"/>
              </a:lnSpc>
              <a:buBlip>
                <a:blip r:embed="rId2"/>
              </a:buBlip>
            </a:pPr>
            <a:r>
              <a:rPr lang="en-US" sz="1600" b="0" dirty="0" smtClean="0"/>
              <a:t> Link in </a:t>
            </a:r>
            <a:r>
              <a:rPr lang="en-US" sz="1600" b="0" dirty="0" err="1" smtClean="0"/>
              <a:t>BEx</a:t>
            </a:r>
            <a:r>
              <a:rPr lang="en-US" sz="1600" b="0" dirty="0" smtClean="0"/>
              <a:t> Portfolio</a:t>
            </a:r>
          </a:p>
          <a:p>
            <a:pPr marL="277813" indent="-177800" algn="just" eaLnBrk="1" hangingPunct="1">
              <a:lnSpc>
                <a:spcPct val="150000"/>
              </a:lnSpc>
              <a:buBlip>
                <a:blip r:embed="rId2"/>
              </a:buBlip>
            </a:pPr>
            <a:r>
              <a:rPr lang="en-US" sz="1600" b="0" dirty="0" err="1" smtClean="0"/>
              <a:t>iView</a:t>
            </a:r>
            <a:r>
              <a:rPr lang="en-US" sz="1600" b="0" dirty="0" smtClean="0"/>
              <a:t> in Portal</a:t>
            </a:r>
          </a:p>
          <a:p>
            <a:pPr marL="277813" indent="-177800" algn="just" eaLnBrk="1" hangingPunct="1">
              <a:lnSpc>
                <a:spcPct val="150000"/>
              </a:lnSpc>
              <a:buBlip>
                <a:blip r:embed="rId2"/>
              </a:buBlip>
            </a:pPr>
            <a:r>
              <a:rPr lang="en-US" sz="1600" b="0" dirty="0" smtClean="0"/>
              <a:t> </a:t>
            </a:r>
            <a:r>
              <a:rPr lang="en-US" sz="1600" b="0" dirty="0" err="1" smtClean="0"/>
              <a:t>Precaculated</a:t>
            </a:r>
            <a:r>
              <a:rPr lang="en-US" sz="1600" b="0" dirty="0" smtClean="0"/>
              <a:t> Document</a:t>
            </a:r>
          </a:p>
          <a:p>
            <a:pPr marL="277813" indent="-177800" algn="just" eaLnBrk="1" hangingPunct="1">
              <a:lnSpc>
                <a:spcPct val="150000"/>
              </a:lnSpc>
              <a:buBlip>
                <a:blip r:embed="rId2"/>
              </a:buBlip>
            </a:pPr>
            <a:r>
              <a:rPr lang="en-US" sz="1600" b="0" dirty="0" smtClean="0"/>
              <a:t> Thro’ Alerts</a:t>
            </a: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auto">
          <a:xfrm>
            <a:off x="678684" y="1225777"/>
            <a:ext cx="3640940" cy="344095"/>
          </a:xfrm>
          <a:prstGeom prst="roundRect">
            <a:avLst>
              <a:gd name="adj" fmla="val 16667"/>
            </a:avLst>
          </a:prstGeom>
          <a:solidFill>
            <a:srgbClr val="FDCB0C"/>
          </a:solidFill>
          <a:ln w="9525">
            <a:solidFill>
              <a:srgbClr val="FF9933"/>
            </a:solidFill>
            <a:round/>
            <a:headEnd/>
            <a:tailEnd/>
          </a:ln>
          <a:effectLst>
            <a:prstShdw prst="shdw17" dist="17961" dir="2700000">
              <a:srgbClr val="995C1F"/>
            </a:prstShdw>
          </a:effectLst>
        </p:spPr>
        <p:txBody>
          <a:bodyPr lIns="0" tIns="0" rIns="0" bIns="0" anchor="ctr"/>
          <a:lstStyle/>
          <a:p>
            <a:pPr marL="277813" indent="-177800" eaLnBrk="1" hangingPunct="1"/>
            <a:r>
              <a:rPr lang="en-US" sz="1600" dirty="0" smtClean="0">
                <a:solidFill>
                  <a:schemeClr val="tx2"/>
                </a:solidFill>
              </a:rPr>
              <a:t>Calling Web Applications</a:t>
            </a:r>
            <a:endParaRPr lang="en-US" sz="1600" dirty="0">
              <a:solidFill>
                <a:schemeClr val="tx2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15820" y="4901538"/>
            <a:ext cx="7328854" cy="1280898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EF0BC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9C403"/>
            </a:solidFill>
            <a:round/>
            <a:headEnd/>
            <a:tailEnd/>
          </a:ln>
        </p:spPr>
        <p:txBody>
          <a:bodyPr lIns="0" tIns="0" rIns="0" bIns="0"/>
          <a:lstStyle/>
          <a:p>
            <a:pPr marL="277813" indent="-177800" algn="just" eaLnBrk="1" hangingPunct="1">
              <a:lnSpc>
                <a:spcPct val="150000"/>
              </a:lnSpc>
              <a:buBlip>
                <a:blip r:embed="rId2"/>
              </a:buBlip>
            </a:pPr>
            <a:endParaRPr lang="en-US" sz="1600" b="0" dirty="0" smtClean="0"/>
          </a:p>
          <a:p>
            <a:pPr marL="277813" indent="-177800" algn="just" eaLnBrk="1" hangingPunct="1">
              <a:lnSpc>
                <a:spcPct val="150000"/>
              </a:lnSpc>
              <a:buBlip>
                <a:blip r:embed="rId2"/>
              </a:buBlip>
            </a:pPr>
            <a:r>
              <a:rPr lang="en-US" sz="1600" b="0" dirty="0" smtClean="0"/>
              <a:t>Web Items</a:t>
            </a:r>
          </a:p>
          <a:p>
            <a:pPr marL="735013" lvl="1" indent="-177800" algn="just" eaLnBrk="1" hangingPunct="1">
              <a:lnSpc>
                <a:spcPct val="120000"/>
              </a:lnSpc>
              <a:buFont typeface="Wingdings" pitchFamily="2" charset="2"/>
              <a:buChar char="Ø"/>
            </a:pPr>
            <a:r>
              <a:rPr lang="en-US" sz="1600" b="0" dirty="0" smtClean="0"/>
              <a:t> Analysis</a:t>
            </a:r>
          </a:p>
          <a:p>
            <a:pPr marL="735013" lvl="1" indent="-177800" algn="just" eaLnBrk="1" hangingPunct="1">
              <a:lnSpc>
                <a:spcPct val="120000"/>
              </a:lnSpc>
              <a:buFont typeface="Wingdings" pitchFamily="2" charset="2"/>
              <a:buChar char="Ø"/>
            </a:pPr>
            <a:r>
              <a:rPr lang="en-US" sz="1600" b="0" dirty="0" smtClean="0"/>
              <a:t> Report</a:t>
            </a:r>
          </a:p>
          <a:p>
            <a:pPr marL="735013" lvl="1" indent="-177800" algn="just" eaLnBrk="1" hangingPunct="1">
              <a:lnSpc>
                <a:spcPct val="120000"/>
              </a:lnSpc>
            </a:pPr>
            <a:endParaRPr lang="en-US" sz="1600" b="0" dirty="0"/>
          </a:p>
        </p:txBody>
      </p:sp>
      <p:sp>
        <p:nvSpPr>
          <p:cNvPr id="12" name="Rectangle 11"/>
          <p:cNvSpPr/>
          <p:nvPr/>
        </p:nvSpPr>
        <p:spPr>
          <a:xfrm>
            <a:off x="605314" y="3523221"/>
            <a:ext cx="7328854" cy="130808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EF0BC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9C403"/>
            </a:solidFill>
            <a:round/>
            <a:headEnd/>
            <a:tailEnd/>
          </a:ln>
        </p:spPr>
        <p:txBody>
          <a:bodyPr lIns="0" tIns="0" rIns="0" bIns="0"/>
          <a:lstStyle/>
          <a:p>
            <a:pPr marL="277813" indent="-177800" algn="just" eaLnBrk="1" hangingPunct="1">
              <a:lnSpc>
                <a:spcPct val="150000"/>
              </a:lnSpc>
              <a:buBlip>
                <a:blip r:embed="rId2"/>
              </a:buBlip>
            </a:pPr>
            <a:endParaRPr lang="en-US" sz="1600" b="0" dirty="0" smtClean="0"/>
          </a:p>
          <a:p>
            <a:pPr marL="277813" indent="-177800" algn="just" eaLnBrk="1" hangingPunct="1">
              <a:lnSpc>
                <a:spcPct val="150000"/>
              </a:lnSpc>
              <a:buBlip>
                <a:blip r:embed="rId2"/>
              </a:buBlip>
            </a:pPr>
            <a:r>
              <a:rPr lang="en-US" sz="1600" b="0" dirty="0" smtClean="0"/>
              <a:t>Queries</a:t>
            </a:r>
          </a:p>
          <a:p>
            <a:pPr marL="277813" indent="-177800" algn="just" eaLnBrk="1" hangingPunct="1">
              <a:lnSpc>
                <a:spcPct val="150000"/>
              </a:lnSpc>
              <a:buBlip>
                <a:blip r:embed="rId2"/>
              </a:buBlip>
            </a:pPr>
            <a:r>
              <a:rPr lang="en-US" sz="1600" b="0" dirty="0" smtClean="0"/>
              <a:t> Query Views</a:t>
            </a:r>
          </a:p>
        </p:txBody>
      </p:sp>
      <p:sp>
        <p:nvSpPr>
          <p:cNvPr id="13" name="AutoShape 9"/>
          <p:cNvSpPr>
            <a:spLocks noChangeArrowheads="1"/>
          </p:cNvSpPr>
          <p:nvPr/>
        </p:nvSpPr>
        <p:spPr bwMode="auto">
          <a:xfrm>
            <a:off x="726345" y="3575709"/>
            <a:ext cx="3640940" cy="344095"/>
          </a:xfrm>
          <a:prstGeom prst="roundRect">
            <a:avLst>
              <a:gd name="adj" fmla="val 16667"/>
            </a:avLst>
          </a:prstGeom>
          <a:solidFill>
            <a:srgbClr val="FDCB0C"/>
          </a:solidFill>
          <a:ln w="9525">
            <a:solidFill>
              <a:srgbClr val="FF9933"/>
            </a:solidFill>
            <a:round/>
            <a:headEnd/>
            <a:tailEnd/>
          </a:ln>
          <a:effectLst>
            <a:prstShdw prst="shdw17" dist="17961" dir="2700000">
              <a:srgbClr val="995C1F"/>
            </a:prstShdw>
          </a:effectLst>
        </p:spPr>
        <p:txBody>
          <a:bodyPr lIns="0" tIns="0" rIns="0" bIns="0" anchor="ctr"/>
          <a:lstStyle/>
          <a:p>
            <a:pPr marL="277813" indent="-177800" eaLnBrk="1" hangingPunct="1"/>
            <a:r>
              <a:rPr lang="en-US" sz="1600" dirty="0" smtClean="0">
                <a:solidFill>
                  <a:schemeClr val="tx2"/>
                </a:solidFill>
              </a:rPr>
              <a:t>Connecting the Data to be displayed</a:t>
            </a:r>
            <a:endParaRPr lang="en-US" sz="1600" dirty="0">
              <a:solidFill>
                <a:schemeClr val="tx2"/>
              </a:solidFill>
            </a:endParaRPr>
          </a:p>
        </p:txBody>
      </p:sp>
      <p:sp>
        <p:nvSpPr>
          <p:cNvPr id="14" name="AutoShape 9"/>
          <p:cNvSpPr>
            <a:spLocks noChangeArrowheads="1"/>
          </p:cNvSpPr>
          <p:nvPr/>
        </p:nvSpPr>
        <p:spPr bwMode="auto">
          <a:xfrm>
            <a:off x="726345" y="4967777"/>
            <a:ext cx="3640940" cy="344095"/>
          </a:xfrm>
          <a:prstGeom prst="roundRect">
            <a:avLst>
              <a:gd name="adj" fmla="val 16667"/>
            </a:avLst>
          </a:prstGeom>
          <a:solidFill>
            <a:srgbClr val="FDCB0C"/>
          </a:solidFill>
          <a:ln w="9525">
            <a:solidFill>
              <a:srgbClr val="FF9933"/>
            </a:solidFill>
            <a:round/>
            <a:headEnd/>
            <a:tailEnd/>
          </a:ln>
          <a:effectLst>
            <a:prstShdw prst="shdw17" dist="17961" dir="2700000">
              <a:srgbClr val="995C1F"/>
            </a:prstShdw>
          </a:effectLst>
        </p:spPr>
        <p:txBody>
          <a:bodyPr lIns="0" tIns="0" rIns="0" bIns="0" anchor="ctr"/>
          <a:lstStyle/>
          <a:p>
            <a:pPr marL="277813" indent="-177800" eaLnBrk="1" hangingPunct="1"/>
            <a:r>
              <a:rPr lang="en-US" sz="1600" dirty="0" smtClean="0">
                <a:solidFill>
                  <a:schemeClr val="tx2"/>
                </a:solidFill>
              </a:rPr>
              <a:t> Displaying Data</a:t>
            </a:r>
            <a:endParaRPr lang="en-US" sz="16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32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Editing Web Templates</a:t>
            </a:r>
            <a:endParaRPr lang="en-US" sz="2000" dirty="0" smtClean="0"/>
          </a:p>
        </p:txBody>
      </p:sp>
      <p:sp>
        <p:nvSpPr>
          <p:cNvPr id="6" name="Rectangle 5"/>
          <p:cNvSpPr/>
          <p:nvPr/>
        </p:nvSpPr>
        <p:spPr>
          <a:xfrm>
            <a:off x="1141369" y="2770506"/>
            <a:ext cx="7142823" cy="1252277"/>
          </a:xfrm>
          <a:prstGeom prst="rect">
            <a:avLst/>
          </a:prstGeom>
          <a:solidFill>
            <a:srgbClr val="FFF2BD"/>
          </a:solidFill>
          <a:ln w="9525" algn="ctr">
            <a:solidFill>
              <a:srgbClr val="FF9900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 wrap="none" lIns="0" tIns="0" rIns="0" bIns="0" anchor="ctr" anchorCtr="0"/>
          <a:lstStyle/>
          <a:p>
            <a:pPr marL="457200" lvl="0" indent="-347663">
              <a:spcBef>
                <a:spcPct val="50000"/>
              </a:spcBef>
            </a:pPr>
            <a:r>
              <a:rPr lang="en-US" sz="1800" dirty="0" smtClean="0">
                <a:solidFill>
                  <a:srgbClr val="000000"/>
                </a:solidFill>
              </a:rPr>
              <a:t>External XHTML Editor</a:t>
            </a:r>
          </a:p>
          <a:p>
            <a:pPr marL="457200" indent="-347663">
              <a:spcBef>
                <a:spcPct val="50000"/>
              </a:spcBef>
            </a:pPr>
            <a:r>
              <a:rPr lang="en-US" sz="1800" dirty="0" smtClean="0"/>
              <a:t>-    Web Template </a:t>
            </a:r>
            <a:r>
              <a:rPr lang="en-US" sz="1800" dirty="0" smtClean="0">
                <a:sym typeface="Wingdings" pitchFamily="2" charset="2"/>
              </a:rPr>
              <a:t></a:t>
            </a:r>
            <a:r>
              <a:rPr lang="en-US" sz="1800" dirty="0" smtClean="0"/>
              <a:t> Export to </a:t>
            </a:r>
            <a:r>
              <a:rPr lang="en-US" sz="1800" dirty="0" err="1" smtClean="0"/>
              <a:t>File</a:t>
            </a:r>
            <a:r>
              <a:rPr lang="en-US" sz="1800" dirty="0" err="1" smtClean="0">
                <a:sym typeface="Wingdings" pitchFamily="2" charset="2"/>
              </a:rPr>
              <a:t>Edit</a:t>
            </a:r>
            <a:r>
              <a:rPr lang="en-US" sz="1800" dirty="0" smtClean="0">
                <a:sym typeface="Wingdings" pitchFamily="2" charset="2"/>
              </a:rPr>
              <a:t> </a:t>
            </a:r>
            <a:r>
              <a:rPr lang="en-US" sz="1800" dirty="0" err="1" smtClean="0">
                <a:sym typeface="Wingdings" pitchFamily="2" charset="2"/>
              </a:rPr>
              <a:t>FileWeb</a:t>
            </a:r>
            <a:r>
              <a:rPr lang="en-US" sz="1800" dirty="0" smtClean="0">
                <a:sym typeface="Wingdings" pitchFamily="2" charset="2"/>
              </a:rPr>
              <a:t> </a:t>
            </a:r>
            <a:br>
              <a:rPr lang="en-US" sz="1800" dirty="0" smtClean="0">
                <a:sym typeface="Wingdings" pitchFamily="2" charset="2"/>
              </a:rPr>
            </a:br>
            <a:r>
              <a:rPr lang="en-US" sz="1800" dirty="0" err="1" smtClean="0">
                <a:sym typeface="Wingdings" pitchFamily="2" charset="2"/>
              </a:rPr>
              <a:t>TemplateImport</a:t>
            </a:r>
            <a:r>
              <a:rPr lang="en-US" sz="1800" dirty="0" smtClean="0">
                <a:sym typeface="Wingdings" pitchFamily="2" charset="2"/>
              </a:rPr>
              <a:t> File</a:t>
            </a:r>
            <a:r>
              <a:rPr lang="en-US" sz="1800" b="0" dirty="0" smtClean="0">
                <a:solidFill>
                  <a:srgbClr val="000000"/>
                </a:solidFill>
              </a:rPr>
              <a:t>    </a:t>
            </a:r>
          </a:p>
        </p:txBody>
      </p:sp>
      <p:sp>
        <p:nvSpPr>
          <p:cNvPr id="8" name="Rectangle 7"/>
          <p:cNvSpPr/>
          <p:nvPr/>
        </p:nvSpPr>
        <p:spPr>
          <a:xfrm>
            <a:off x="402608" y="3016161"/>
            <a:ext cx="5663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8925" indent="-288925">
              <a:buBlip>
                <a:blip r:embed="rId2"/>
              </a:buBlip>
            </a:pPr>
            <a:r>
              <a:rPr lang="en-US" sz="3600" dirty="0" smtClean="0"/>
              <a:t> </a:t>
            </a:r>
            <a:endParaRPr lang="en-US" sz="3600" dirty="0"/>
          </a:p>
        </p:txBody>
      </p:sp>
      <p:sp>
        <p:nvSpPr>
          <p:cNvPr id="9" name="Rectangle 8"/>
          <p:cNvSpPr/>
          <p:nvPr/>
        </p:nvSpPr>
        <p:spPr>
          <a:xfrm>
            <a:off x="1141368" y="1296545"/>
            <a:ext cx="7142823" cy="1252277"/>
          </a:xfrm>
          <a:prstGeom prst="rect">
            <a:avLst/>
          </a:prstGeom>
          <a:solidFill>
            <a:srgbClr val="FFF2BD"/>
          </a:solidFill>
          <a:ln w="9525" algn="ctr">
            <a:solidFill>
              <a:srgbClr val="FF9900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 wrap="none" lIns="0" tIns="0" rIns="0" bIns="0" anchor="ctr" anchorCtr="0"/>
          <a:lstStyle/>
          <a:p>
            <a:pPr marL="457200" lvl="0" indent="-347663">
              <a:spcBef>
                <a:spcPct val="50000"/>
              </a:spcBef>
            </a:pPr>
            <a:r>
              <a:rPr lang="en-US" sz="1800" dirty="0" smtClean="0">
                <a:solidFill>
                  <a:srgbClr val="000000"/>
                </a:solidFill>
              </a:rPr>
              <a:t>Direct XHTML Editor</a:t>
            </a:r>
          </a:p>
          <a:p>
            <a:pPr marL="457200" indent="-347663">
              <a:spcBef>
                <a:spcPct val="50000"/>
              </a:spcBef>
            </a:pPr>
            <a:r>
              <a:rPr lang="en-US" sz="1800" dirty="0" smtClean="0">
                <a:solidFill>
                  <a:srgbClr val="000000"/>
                </a:solidFill>
              </a:rPr>
              <a:t>-     </a:t>
            </a:r>
            <a:r>
              <a:rPr lang="en-US" sz="1800" b="0" dirty="0" smtClean="0">
                <a:solidFill>
                  <a:srgbClr val="000000"/>
                </a:solidFill>
              </a:rPr>
              <a:t>XHTML Tab of Template </a:t>
            </a:r>
            <a:r>
              <a:rPr lang="en-US" sz="1800" dirty="0" smtClean="0">
                <a:sym typeface="Wingdings" pitchFamily="2" charset="2"/>
              </a:rPr>
              <a:t></a:t>
            </a:r>
            <a:r>
              <a:rPr lang="en-US" sz="1800" b="0" dirty="0" smtClean="0">
                <a:solidFill>
                  <a:srgbClr val="000000"/>
                </a:solidFill>
              </a:rPr>
              <a:t> Edit code    </a:t>
            </a:r>
          </a:p>
        </p:txBody>
      </p:sp>
      <p:sp>
        <p:nvSpPr>
          <p:cNvPr id="10" name="Rectangle 9"/>
          <p:cNvSpPr/>
          <p:nvPr/>
        </p:nvSpPr>
        <p:spPr>
          <a:xfrm>
            <a:off x="457199" y="1542200"/>
            <a:ext cx="5663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8925" indent="-288925">
              <a:buBlip>
                <a:blip r:embed="rId2"/>
              </a:buBlip>
            </a:pPr>
            <a:r>
              <a:rPr lang="en-US" sz="3600" dirty="0" smtClean="0"/>
              <a:t> </a:t>
            </a:r>
            <a:endParaRPr lang="en-US" sz="3600" dirty="0"/>
          </a:p>
        </p:txBody>
      </p:sp>
      <p:sp>
        <p:nvSpPr>
          <p:cNvPr id="11" name="Rectangle 10"/>
          <p:cNvSpPr/>
          <p:nvPr/>
        </p:nvSpPr>
        <p:spPr>
          <a:xfrm>
            <a:off x="1182311" y="4254603"/>
            <a:ext cx="7142823" cy="2187148"/>
          </a:xfrm>
          <a:prstGeom prst="rect">
            <a:avLst/>
          </a:prstGeom>
          <a:solidFill>
            <a:srgbClr val="FFF2BD"/>
          </a:solidFill>
          <a:ln w="9525" algn="ctr">
            <a:solidFill>
              <a:srgbClr val="FF9900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 wrap="none" lIns="0" tIns="0" rIns="0" bIns="0" anchor="ctr" anchorCtr="0"/>
          <a:lstStyle/>
          <a:p>
            <a:pPr marL="457200" lvl="0" indent="-347663">
              <a:spcBef>
                <a:spcPct val="50000"/>
              </a:spcBef>
            </a:pPr>
            <a:r>
              <a:rPr lang="en-US" sz="1800" dirty="0" smtClean="0">
                <a:solidFill>
                  <a:srgbClr val="000000"/>
                </a:solidFill>
              </a:rPr>
              <a:t>ABAP Code</a:t>
            </a:r>
          </a:p>
          <a:p>
            <a:pPr marL="457200" indent="-347663">
              <a:spcBef>
                <a:spcPct val="50000"/>
              </a:spcBef>
              <a:buFontTx/>
              <a:buChar char="-"/>
            </a:pPr>
            <a:r>
              <a:rPr lang="en-US" sz="1800" dirty="0" smtClean="0"/>
              <a:t>In BI System Transaction SA38</a:t>
            </a:r>
          </a:p>
          <a:p>
            <a:pPr marL="457200" indent="-347663">
              <a:spcBef>
                <a:spcPct val="50000"/>
              </a:spcBef>
              <a:buFontTx/>
              <a:buChar char="-"/>
            </a:pPr>
            <a:r>
              <a:rPr lang="en-US" sz="1800" b="0" dirty="0" smtClean="0">
                <a:solidFill>
                  <a:srgbClr val="000000"/>
                </a:solidFill>
              </a:rPr>
              <a:t> Enter RS_TEMPLATE_MAINTAIN_70 in Program field</a:t>
            </a:r>
          </a:p>
          <a:p>
            <a:pPr marL="457200" indent="-347663">
              <a:spcBef>
                <a:spcPct val="50000"/>
              </a:spcBef>
              <a:buFontTx/>
              <a:buChar char="-"/>
            </a:pPr>
            <a:r>
              <a:rPr lang="en-US" sz="1800" b="0" dirty="0" smtClean="0">
                <a:solidFill>
                  <a:srgbClr val="000000"/>
                </a:solidFill>
              </a:rPr>
              <a:t> Enter Web Template name for editing</a:t>
            </a:r>
          </a:p>
          <a:p>
            <a:pPr marL="457200" indent="-347663">
              <a:spcBef>
                <a:spcPct val="50000"/>
              </a:spcBef>
              <a:buFontTx/>
              <a:buChar char="-"/>
            </a:pPr>
            <a:r>
              <a:rPr lang="en-US" sz="1800" b="0" dirty="0" smtClean="0">
                <a:solidFill>
                  <a:srgbClr val="000000"/>
                </a:solidFill>
              </a:rPr>
              <a:t> Edit Code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43550" y="4500258"/>
            <a:ext cx="5663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8925" indent="-288925">
              <a:buBlip>
                <a:blip r:embed="rId2"/>
              </a:buBlip>
            </a:pPr>
            <a:r>
              <a:rPr lang="en-US" sz="3600" dirty="0" smtClean="0"/>
              <a:t> 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 r="60527" b="43860"/>
          <a:stretch>
            <a:fillRect/>
          </a:stretch>
        </p:blipFill>
        <p:spPr bwMode="auto">
          <a:xfrm>
            <a:off x="685800" y="2862616"/>
            <a:ext cx="3000375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/>
          <a:srcRect r="60397" b="44554"/>
          <a:stretch>
            <a:fillRect/>
          </a:stretch>
        </p:blipFill>
        <p:spPr bwMode="auto">
          <a:xfrm>
            <a:off x="5102119" y="2848968"/>
            <a:ext cx="29718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2445390" y="308112"/>
            <a:ext cx="63938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/>
            <a:r>
              <a:rPr lang="en-US" sz="2400" b="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Checking Options in Direct XHTML Editing</a:t>
            </a:r>
          </a:p>
        </p:txBody>
      </p:sp>
      <p:sp>
        <p:nvSpPr>
          <p:cNvPr id="11269" name="AutoShape 5"/>
          <p:cNvSpPr>
            <a:spLocks noChangeArrowheads="1"/>
          </p:cNvSpPr>
          <p:nvPr/>
        </p:nvSpPr>
        <p:spPr bwMode="auto">
          <a:xfrm>
            <a:off x="2397456" y="3008190"/>
            <a:ext cx="1966175" cy="1290853"/>
          </a:xfrm>
          <a:prstGeom prst="wedgeRoundRectCallout">
            <a:avLst>
              <a:gd name="adj1" fmla="val -48500"/>
              <a:gd name="adj2" fmla="val 79343"/>
              <a:gd name="adj3" fmla="val 16667"/>
            </a:avLst>
          </a:prstGeom>
          <a:solidFill>
            <a:srgbClr val="FFF1B7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en-US" sz="1400" dirty="0"/>
              <a:t>Checks for </a:t>
            </a:r>
            <a:r>
              <a:rPr lang="en-US" sz="1400" dirty="0" smtClean="0"/>
              <a:t>errors </a:t>
            </a:r>
            <a:r>
              <a:rPr lang="en-US" sz="1400" dirty="0"/>
              <a:t>and displays </a:t>
            </a:r>
            <a:r>
              <a:rPr lang="en-US" sz="1400" dirty="0" smtClean="0"/>
              <a:t>error messages but </a:t>
            </a:r>
            <a:r>
              <a:rPr lang="en-US" sz="1400" dirty="0"/>
              <a:t>no corrections </a:t>
            </a:r>
            <a:r>
              <a:rPr lang="en-US" sz="1400" dirty="0" smtClean="0"/>
              <a:t>are suggested</a:t>
            </a:r>
            <a:r>
              <a:rPr lang="en-US" sz="1400" dirty="0"/>
              <a:t>.</a:t>
            </a:r>
          </a:p>
        </p:txBody>
      </p:sp>
      <p:sp>
        <p:nvSpPr>
          <p:cNvPr id="11270" name="AutoShape 6"/>
          <p:cNvSpPr>
            <a:spLocks noChangeArrowheads="1"/>
          </p:cNvSpPr>
          <p:nvPr/>
        </p:nvSpPr>
        <p:spPr bwMode="auto">
          <a:xfrm>
            <a:off x="6344814" y="3466531"/>
            <a:ext cx="2163417" cy="1012207"/>
          </a:xfrm>
          <a:prstGeom prst="wedgeRoundRectCallout">
            <a:avLst>
              <a:gd name="adj1" fmla="val -45750"/>
              <a:gd name="adj2" fmla="val 75347"/>
              <a:gd name="adj3" fmla="val 16667"/>
            </a:avLst>
          </a:prstGeom>
          <a:solidFill>
            <a:srgbClr val="FFF1B7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en-US" sz="1400" dirty="0"/>
              <a:t>Checks for </a:t>
            </a:r>
            <a:r>
              <a:rPr lang="en-US" sz="1400" dirty="0" smtClean="0"/>
              <a:t>errors </a:t>
            </a:r>
            <a:r>
              <a:rPr lang="en-US" sz="1400" dirty="0"/>
              <a:t>and displays </a:t>
            </a:r>
            <a:r>
              <a:rPr lang="en-US" sz="1400" dirty="0" smtClean="0"/>
              <a:t>error </a:t>
            </a:r>
            <a:r>
              <a:rPr lang="en-US" sz="1400" dirty="0"/>
              <a:t>messages</a:t>
            </a:r>
            <a:r>
              <a:rPr lang="en-US" sz="1400" dirty="0" smtClean="0"/>
              <a:t>. Corrections are  </a:t>
            </a:r>
            <a:r>
              <a:rPr lang="en-US" sz="1400" dirty="0"/>
              <a:t>suggested.</a:t>
            </a: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304800" y="1203325"/>
            <a:ext cx="3657600" cy="784830"/>
          </a:xfrm>
          <a:prstGeom prst="rect">
            <a:avLst/>
          </a:prstGeom>
          <a:gradFill flip="none" rotWithShape="1">
            <a:gsLst>
              <a:gs pos="0">
                <a:srgbClr val="FFC521">
                  <a:tint val="66000"/>
                  <a:satMod val="160000"/>
                </a:srgbClr>
              </a:gs>
              <a:gs pos="50000">
                <a:srgbClr val="FFC521">
                  <a:tint val="44500"/>
                  <a:satMod val="160000"/>
                </a:srgbClr>
              </a:gs>
              <a:gs pos="100000">
                <a:srgbClr val="FFC521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 algn="l">
              <a:spcBef>
                <a:spcPct val="50000"/>
              </a:spcBef>
              <a:buFontTx/>
              <a:buAutoNum type="arabicPeriod"/>
            </a:pPr>
            <a:r>
              <a:rPr lang="en-US" sz="1800" dirty="0"/>
              <a:t>Verify</a:t>
            </a:r>
          </a:p>
          <a:p>
            <a:pPr marL="457200" indent="-457200" algn="l">
              <a:spcBef>
                <a:spcPct val="50000"/>
              </a:spcBef>
              <a:buFontTx/>
              <a:buAutoNum type="arabicPeriod"/>
            </a:pPr>
            <a:r>
              <a:rPr lang="en-US" sz="1800" dirty="0"/>
              <a:t>Verify on Server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3037267" y="318752"/>
            <a:ext cx="5562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b="0" i="1" dirty="0"/>
              <a:t>Migration Tool</a:t>
            </a: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152400" y="804753"/>
            <a:ext cx="8610600" cy="1354138"/>
            <a:chOff x="96" y="1056"/>
            <a:chExt cx="5424" cy="853"/>
          </a:xfrm>
        </p:grpSpPr>
        <p:sp>
          <p:nvSpPr>
            <p:cNvPr id="12292" name="Text Box 4"/>
            <p:cNvSpPr txBox="1">
              <a:spLocks noChangeArrowheads="1"/>
            </p:cNvSpPr>
            <p:nvPr/>
          </p:nvSpPr>
          <p:spPr bwMode="auto">
            <a:xfrm>
              <a:off x="96" y="1056"/>
              <a:ext cx="5424" cy="8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2800" dirty="0" smtClean="0"/>
                <a:t> </a:t>
              </a:r>
            </a:p>
            <a:p>
              <a:pPr algn="l">
                <a:spcBef>
                  <a:spcPct val="50000"/>
                </a:spcBef>
              </a:pPr>
              <a:r>
                <a:rPr lang="en-US" sz="2400" dirty="0" smtClean="0"/>
                <a:t>   </a:t>
              </a:r>
              <a:r>
                <a:rPr lang="en-US" sz="1800" dirty="0" smtClean="0"/>
                <a:t>SAP BW 3.x Web Templates                                    </a:t>
              </a:r>
              <a:r>
                <a:rPr lang="en-US" sz="1800" dirty="0" err="1" smtClean="0"/>
                <a:t>Netweaver</a:t>
              </a:r>
              <a:r>
                <a:rPr lang="en-US" sz="1800" dirty="0" smtClean="0"/>
                <a:t> 2004 Web Templates.</a:t>
              </a:r>
              <a:endParaRPr lang="en-US" sz="1800" dirty="0"/>
            </a:p>
          </p:txBody>
        </p:sp>
        <p:sp>
          <p:nvSpPr>
            <p:cNvPr id="12294" name="Text Box 6"/>
            <p:cNvSpPr txBox="1">
              <a:spLocks noChangeArrowheads="1"/>
            </p:cNvSpPr>
            <p:nvPr/>
          </p:nvSpPr>
          <p:spPr bwMode="auto">
            <a:xfrm>
              <a:off x="2474" y="1257"/>
              <a:ext cx="6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800" dirty="0"/>
                <a:t>Migrate</a:t>
              </a:r>
            </a:p>
          </p:txBody>
        </p:sp>
        <p:sp>
          <p:nvSpPr>
            <p:cNvPr id="12295" name="AutoShape 7"/>
            <p:cNvSpPr>
              <a:spLocks noChangeArrowheads="1"/>
            </p:cNvSpPr>
            <p:nvPr/>
          </p:nvSpPr>
          <p:spPr bwMode="auto">
            <a:xfrm>
              <a:off x="2475" y="1488"/>
              <a:ext cx="768" cy="192"/>
            </a:xfrm>
            <a:prstGeom prst="rightArrow">
              <a:avLst>
                <a:gd name="adj1" fmla="val 50000"/>
                <a:gd name="adj2" fmla="val 100000"/>
              </a:avLst>
            </a:prstGeom>
            <a:solidFill>
              <a:srgbClr val="FFC52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12297" name="Picture 9"/>
          <p:cNvPicPr>
            <a:picLocks noChangeAspect="1" noChangeArrowheads="1"/>
          </p:cNvPicPr>
          <p:nvPr/>
        </p:nvPicPr>
        <p:blipFill>
          <a:blip r:embed="rId2"/>
          <a:srcRect l="12257" r="38710" b="62779"/>
          <a:stretch>
            <a:fillRect/>
          </a:stretch>
        </p:blipFill>
        <p:spPr bwMode="auto">
          <a:xfrm>
            <a:off x="152400" y="1905000"/>
            <a:ext cx="297180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8" name="Picture 10"/>
          <p:cNvPicPr>
            <a:picLocks noChangeAspect="1" noChangeArrowheads="1"/>
          </p:cNvPicPr>
          <p:nvPr/>
        </p:nvPicPr>
        <p:blipFill>
          <a:blip r:embed="rId3"/>
          <a:srcRect l="28125" t="15625" r="3125" b="19792"/>
          <a:stretch>
            <a:fillRect/>
          </a:stretch>
        </p:blipFill>
        <p:spPr bwMode="auto">
          <a:xfrm>
            <a:off x="1981200" y="2743200"/>
            <a:ext cx="3810000" cy="247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9" name="Picture 11"/>
          <p:cNvPicPr>
            <a:picLocks noChangeAspect="1" noChangeArrowheads="1"/>
          </p:cNvPicPr>
          <p:nvPr/>
        </p:nvPicPr>
        <p:blipFill>
          <a:blip r:embed="rId4"/>
          <a:srcRect l="29546" t="17212" r="3409" b="22006"/>
          <a:stretch>
            <a:fillRect/>
          </a:stretch>
        </p:blipFill>
        <p:spPr bwMode="auto">
          <a:xfrm>
            <a:off x="5029200" y="4114800"/>
            <a:ext cx="38100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35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 smtClean="0"/>
              <a:t>    </a:t>
            </a:r>
            <a:r>
              <a:rPr lang="en-US" dirty="0" smtClean="0"/>
              <a:t>Migration Steps</a:t>
            </a:r>
          </a:p>
        </p:txBody>
      </p:sp>
      <p:sp>
        <p:nvSpPr>
          <p:cNvPr id="6" name="Rectangle 5"/>
          <p:cNvSpPr/>
          <p:nvPr/>
        </p:nvSpPr>
        <p:spPr>
          <a:xfrm>
            <a:off x="2712250" y="1624087"/>
            <a:ext cx="5039675" cy="2947916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EF0BC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9C403"/>
            </a:solidFill>
            <a:round/>
            <a:headEnd/>
            <a:tailEnd/>
          </a:ln>
        </p:spPr>
        <p:txBody>
          <a:bodyPr lIns="0" tIns="0" rIns="0" bIns="0"/>
          <a:lstStyle/>
          <a:p>
            <a:pPr marL="277813" indent="-177800" algn="just" eaLnBrk="1" hangingPunct="1">
              <a:lnSpc>
                <a:spcPct val="200000"/>
              </a:lnSpc>
              <a:buBlip>
                <a:blip r:embed="rId2"/>
              </a:buBlip>
            </a:pPr>
            <a:r>
              <a:rPr lang="en-US" sz="1800" b="0" dirty="0" smtClean="0"/>
              <a:t>  Select BW 3.x  Web template </a:t>
            </a:r>
          </a:p>
          <a:p>
            <a:pPr marL="277813" indent="-177800" algn="just" eaLnBrk="1" hangingPunct="1">
              <a:lnSpc>
                <a:spcPct val="200000"/>
              </a:lnSpc>
              <a:buBlip>
                <a:blip r:embed="rId2"/>
              </a:buBlip>
            </a:pPr>
            <a:r>
              <a:rPr lang="en-US" sz="1800" b="0" dirty="0" smtClean="0"/>
              <a:t>  XML generation </a:t>
            </a:r>
          </a:p>
          <a:p>
            <a:pPr marL="277813" indent="-177800" algn="just" eaLnBrk="1" hangingPunct="1">
              <a:lnSpc>
                <a:spcPct val="200000"/>
              </a:lnSpc>
              <a:buBlip>
                <a:blip r:embed="rId2"/>
              </a:buBlip>
            </a:pPr>
            <a:r>
              <a:rPr lang="en-US" sz="1800" b="0" dirty="0" smtClean="0"/>
              <a:t>  Automatic conversion of  XML </a:t>
            </a:r>
          </a:p>
          <a:p>
            <a:pPr marL="277813" indent="-177800" algn="just" eaLnBrk="1" hangingPunct="1">
              <a:lnSpc>
                <a:spcPct val="200000"/>
              </a:lnSpc>
              <a:buBlip>
                <a:blip r:embed="rId2"/>
              </a:buBlip>
            </a:pPr>
            <a:r>
              <a:rPr lang="en-US" sz="1800" b="0" dirty="0" smtClean="0"/>
              <a:t>  Manual correction and changes in the XHTML</a:t>
            </a:r>
          </a:p>
          <a:p>
            <a:pPr marL="277813" indent="-177800" algn="just" eaLnBrk="1" hangingPunct="1">
              <a:lnSpc>
                <a:spcPct val="200000"/>
              </a:lnSpc>
              <a:buBlip>
                <a:blip r:embed="rId2"/>
              </a:buBlip>
            </a:pPr>
            <a:r>
              <a:rPr lang="en-US" sz="1800" b="0" dirty="0" smtClean="0"/>
              <a:t>  Saving Web template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586850" y="1978926"/>
            <a:ext cx="2006221" cy="2265528"/>
          </a:xfrm>
          <a:prstGeom prst="rect">
            <a:avLst/>
          </a:prstGeom>
          <a:gradFill rotWithShape="1">
            <a:gsLst>
              <a:gs pos="0">
                <a:srgbClr val="FDCE49"/>
              </a:gs>
              <a:gs pos="50000">
                <a:srgbClr val="FFF9DD"/>
              </a:gs>
              <a:gs pos="100000">
                <a:srgbClr val="FDCE49"/>
              </a:gs>
            </a:gsLst>
            <a:lin ang="5400000" scaled="1"/>
          </a:gradFill>
          <a:ln w="9525">
            <a:solidFill>
              <a:srgbClr val="993300"/>
            </a:solidFill>
            <a:miter lim="800000"/>
            <a:headEnd/>
            <a:tailEnd/>
          </a:ln>
        </p:spPr>
        <p:txBody>
          <a:bodyPr anchor="ctr"/>
          <a:lstStyle/>
          <a:p>
            <a:pPr marL="0" marR="0" indent="0" algn="ctr" defTabSz="914400" latinLnBrk="0">
              <a:lnSpc>
                <a:spcPct val="150000"/>
              </a:lnSpc>
              <a:buClrTx/>
              <a:buSzTx/>
              <a:buFontTx/>
              <a:buNone/>
              <a:tabLst/>
            </a:pPr>
            <a:r>
              <a:rPr lang="en-US" sz="1800" dirty="0" smtClean="0"/>
              <a:t>Migrating BW 3.5 Template into </a:t>
            </a:r>
            <a:r>
              <a:rPr lang="en-US" sz="1800" dirty="0" err="1" smtClean="0"/>
              <a:t>NetWeaver</a:t>
            </a:r>
            <a:r>
              <a:rPr lang="en-US" sz="1800" dirty="0" smtClean="0"/>
              <a:t> 2004 format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36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Re-Usable Web Items - Creation</a:t>
            </a:r>
          </a:p>
        </p:txBody>
      </p:sp>
      <p:grpSp>
        <p:nvGrpSpPr>
          <p:cNvPr id="6" name="Group 15"/>
          <p:cNvGrpSpPr>
            <a:grpSpLocks/>
          </p:cNvGrpSpPr>
          <p:nvPr/>
        </p:nvGrpSpPr>
        <p:grpSpPr bwMode="auto">
          <a:xfrm>
            <a:off x="773796" y="1118316"/>
            <a:ext cx="7162800" cy="5334000"/>
            <a:chOff x="576" y="639"/>
            <a:chExt cx="4512" cy="3345"/>
          </a:xfrm>
        </p:grpSpPr>
        <p:pic>
          <p:nvPicPr>
            <p:cNvPr id="7" name="Picture 4"/>
            <p:cNvPicPr>
              <a:picLocks noChangeAspect="1" noChangeArrowheads="1"/>
            </p:cNvPicPr>
            <p:nvPr/>
          </p:nvPicPr>
          <p:blipFill>
            <a:blip r:embed="rId2"/>
            <a:srcRect t="3125" r="9375" b="7292"/>
            <a:stretch>
              <a:fillRect/>
            </a:stretch>
          </p:blipFill>
          <p:spPr bwMode="auto">
            <a:xfrm>
              <a:off x="576" y="639"/>
              <a:ext cx="4512" cy="3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Oval 8"/>
            <p:cNvSpPr>
              <a:spLocks noChangeArrowheads="1"/>
            </p:cNvSpPr>
            <p:nvPr/>
          </p:nvSpPr>
          <p:spPr bwMode="auto">
            <a:xfrm>
              <a:off x="2112" y="917"/>
              <a:ext cx="1200" cy="192"/>
            </a:xfrm>
            <a:prstGeom prst="ellips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Oval 9"/>
            <p:cNvSpPr>
              <a:spLocks noChangeArrowheads="1"/>
            </p:cNvSpPr>
            <p:nvPr/>
          </p:nvSpPr>
          <p:spPr bwMode="auto">
            <a:xfrm>
              <a:off x="1824" y="1157"/>
              <a:ext cx="1200" cy="192"/>
            </a:xfrm>
            <a:prstGeom prst="ellips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Oval 10"/>
            <p:cNvSpPr>
              <a:spLocks noChangeArrowheads="1"/>
            </p:cNvSpPr>
            <p:nvPr/>
          </p:nvSpPr>
          <p:spPr bwMode="auto">
            <a:xfrm>
              <a:off x="1968" y="2597"/>
              <a:ext cx="1200" cy="192"/>
            </a:xfrm>
            <a:prstGeom prst="ellips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 flipH="1" flipV="1">
              <a:off x="3216" y="1061"/>
              <a:ext cx="1008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Line 12"/>
            <p:cNvSpPr>
              <a:spLocks noChangeShapeType="1"/>
            </p:cNvSpPr>
            <p:nvPr/>
          </p:nvSpPr>
          <p:spPr bwMode="auto">
            <a:xfrm flipH="1" flipV="1">
              <a:off x="3024" y="1301"/>
              <a:ext cx="864" cy="72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Line 13"/>
            <p:cNvSpPr>
              <a:spLocks noChangeShapeType="1"/>
            </p:cNvSpPr>
            <p:nvPr/>
          </p:nvSpPr>
          <p:spPr bwMode="auto">
            <a:xfrm flipH="1">
              <a:off x="3168" y="2352"/>
              <a:ext cx="720" cy="3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888" y="1973"/>
              <a:ext cx="1200" cy="432"/>
            </a:xfrm>
            <a:prstGeom prst="rect">
              <a:avLst/>
            </a:prstGeom>
            <a:solidFill>
              <a:srgbClr val="FFC52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en-US"/>
                <a:t>Z_REUSABLE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 l="28906" t="9375" r="10310" b="14583"/>
          <a:stretch>
            <a:fillRect/>
          </a:stretch>
        </p:blipFill>
        <p:spPr bwMode="auto">
          <a:xfrm>
            <a:off x="152400" y="1096616"/>
            <a:ext cx="49530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/>
          <a:srcRect l="29688" t="21875" r="10938" b="27554"/>
          <a:stretch>
            <a:fillRect/>
          </a:stretch>
        </p:blipFill>
        <p:spPr bwMode="auto">
          <a:xfrm>
            <a:off x="4419600" y="3733800"/>
            <a:ext cx="4552122" cy="2907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5499279" y="1752600"/>
            <a:ext cx="3503435" cy="1708151"/>
            <a:chOff x="3847" y="1008"/>
            <a:chExt cx="1824" cy="1076"/>
          </a:xfrm>
        </p:grpSpPr>
        <p:sp>
          <p:nvSpPr>
            <p:cNvPr id="29701" name="Text Box 5"/>
            <p:cNvSpPr txBox="1">
              <a:spLocks noChangeArrowheads="1"/>
            </p:cNvSpPr>
            <p:nvPr/>
          </p:nvSpPr>
          <p:spPr bwMode="auto">
            <a:xfrm>
              <a:off x="3847" y="1008"/>
              <a:ext cx="1824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600" dirty="0" smtClean="0"/>
                <a:t>1. Right </a:t>
              </a:r>
              <a:r>
                <a:rPr lang="en-US" sz="1600" dirty="0"/>
                <a:t>click on Web Template                  </a:t>
              </a:r>
            </a:p>
          </p:txBody>
        </p:sp>
        <p:sp>
          <p:nvSpPr>
            <p:cNvPr id="29706" name="Text Box 10"/>
            <p:cNvSpPr txBox="1">
              <a:spLocks noChangeArrowheads="1"/>
            </p:cNvSpPr>
            <p:nvPr/>
          </p:nvSpPr>
          <p:spPr bwMode="auto">
            <a:xfrm>
              <a:off x="3857" y="1348"/>
              <a:ext cx="1745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600" dirty="0" smtClean="0"/>
                <a:t>2.Save  </a:t>
              </a:r>
              <a:r>
                <a:rPr lang="en-US" sz="1600" dirty="0"/>
                <a:t>as Reusable </a:t>
              </a:r>
              <a:r>
                <a:rPr lang="en-US" sz="1600" dirty="0" smtClean="0"/>
                <a:t>Web Item                  </a:t>
              </a:r>
              <a:endParaRPr lang="en-US" sz="1600" dirty="0"/>
            </a:p>
          </p:txBody>
        </p:sp>
        <p:sp>
          <p:nvSpPr>
            <p:cNvPr id="29708" name="Text Box 12"/>
            <p:cNvSpPr txBox="1">
              <a:spLocks noChangeArrowheads="1"/>
            </p:cNvSpPr>
            <p:nvPr/>
          </p:nvSpPr>
          <p:spPr bwMode="auto">
            <a:xfrm>
              <a:off x="3861" y="1716"/>
              <a:ext cx="1584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600" dirty="0" smtClean="0"/>
                <a:t>3. Save </a:t>
              </a:r>
              <a:r>
                <a:rPr lang="en-US" sz="1600" dirty="0"/>
                <a:t>in Favorites/Roles                  </a:t>
              </a:r>
            </a:p>
          </p:txBody>
        </p:sp>
      </p:grp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2787650" y="387574"/>
            <a:ext cx="6356350" cy="76517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Re-Usable Web Items – Save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Text Box 4"/>
          <p:cNvSpPr txBox="1">
            <a:spLocks noChangeArrowheads="1"/>
          </p:cNvSpPr>
          <p:nvPr/>
        </p:nvSpPr>
        <p:spPr bwMode="auto">
          <a:xfrm>
            <a:off x="3073757" y="327562"/>
            <a:ext cx="5555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b="0" i="1" dirty="0"/>
              <a:t>Reusable Web Item </a:t>
            </a:r>
            <a:r>
              <a:rPr lang="en-US" sz="2400" b="0" i="1" dirty="0" smtClean="0"/>
              <a:t>- Display</a:t>
            </a:r>
            <a:endParaRPr lang="en-US" sz="2400" b="0" i="1" dirty="0"/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1524000" y="1447800"/>
            <a:ext cx="7239000" cy="5181600"/>
            <a:chOff x="960" y="912"/>
            <a:chExt cx="4560" cy="3264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960" y="912"/>
              <a:ext cx="4560" cy="3264"/>
              <a:chOff x="336" y="816"/>
              <a:chExt cx="4560" cy="3281"/>
            </a:xfrm>
          </p:grpSpPr>
          <p:pic>
            <p:nvPicPr>
              <p:cNvPr id="57346" name="Picture 2"/>
              <p:cNvPicPr>
                <a:picLocks noChangeAspect="1" noChangeArrowheads="1"/>
              </p:cNvPicPr>
              <p:nvPr/>
            </p:nvPicPr>
            <p:blipFill>
              <a:blip r:embed="rId2"/>
              <a:srcRect t="5208" r="9375" b="6909"/>
              <a:stretch>
                <a:fillRect/>
              </a:stretch>
            </p:blipFill>
            <p:spPr bwMode="auto">
              <a:xfrm>
                <a:off x="384" y="816"/>
                <a:ext cx="4512" cy="32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57347" name="Oval 3"/>
              <p:cNvSpPr>
                <a:spLocks noChangeArrowheads="1"/>
              </p:cNvSpPr>
              <p:nvPr/>
            </p:nvSpPr>
            <p:spPr bwMode="auto">
              <a:xfrm>
                <a:off x="336" y="1008"/>
                <a:ext cx="1392" cy="192"/>
              </a:xfrm>
              <a:prstGeom prst="ellipse">
                <a:avLst/>
              </a:prstGeom>
              <a:noFill/>
              <a:ln w="38100">
                <a:solidFill>
                  <a:srgbClr val="99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57350" name="Oval 6"/>
            <p:cNvSpPr>
              <a:spLocks noChangeArrowheads="1"/>
            </p:cNvSpPr>
            <p:nvPr/>
          </p:nvSpPr>
          <p:spPr bwMode="auto">
            <a:xfrm>
              <a:off x="1200" y="2448"/>
              <a:ext cx="912" cy="192"/>
            </a:xfrm>
            <a:prstGeom prst="ellipse">
              <a:avLst/>
            </a:prstGeom>
            <a:noFill/>
            <a:ln w="38100">
              <a:solidFill>
                <a:srgbClr val="8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7351" name="Text Box 7"/>
          <p:cNvSpPr txBox="1">
            <a:spLocks noChangeArrowheads="1"/>
          </p:cNvSpPr>
          <p:nvPr/>
        </p:nvSpPr>
        <p:spPr bwMode="auto">
          <a:xfrm>
            <a:off x="152400" y="2495550"/>
            <a:ext cx="160020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b="1" dirty="0" err="1"/>
              <a:t>Z_reusable</a:t>
            </a:r>
            <a:r>
              <a:rPr lang="en-US" sz="1600" dirty="0"/>
              <a:t> appears under </a:t>
            </a:r>
            <a:r>
              <a:rPr lang="en-US" sz="1600" b="1" dirty="0"/>
              <a:t>Reusable Web Items</a:t>
            </a:r>
            <a:r>
              <a:rPr lang="en-US" sz="1600" dirty="0"/>
              <a:t> Tab</a:t>
            </a:r>
          </a:p>
        </p:txBody>
      </p:sp>
      <p:sp>
        <p:nvSpPr>
          <p:cNvPr id="57352" name="Line 8"/>
          <p:cNvSpPr>
            <a:spLocks noChangeShapeType="1"/>
          </p:cNvSpPr>
          <p:nvPr/>
        </p:nvSpPr>
        <p:spPr bwMode="auto">
          <a:xfrm flipV="1">
            <a:off x="838200" y="1981200"/>
            <a:ext cx="762000" cy="609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7353" name="Line 9"/>
          <p:cNvSpPr>
            <a:spLocks noChangeShapeType="1"/>
          </p:cNvSpPr>
          <p:nvPr/>
        </p:nvSpPr>
        <p:spPr bwMode="auto">
          <a:xfrm>
            <a:off x="1295400" y="3352800"/>
            <a:ext cx="990600" cy="533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2"/>
          <a:srcRect t="51042" r="69531" b="12500"/>
          <a:stretch>
            <a:fillRect/>
          </a:stretch>
        </p:blipFill>
        <p:spPr bwMode="auto">
          <a:xfrm>
            <a:off x="76200" y="2057400"/>
            <a:ext cx="29718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8372" name="Picture 4"/>
          <p:cNvPicPr>
            <a:picLocks noChangeAspect="1" noChangeArrowheads="1"/>
          </p:cNvPicPr>
          <p:nvPr/>
        </p:nvPicPr>
        <p:blipFill>
          <a:blip r:embed="rId3"/>
          <a:srcRect l="27344" t="13455" r="4688" b="58334"/>
          <a:stretch>
            <a:fillRect/>
          </a:stretch>
        </p:blipFill>
        <p:spPr bwMode="auto">
          <a:xfrm>
            <a:off x="3048000" y="1107582"/>
            <a:ext cx="5877059" cy="1788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8373" name="Picture 5"/>
          <p:cNvPicPr>
            <a:picLocks noChangeAspect="1" noChangeArrowheads="1"/>
          </p:cNvPicPr>
          <p:nvPr/>
        </p:nvPicPr>
        <p:blipFill>
          <a:blip r:embed="rId4"/>
          <a:srcRect l="29688" t="13652" r="1563" b="57292"/>
          <a:stretch>
            <a:fillRect/>
          </a:stretch>
        </p:blipFill>
        <p:spPr bwMode="auto">
          <a:xfrm>
            <a:off x="2819400" y="4724400"/>
            <a:ext cx="6157175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8375" name="Line 7"/>
          <p:cNvSpPr>
            <a:spLocks noChangeShapeType="1"/>
          </p:cNvSpPr>
          <p:nvPr/>
        </p:nvSpPr>
        <p:spPr bwMode="auto">
          <a:xfrm flipV="1">
            <a:off x="2743200" y="2895600"/>
            <a:ext cx="1371600" cy="1143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8376" name="Line 8"/>
          <p:cNvSpPr>
            <a:spLocks noChangeShapeType="1"/>
          </p:cNvSpPr>
          <p:nvPr/>
        </p:nvSpPr>
        <p:spPr bwMode="auto">
          <a:xfrm>
            <a:off x="2819400" y="4419600"/>
            <a:ext cx="137160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8377" name="Text Box 9"/>
          <p:cNvSpPr txBox="1">
            <a:spLocks noChangeArrowheads="1"/>
          </p:cNvSpPr>
          <p:nvPr/>
        </p:nvSpPr>
        <p:spPr bwMode="auto">
          <a:xfrm>
            <a:off x="2790423" y="353320"/>
            <a:ext cx="6019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b="0" i="1" dirty="0" smtClean="0"/>
              <a:t>Tabstrip Container Properties</a:t>
            </a:r>
            <a:endParaRPr lang="en-US" sz="2400" b="0" i="1" dirty="0"/>
          </a:p>
        </p:txBody>
      </p:sp>
      <p:sp>
        <p:nvSpPr>
          <p:cNvPr id="58379" name="Text Box 11"/>
          <p:cNvSpPr txBox="1">
            <a:spLocks noChangeArrowheads="1"/>
          </p:cNvSpPr>
          <p:nvPr/>
        </p:nvSpPr>
        <p:spPr bwMode="auto">
          <a:xfrm>
            <a:off x="228600" y="1219200"/>
            <a:ext cx="2514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/>
              <a:t>Chart Web Item on Tab 1</a:t>
            </a:r>
          </a:p>
        </p:txBody>
      </p:sp>
      <p:sp>
        <p:nvSpPr>
          <p:cNvPr id="58380" name="AutoShape 12"/>
          <p:cNvSpPr>
            <a:spLocks noChangeArrowheads="1"/>
          </p:cNvSpPr>
          <p:nvPr/>
        </p:nvSpPr>
        <p:spPr bwMode="auto">
          <a:xfrm>
            <a:off x="1905000" y="1524000"/>
            <a:ext cx="914400" cy="152400"/>
          </a:xfrm>
          <a:prstGeom prst="rightArrow">
            <a:avLst>
              <a:gd name="adj1" fmla="val 50000"/>
              <a:gd name="adj2" fmla="val 150000"/>
            </a:avLst>
          </a:prstGeom>
          <a:solidFill>
            <a:srgbClr val="80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8381" name="Text Box 13"/>
          <p:cNvSpPr txBox="1">
            <a:spLocks noChangeArrowheads="1"/>
          </p:cNvSpPr>
          <p:nvPr/>
        </p:nvSpPr>
        <p:spPr bwMode="auto">
          <a:xfrm>
            <a:off x="152400" y="5029200"/>
            <a:ext cx="25146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/>
              <a:t>Analysis Web Item on Tab 2</a:t>
            </a:r>
          </a:p>
        </p:txBody>
      </p:sp>
      <p:sp>
        <p:nvSpPr>
          <p:cNvPr id="58382" name="AutoShape 14"/>
          <p:cNvSpPr>
            <a:spLocks noChangeArrowheads="1"/>
          </p:cNvSpPr>
          <p:nvPr/>
        </p:nvSpPr>
        <p:spPr bwMode="auto">
          <a:xfrm>
            <a:off x="1828800" y="5334000"/>
            <a:ext cx="914400" cy="152400"/>
          </a:xfrm>
          <a:prstGeom prst="rightArrow">
            <a:avLst>
              <a:gd name="adj1" fmla="val 50000"/>
              <a:gd name="adj2" fmla="val 150000"/>
            </a:avLst>
          </a:prstGeom>
          <a:solidFill>
            <a:srgbClr val="80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8383" name="Oval 15"/>
          <p:cNvSpPr>
            <a:spLocks noChangeArrowheads="1"/>
          </p:cNvSpPr>
          <p:nvPr/>
        </p:nvSpPr>
        <p:spPr bwMode="auto">
          <a:xfrm>
            <a:off x="2438400" y="4038600"/>
            <a:ext cx="381000" cy="228600"/>
          </a:xfrm>
          <a:prstGeom prst="ellipse">
            <a:avLst/>
          </a:prstGeom>
          <a:noFill/>
          <a:ln w="38100">
            <a:solidFill>
              <a:srgbClr val="8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8384" name="Oval 16"/>
          <p:cNvSpPr>
            <a:spLocks noChangeArrowheads="1"/>
          </p:cNvSpPr>
          <p:nvPr/>
        </p:nvSpPr>
        <p:spPr bwMode="auto">
          <a:xfrm>
            <a:off x="2438400" y="4267200"/>
            <a:ext cx="381000" cy="228600"/>
          </a:xfrm>
          <a:prstGeom prst="ellipse">
            <a:avLst/>
          </a:prstGeom>
          <a:noFill/>
          <a:ln w="38100">
            <a:solidFill>
              <a:srgbClr val="8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</a:p>
        </p:txBody>
      </p:sp>
      <p:sp>
        <p:nvSpPr>
          <p:cNvPr id="6" name="Rectangle 5"/>
          <p:cNvSpPr/>
          <p:nvPr/>
        </p:nvSpPr>
        <p:spPr>
          <a:xfrm>
            <a:off x="464020" y="1295680"/>
            <a:ext cx="8024884" cy="778778"/>
          </a:xfrm>
          <a:prstGeom prst="rect">
            <a:avLst/>
          </a:prstGeom>
          <a:solidFill>
            <a:srgbClr val="EAEAEA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just">
              <a:lnSpc>
                <a:spcPct val="150000"/>
              </a:lnSpc>
            </a:pPr>
            <a:r>
              <a:rPr lang="en-US" sz="1600" b="0" dirty="0" smtClean="0"/>
              <a:t>The </a:t>
            </a:r>
            <a:r>
              <a:rPr lang="en-US" sz="1600" b="0" dirty="0" err="1" smtClean="0"/>
              <a:t>BEx</a:t>
            </a:r>
            <a:r>
              <a:rPr lang="en-US" sz="1600" b="0" dirty="0" smtClean="0"/>
              <a:t> Web Application Designer is a desktop tool that allows the user </a:t>
            </a:r>
          </a:p>
          <a:p>
            <a:pPr algn="just">
              <a:lnSpc>
                <a:spcPct val="150000"/>
              </a:lnSpc>
            </a:pPr>
            <a:r>
              <a:rPr lang="en-US" sz="1600" b="0" dirty="0" smtClean="0"/>
              <a:t>to build BI applications for the Web</a:t>
            </a:r>
            <a:endParaRPr lang="en-US" sz="1600" b="0" dirty="0"/>
          </a:p>
        </p:txBody>
      </p:sp>
      <p:sp>
        <p:nvSpPr>
          <p:cNvPr id="11" name="AutoShape 1057"/>
          <p:cNvSpPr>
            <a:spLocks noChangeArrowheads="1"/>
          </p:cNvSpPr>
          <p:nvPr/>
        </p:nvSpPr>
        <p:spPr bwMode="auto">
          <a:xfrm>
            <a:off x="496359" y="3739489"/>
            <a:ext cx="7995682" cy="736978"/>
          </a:xfrm>
          <a:prstGeom prst="roundRect">
            <a:avLst>
              <a:gd name="adj" fmla="val 7056"/>
            </a:avLst>
          </a:prstGeom>
          <a:gradFill rotWithShape="1"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marL="277813" indent="-177800" algn="just" eaLnBrk="1" hangingPunct="1">
              <a:lnSpc>
                <a:spcPct val="120000"/>
              </a:lnSpc>
              <a:buBlip>
                <a:blip r:embed="rId2"/>
              </a:buBlip>
            </a:pPr>
            <a:r>
              <a:rPr lang="en-US" sz="1600" b="0" dirty="0" smtClean="0"/>
              <a:t>Display data in Web Application</a:t>
            </a:r>
            <a:endParaRPr lang="en-US" sz="1600" b="0" dirty="0" smtClean="0">
              <a:solidFill>
                <a:srgbClr val="000000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0" name="AutoShape 1028"/>
          <p:cNvSpPr>
            <a:spLocks noChangeArrowheads="1"/>
          </p:cNvSpPr>
          <p:nvPr/>
        </p:nvSpPr>
        <p:spPr bwMode="auto">
          <a:xfrm>
            <a:off x="513453" y="3439238"/>
            <a:ext cx="2700692" cy="42308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CC00"/>
              </a:gs>
              <a:gs pos="50000">
                <a:srgbClr val="FFFFFF"/>
              </a:gs>
              <a:gs pos="100000">
                <a:srgbClr val="FFCC00"/>
              </a:gs>
            </a:gsLst>
            <a:lin ang="5400000" scaled="1"/>
          </a:gradFill>
          <a:ln w="9525">
            <a:solidFill>
              <a:srgbClr val="B18B0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en-US" sz="1800" dirty="0">
                <a:solidFill>
                  <a:srgbClr val="000000"/>
                </a:solidFill>
                <a:cs typeface="Times New Roman" pitchFamily="18" charset="0"/>
              </a:rPr>
              <a:t>   </a:t>
            </a:r>
            <a:r>
              <a:rPr lang="en-US" sz="1800" dirty="0" smtClean="0">
                <a:solidFill>
                  <a:srgbClr val="000000"/>
                </a:solidFill>
                <a:cs typeface="Times New Roman" pitchFamily="18" charset="0"/>
              </a:rPr>
              <a:t>Web Item</a:t>
            </a:r>
            <a:endParaRPr lang="en-US" sz="1800" dirty="0"/>
          </a:p>
        </p:txBody>
      </p:sp>
      <p:sp>
        <p:nvSpPr>
          <p:cNvPr id="12" name="AutoShape 1057"/>
          <p:cNvSpPr>
            <a:spLocks noChangeArrowheads="1"/>
          </p:cNvSpPr>
          <p:nvPr/>
        </p:nvSpPr>
        <p:spPr bwMode="auto">
          <a:xfrm>
            <a:off x="482711" y="4954139"/>
            <a:ext cx="8033492" cy="1064524"/>
          </a:xfrm>
          <a:prstGeom prst="roundRect">
            <a:avLst>
              <a:gd name="adj" fmla="val 7056"/>
            </a:avLst>
          </a:prstGeom>
          <a:gradFill rotWithShape="1"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marL="277813" indent="-177800" algn="just" eaLnBrk="1" hangingPunct="1">
              <a:lnSpc>
                <a:spcPct val="120000"/>
              </a:lnSpc>
              <a:buBlip>
                <a:blip r:embed="rId2"/>
              </a:buBlip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Technical contents are HTML code containing BW objects &amp; tags to display Web</a:t>
            </a:r>
            <a:b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</a:b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Items</a:t>
            </a:r>
          </a:p>
        </p:txBody>
      </p:sp>
      <p:sp>
        <p:nvSpPr>
          <p:cNvPr id="13" name="AutoShape 1028"/>
          <p:cNvSpPr>
            <a:spLocks noChangeArrowheads="1"/>
          </p:cNvSpPr>
          <p:nvPr/>
        </p:nvSpPr>
        <p:spPr bwMode="auto">
          <a:xfrm>
            <a:off x="458862" y="4653888"/>
            <a:ext cx="2700692" cy="42308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CC00"/>
              </a:gs>
              <a:gs pos="50000">
                <a:srgbClr val="FFFFFF"/>
              </a:gs>
              <a:gs pos="100000">
                <a:srgbClr val="FFCC00"/>
              </a:gs>
            </a:gsLst>
            <a:lin ang="5400000" scaled="1"/>
          </a:gradFill>
          <a:ln w="9525">
            <a:solidFill>
              <a:srgbClr val="B18B0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en-US" sz="1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sz="1800" dirty="0" smtClean="0"/>
              <a:t>Web Template</a:t>
            </a:r>
            <a:endParaRPr lang="en-US" sz="1800" dirty="0"/>
          </a:p>
        </p:txBody>
      </p:sp>
      <p:sp>
        <p:nvSpPr>
          <p:cNvPr id="15" name="Rectangle 14"/>
          <p:cNvSpPr/>
          <p:nvPr/>
        </p:nvSpPr>
        <p:spPr>
          <a:xfrm>
            <a:off x="504965" y="2306472"/>
            <a:ext cx="8024884" cy="859809"/>
          </a:xfrm>
          <a:prstGeom prst="rect">
            <a:avLst/>
          </a:prstGeom>
          <a:solidFill>
            <a:srgbClr val="EAEAEA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just">
              <a:lnSpc>
                <a:spcPct val="150000"/>
              </a:lnSpc>
            </a:pPr>
            <a:r>
              <a:rPr lang="en-US" sz="1600" b="0" dirty="0" smtClean="0"/>
              <a:t>With this tool, you create an HTML page with BI-specific content, starting with an</a:t>
            </a:r>
          </a:p>
          <a:p>
            <a:pPr algn="just">
              <a:lnSpc>
                <a:spcPct val="150000"/>
              </a:lnSpc>
            </a:pPr>
            <a:r>
              <a:rPr lang="en-US" sz="1600" b="0" dirty="0" smtClean="0"/>
              <a:t> XHTML document referred to as a Web template</a:t>
            </a:r>
            <a:endParaRPr lang="en-US" sz="16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532262" y="4524253"/>
            <a:ext cx="7615451" cy="2026672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FEF0BC"/>
              </a:gs>
            </a:gsLst>
            <a:lin ang="5400000" scaled="1"/>
            <a:tileRect/>
          </a:gradFill>
          <a:ln w="19050">
            <a:solidFill>
              <a:srgbClr val="F9C403"/>
            </a:solidFill>
            <a:round/>
            <a:headEnd/>
            <a:tailEnd/>
          </a:ln>
        </p:spPr>
        <p:txBody>
          <a:bodyPr wrap="square" lIns="91440" tIns="0" rIns="0" bIns="91440" anchor="ctr" anchorCtr="0">
            <a:noAutofit/>
          </a:bodyPr>
          <a:lstStyle/>
          <a:p>
            <a:pPr marL="277813" indent="-177800" eaLnBrk="1" hangingPunct="1">
              <a:lnSpc>
                <a:spcPct val="150000"/>
              </a:lnSpc>
            </a:pPr>
            <a:endParaRPr lang="en-US" sz="1800" b="0" dirty="0" smtClean="0"/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40</a:t>
            </a:fld>
            <a:endParaRPr lang="en-US" dirty="0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Pattern Wizard        </a:t>
            </a:r>
            <a:endParaRPr lang="en-US" sz="2000" dirty="0" smtClean="0"/>
          </a:p>
        </p:txBody>
      </p:sp>
      <p:sp>
        <p:nvSpPr>
          <p:cNvPr id="6" name="Rectangle 5"/>
          <p:cNvSpPr/>
          <p:nvPr/>
        </p:nvSpPr>
        <p:spPr>
          <a:xfrm>
            <a:off x="532264" y="1119114"/>
            <a:ext cx="7820166" cy="1351131"/>
          </a:xfrm>
          <a:prstGeom prst="rect">
            <a:avLst/>
          </a:prstGeom>
          <a:solidFill>
            <a:srgbClr val="EAEAEA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marL="341313" indent="-109538">
              <a:lnSpc>
                <a:spcPct val="200000"/>
              </a:lnSpc>
              <a:buFont typeface="Wingdings" pitchFamily="2" charset="2"/>
              <a:buChar char=""/>
            </a:pPr>
            <a:r>
              <a:rPr lang="en-US" sz="1800" dirty="0" smtClean="0"/>
              <a:t> Patterns are pre-defined Web Application Templates</a:t>
            </a:r>
          </a:p>
          <a:p>
            <a:pPr marL="231775">
              <a:lnSpc>
                <a:spcPct val="200000"/>
              </a:lnSpc>
              <a:buFont typeface="Wingdings" pitchFamily="2" charset="2"/>
              <a:buChar char=""/>
            </a:pPr>
            <a:r>
              <a:rPr lang="en-US" sz="1800" dirty="0" smtClean="0"/>
              <a:t> Requirement based Configuration of Templates </a:t>
            </a:r>
            <a:endParaRPr lang="en-US" sz="1800" dirty="0"/>
          </a:p>
        </p:txBody>
      </p:sp>
      <p:sp>
        <p:nvSpPr>
          <p:cNvPr id="9" name="Rectangle 8"/>
          <p:cNvSpPr/>
          <p:nvPr/>
        </p:nvSpPr>
        <p:spPr>
          <a:xfrm>
            <a:off x="614150" y="3152656"/>
            <a:ext cx="7397083" cy="382134"/>
          </a:xfrm>
          <a:prstGeom prst="rect">
            <a:avLst/>
          </a:prstGeom>
          <a:gradFill flip="none" rotWithShape="1">
            <a:gsLst>
              <a:gs pos="0">
                <a:srgbClr val="FDCE49"/>
              </a:gs>
              <a:gs pos="50000">
                <a:srgbClr val="FFF9DD"/>
              </a:gs>
              <a:gs pos="100000">
                <a:srgbClr val="FDCE49"/>
              </a:gs>
            </a:gsLst>
            <a:lin ang="18900000" scaled="1"/>
            <a:tileRect/>
          </a:gradFill>
          <a:ln w="9525">
            <a:solidFill>
              <a:srgbClr val="993300"/>
            </a:solidFill>
            <a:miter lim="800000"/>
            <a:headEnd/>
            <a:tailEnd/>
          </a:ln>
        </p:spPr>
        <p:txBody>
          <a:bodyPr lIns="91440" tIns="0" rIns="0" bIns="91440" anchor="ctr"/>
          <a:lstStyle/>
          <a:p>
            <a:pPr marL="277813" indent="-177800">
              <a:lnSpc>
                <a:spcPct val="150000"/>
              </a:lnSpc>
            </a:pPr>
            <a:r>
              <a:rPr lang="en-US" sz="1800" b="0" dirty="0" smtClean="0"/>
              <a:t>Determine whether to edit BI pattern or predefined web template</a:t>
            </a:r>
          </a:p>
        </p:txBody>
      </p:sp>
      <p:sp>
        <p:nvSpPr>
          <p:cNvPr id="10" name="Rectangle 9"/>
          <p:cNvSpPr/>
          <p:nvPr/>
        </p:nvSpPr>
        <p:spPr>
          <a:xfrm>
            <a:off x="4531057" y="4571997"/>
            <a:ext cx="3111689" cy="1187355"/>
          </a:xfrm>
          <a:prstGeom prst="rect">
            <a:avLst/>
          </a:prstGeom>
          <a:solidFill>
            <a:srgbClr val="FFF1B7"/>
          </a:solidFill>
          <a:ln w="9525">
            <a:solidFill>
              <a:srgbClr val="993300"/>
            </a:solidFill>
            <a:miter lim="800000"/>
            <a:headEnd/>
            <a:tailEnd/>
          </a:ln>
        </p:spPr>
        <p:txBody>
          <a:bodyPr lIns="91440" tIns="0" rIns="0" bIns="91440" anchor="ctr"/>
          <a:lstStyle/>
          <a:p>
            <a:pPr marL="277813" indent="-177800" algn="ctr">
              <a:lnSpc>
                <a:spcPct val="150000"/>
              </a:lnSpc>
            </a:pPr>
            <a:r>
              <a:rPr lang="en-US" sz="1800" b="0" dirty="0" smtClean="0"/>
              <a:t>To Edit predefined web template functions provided by WAD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00501" y="3848686"/>
            <a:ext cx="7397083" cy="368491"/>
          </a:xfrm>
          <a:prstGeom prst="rect">
            <a:avLst/>
          </a:prstGeom>
          <a:gradFill flip="none" rotWithShape="1">
            <a:gsLst>
              <a:gs pos="0">
                <a:srgbClr val="FDCE49"/>
              </a:gs>
              <a:gs pos="50000">
                <a:srgbClr val="FFF9DD"/>
              </a:gs>
              <a:gs pos="100000">
                <a:srgbClr val="FDCE49"/>
              </a:gs>
            </a:gsLst>
            <a:lin ang="18900000" scaled="1"/>
            <a:tileRect/>
          </a:gradFill>
          <a:ln w="9525">
            <a:solidFill>
              <a:srgbClr val="993300"/>
            </a:solidFill>
            <a:miter lim="800000"/>
            <a:headEnd/>
            <a:tailEnd/>
          </a:ln>
        </p:spPr>
        <p:txBody>
          <a:bodyPr lIns="91440" tIns="0" rIns="0" bIns="91440" anchor="ctr"/>
          <a:lstStyle/>
          <a:p>
            <a:pPr marL="277813" indent="-177800">
              <a:lnSpc>
                <a:spcPct val="150000"/>
              </a:lnSpc>
            </a:pPr>
            <a:r>
              <a:rPr lang="en-US" sz="1800" b="0" dirty="0" smtClean="0"/>
              <a:t>Select a BI pattern or a predefined web template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36982" y="4612964"/>
            <a:ext cx="3125334" cy="941671"/>
          </a:xfrm>
          <a:prstGeom prst="rect">
            <a:avLst/>
          </a:prstGeom>
          <a:solidFill>
            <a:srgbClr val="FFF1B7"/>
          </a:solidFill>
          <a:ln w="9525">
            <a:solidFill>
              <a:srgbClr val="993300"/>
            </a:solidFill>
            <a:miter lim="800000"/>
            <a:headEnd/>
            <a:tailEnd/>
          </a:ln>
        </p:spPr>
        <p:txBody>
          <a:bodyPr lIns="91440" tIns="0" rIns="0" bIns="91440" anchor="ctr"/>
          <a:lstStyle/>
          <a:p>
            <a:pPr marL="277813" indent="-177800" algn="ctr">
              <a:lnSpc>
                <a:spcPct val="150000"/>
              </a:lnSpc>
            </a:pPr>
            <a:r>
              <a:rPr lang="en-US" sz="1800" b="0" dirty="0" smtClean="0"/>
              <a:t>To Edit patterns follow pattern wizard steps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442951" y="5950422"/>
            <a:ext cx="3684895" cy="382134"/>
          </a:xfrm>
          <a:prstGeom prst="rect">
            <a:avLst/>
          </a:prstGeom>
          <a:solidFill>
            <a:schemeClr val="bg1"/>
          </a:solidFill>
          <a:ln w="9525">
            <a:solidFill>
              <a:srgbClr val="996633"/>
            </a:solidFill>
            <a:miter lim="800000"/>
            <a:headEnd/>
            <a:tailEnd/>
          </a:ln>
        </p:spPr>
        <p:txBody>
          <a:bodyPr lIns="91440" tIns="0" rIns="0" bIns="91440" anchor="ctr"/>
          <a:lstStyle/>
          <a:p>
            <a:pPr marL="277813" indent="-177800" algn="ctr">
              <a:lnSpc>
                <a:spcPct val="150000"/>
              </a:lnSpc>
            </a:pPr>
            <a:r>
              <a:rPr lang="en-US" sz="1800" b="0" dirty="0" smtClean="0"/>
              <a:t>Save the Changes</a:t>
            </a:r>
          </a:p>
        </p:txBody>
      </p:sp>
      <p:sp>
        <p:nvSpPr>
          <p:cNvPr id="14" name="AutoShape 9"/>
          <p:cNvSpPr>
            <a:spLocks noChangeArrowheads="1"/>
          </p:cNvSpPr>
          <p:nvPr/>
        </p:nvSpPr>
        <p:spPr bwMode="auto">
          <a:xfrm>
            <a:off x="590718" y="2634018"/>
            <a:ext cx="2425438" cy="341197"/>
          </a:xfrm>
          <a:prstGeom prst="roundRect">
            <a:avLst>
              <a:gd name="adj" fmla="val 16667"/>
            </a:avLst>
          </a:prstGeom>
          <a:solidFill>
            <a:srgbClr val="FDCB0C"/>
          </a:solidFill>
          <a:ln w="9525">
            <a:solidFill>
              <a:srgbClr val="FF9933"/>
            </a:solidFill>
            <a:round/>
            <a:headEnd/>
            <a:tailEnd/>
          </a:ln>
          <a:effectLst>
            <a:prstShdw prst="shdw17" dist="17961" dir="2700000">
              <a:srgbClr val="995C1F"/>
            </a:prstShdw>
          </a:effectLst>
        </p:spPr>
        <p:txBody>
          <a:bodyPr lIns="0" tIns="0" rIns="0" bIns="0" anchor="ctr"/>
          <a:lstStyle/>
          <a:p>
            <a:pPr marL="277813" indent="-177800" algn="ctr" eaLnBrk="1" hangingPunct="1"/>
            <a:r>
              <a:rPr lang="en-US" sz="1800" dirty="0" smtClean="0">
                <a:solidFill>
                  <a:schemeClr val="tx2"/>
                </a:solidFill>
              </a:rPr>
              <a:t>Activities</a:t>
            </a:r>
            <a:endParaRPr lang="en-US" sz="1800" dirty="0">
              <a:solidFill>
                <a:schemeClr val="tx2"/>
              </a:solidFill>
            </a:endParaRPr>
          </a:p>
        </p:txBody>
      </p:sp>
      <p:sp>
        <p:nvSpPr>
          <p:cNvPr id="17" name="Down Arrow 16"/>
          <p:cNvSpPr/>
          <p:nvPr/>
        </p:nvSpPr>
        <p:spPr bwMode="auto">
          <a:xfrm>
            <a:off x="4135273" y="3562064"/>
            <a:ext cx="286603" cy="245659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18" name="Down Arrow 17"/>
          <p:cNvSpPr/>
          <p:nvPr/>
        </p:nvSpPr>
        <p:spPr bwMode="auto">
          <a:xfrm>
            <a:off x="2156352" y="4271748"/>
            <a:ext cx="286603" cy="245659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19" name="Down Arrow 18"/>
          <p:cNvSpPr/>
          <p:nvPr/>
        </p:nvSpPr>
        <p:spPr bwMode="auto">
          <a:xfrm>
            <a:off x="5936782" y="4258100"/>
            <a:ext cx="286603" cy="245659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2550017" y="344557"/>
            <a:ext cx="659398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b="0" i="1" dirty="0" smtClean="0"/>
              <a:t>Pattern Wizard – Setting pattern for template</a:t>
            </a:r>
            <a:endParaRPr lang="en-US" sz="2400" b="0" i="1" dirty="0"/>
          </a:p>
        </p:txBody>
      </p:sp>
      <p:grpSp>
        <p:nvGrpSpPr>
          <p:cNvPr id="11" name="Group 5"/>
          <p:cNvGrpSpPr>
            <a:grpSpLocks/>
          </p:cNvGrpSpPr>
          <p:nvPr/>
        </p:nvGrpSpPr>
        <p:grpSpPr bwMode="auto">
          <a:xfrm>
            <a:off x="914400" y="1458913"/>
            <a:ext cx="6934200" cy="4789487"/>
            <a:chOff x="576" y="919"/>
            <a:chExt cx="4368" cy="3017"/>
          </a:xfrm>
        </p:grpSpPr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2"/>
            <a:srcRect l="1563" t="2083" b="4167"/>
            <a:stretch>
              <a:fillRect/>
            </a:stretch>
          </p:blipFill>
          <p:spPr bwMode="auto">
            <a:xfrm>
              <a:off x="720" y="919"/>
              <a:ext cx="4224" cy="30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3" name="Oval 3"/>
            <p:cNvSpPr>
              <a:spLocks noChangeArrowheads="1"/>
            </p:cNvSpPr>
            <p:nvPr/>
          </p:nvSpPr>
          <p:spPr bwMode="auto">
            <a:xfrm>
              <a:off x="576" y="1008"/>
              <a:ext cx="960" cy="192"/>
            </a:xfrm>
            <a:prstGeom prst="ellipse">
              <a:avLst/>
            </a:prstGeom>
            <a:noFill/>
            <a:ln w="38100">
              <a:solidFill>
                <a:srgbClr val="8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42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Pattern Wizard – Select Pattern</a:t>
            </a:r>
          </a:p>
        </p:txBody>
      </p:sp>
      <p:grpSp>
        <p:nvGrpSpPr>
          <p:cNvPr id="6" name="Group 9"/>
          <p:cNvGrpSpPr>
            <a:grpSpLocks/>
          </p:cNvGrpSpPr>
          <p:nvPr/>
        </p:nvGrpSpPr>
        <p:grpSpPr bwMode="auto">
          <a:xfrm>
            <a:off x="656823" y="1223492"/>
            <a:ext cx="7920507" cy="5405907"/>
            <a:chOff x="1344" y="624"/>
            <a:chExt cx="4128" cy="3552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/>
            <a:srcRect l="16406" t="9375" r="16406" b="13542"/>
            <a:stretch>
              <a:fillRect/>
            </a:stretch>
          </p:blipFill>
          <p:spPr bwMode="auto">
            <a:xfrm>
              <a:off x="1344" y="624"/>
              <a:ext cx="4128" cy="35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AutoShape 5"/>
            <p:cNvSpPr>
              <a:spLocks noChangeArrowheads="1"/>
            </p:cNvSpPr>
            <p:nvPr/>
          </p:nvSpPr>
          <p:spPr bwMode="auto">
            <a:xfrm>
              <a:off x="2256" y="1900"/>
              <a:ext cx="912" cy="535"/>
            </a:xfrm>
            <a:prstGeom prst="wedgeRoundRectCallout">
              <a:avLst>
                <a:gd name="adj1" fmla="val -97148"/>
                <a:gd name="adj2" fmla="val -168981"/>
                <a:gd name="adj3" fmla="val 16667"/>
              </a:avLst>
            </a:prstGeom>
            <a:solidFill>
              <a:srgbClr val="FFF1B7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r>
                <a:rPr lang="en-US" sz="1400" dirty="0"/>
                <a:t>Lists predefined ones saved in Favorites</a:t>
              </a:r>
            </a:p>
          </p:txBody>
        </p:sp>
        <p:sp>
          <p:nvSpPr>
            <p:cNvPr id="9" name="AutoShape 6"/>
            <p:cNvSpPr>
              <a:spLocks noChangeArrowheads="1"/>
            </p:cNvSpPr>
            <p:nvPr/>
          </p:nvSpPr>
          <p:spPr bwMode="auto">
            <a:xfrm>
              <a:off x="3600" y="1968"/>
              <a:ext cx="960" cy="336"/>
            </a:xfrm>
            <a:prstGeom prst="wedgeRoundRectCallout">
              <a:avLst>
                <a:gd name="adj1" fmla="val -112500"/>
                <a:gd name="adj2" fmla="val -243153"/>
                <a:gd name="adj3" fmla="val 16667"/>
              </a:avLst>
            </a:prstGeom>
            <a:solidFill>
              <a:srgbClr val="FFF1B7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r>
                <a:rPr lang="en-US" sz="1400" dirty="0"/>
                <a:t>Lists all available predefined ones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43</a:t>
            </a:fld>
            <a:endParaRPr lang="en-US" smtClean="0"/>
          </a:p>
        </p:txBody>
      </p:sp>
      <p:grpSp>
        <p:nvGrpSpPr>
          <p:cNvPr id="6" name="Group 13"/>
          <p:cNvGrpSpPr>
            <a:grpSpLocks/>
          </p:cNvGrpSpPr>
          <p:nvPr/>
        </p:nvGrpSpPr>
        <p:grpSpPr bwMode="auto">
          <a:xfrm>
            <a:off x="685800" y="1066800"/>
            <a:ext cx="7848600" cy="5562600"/>
            <a:chOff x="432" y="288"/>
            <a:chExt cx="4944" cy="3504"/>
          </a:xfrm>
        </p:grpSpPr>
        <p:pic>
          <p:nvPicPr>
            <p:cNvPr id="7" name="Picture 14"/>
            <p:cNvPicPr>
              <a:picLocks noChangeAspect="1" noChangeArrowheads="1"/>
            </p:cNvPicPr>
            <p:nvPr/>
          </p:nvPicPr>
          <p:blipFill>
            <a:blip r:embed="rId2"/>
            <a:srcRect l="16406" t="10417" r="16406" b="13542"/>
            <a:stretch>
              <a:fillRect/>
            </a:stretch>
          </p:blipFill>
          <p:spPr bwMode="auto">
            <a:xfrm>
              <a:off x="1248" y="288"/>
              <a:ext cx="4128" cy="3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Oval 15"/>
            <p:cNvSpPr>
              <a:spLocks noChangeArrowheads="1"/>
            </p:cNvSpPr>
            <p:nvPr/>
          </p:nvSpPr>
          <p:spPr bwMode="auto">
            <a:xfrm>
              <a:off x="2304" y="720"/>
              <a:ext cx="1344" cy="288"/>
            </a:xfrm>
            <a:prstGeom prst="ellips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AutoShape 16"/>
            <p:cNvSpPr>
              <a:spLocks noChangeArrowheads="1"/>
            </p:cNvSpPr>
            <p:nvPr/>
          </p:nvSpPr>
          <p:spPr bwMode="auto">
            <a:xfrm>
              <a:off x="432" y="1200"/>
              <a:ext cx="1104" cy="432"/>
            </a:xfrm>
            <a:prstGeom prst="wedgeRoundRectCallout">
              <a:avLst>
                <a:gd name="adj1" fmla="val 52176"/>
                <a:gd name="adj2" fmla="val -93750"/>
                <a:gd name="adj3" fmla="val 16667"/>
              </a:avLst>
            </a:prstGeom>
            <a:solidFill>
              <a:srgbClr val="FFF1B7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r>
                <a:rPr lang="en-US" sz="1200" dirty="0"/>
                <a:t>All Predefined patterns---Edit using Pattern wizard</a:t>
              </a:r>
            </a:p>
          </p:txBody>
        </p:sp>
        <p:sp>
          <p:nvSpPr>
            <p:cNvPr id="10" name="AutoShape 17"/>
            <p:cNvSpPr>
              <a:spLocks noChangeArrowheads="1"/>
            </p:cNvSpPr>
            <p:nvPr/>
          </p:nvSpPr>
          <p:spPr bwMode="auto">
            <a:xfrm>
              <a:off x="2256" y="2016"/>
              <a:ext cx="1200" cy="480"/>
            </a:xfrm>
            <a:prstGeom prst="wedgeRoundRectCallout">
              <a:avLst>
                <a:gd name="adj1" fmla="val -109000"/>
                <a:gd name="adj2" fmla="val -112917"/>
                <a:gd name="adj3" fmla="val 16667"/>
              </a:avLst>
            </a:prstGeom>
            <a:solidFill>
              <a:srgbClr val="FFF1B7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r>
                <a:rPr lang="en-US" sz="1200" dirty="0"/>
                <a:t>All Predefined Web Templates—Edit using WAD functions</a:t>
              </a:r>
            </a:p>
          </p:txBody>
        </p:sp>
        <p:sp>
          <p:nvSpPr>
            <p:cNvPr id="11" name="Oval 18"/>
            <p:cNvSpPr>
              <a:spLocks noChangeArrowheads="1"/>
            </p:cNvSpPr>
            <p:nvPr/>
          </p:nvSpPr>
          <p:spPr bwMode="auto">
            <a:xfrm>
              <a:off x="1392" y="1200"/>
              <a:ext cx="3360" cy="192"/>
            </a:xfrm>
            <a:prstGeom prst="ellipse">
              <a:avLst/>
            </a:prstGeom>
            <a:noFill/>
            <a:ln w="28575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Line 19"/>
            <p:cNvSpPr>
              <a:spLocks noChangeShapeType="1"/>
            </p:cNvSpPr>
            <p:nvPr/>
          </p:nvSpPr>
          <p:spPr bwMode="auto">
            <a:xfrm>
              <a:off x="4176" y="1392"/>
              <a:ext cx="336" cy="4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 Box 20"/>
            <p:cNvSpPr txBox="1">
              <a:spLocks noChangeArrowheads="1"/>
            </p:cNvSpPr>
            <p:nvPr/>
          </p:nvSpPr>
          <p:spPr bwMode="auto">
            <a:xfrm>
              <a:off x="4128" y="1920"/>
              <a:ext cx="1152" cy="291"/>
            </a:xfrm>
            <a:prstGeom prst="rect">
              <a:avLst/>
            </a:prstGeom>
            <a:solidFill>
              <a:srgbClr val="FFF1B7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dirty="0"/>
                <a:t>Select a Pattern as per Requirement</a:t>
              </a:r>
            </a:p>
          </p:txBody>
        </p:sp>
      </p:grpSp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Pattern Wizard – Select Pattern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44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– Layout Setting – Step 1</a:t>
            </a:r>
          </a:p>
        </p:txBody>
      </p:sp>
      <p:grpSp>
        <p:nvGrpSpPr>
          <p:cNvPr id="6" name="Group 7"/>
          <p:cNvGrpSpPr>
            <a:grpSpLocks/>
          </p:cNvGrpSpPr>
          <p:nvPr/>
        </p:nvGrpSpPr>
        <p:grpSpPr bwMode="auto">
          <a:xfrm>
            <a:off x="746975" y="1270000"/>
            <a:ext cx="7482625" cy="5207000"/>
            <a:chOff x="816" y="800"/>
            <a:chExt cx="4032" cy="3280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/>
            <a:srcRect t="3125" r="781" b="6250"/>
            <a:stretch>
              <a:fillRect/>
            </a:stretch>
          </p:blipFill>
          <p:spPr bwMode="auto">
            <a:xfrm>
              <a:off x="816" y="800"/>
              <a:ext cx="4032" cy="3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AutoShape 5"/>
            <p:cNvSpPr>
              <a:spLocks noChangeArrowheads="1"/>
            </p:cNvSpPr>
            <p:nvPr/>
          </p:nvSpPr>
          <p:spPr bwMode="auto">
            <a:xfrm>
              <a:off x="4176" y="3600"/>
              <a:ext cx="144" cy="240"/>
            </a:xfrm>
            <a:prstGeom prst="downArrow">
              <a:avLst>
                <a:gd name="adj1" fmla="val 50000"/>
                <a:gd name="adj2" fmla="val 41667"/>
              </a:avLst>
            </a:prstGeom>
            <a:solidFill>
              <a:srgbClr val="FFF1B7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Oval 6"/>
            <p:cNvSpPr>
              <a:spLocks noChangeArrowheads="1"/>
            </p:cNvSpPr>
            <p:nvPr/>
          </p:nvSpPr>
          <p:spPr bwMode="auto">
            <a:xfrm>
              <a:off x="3888" y="3888"/>
              <a:ext cx="672" cy="144"/>
            </a:xfrm>
            <a:prstGeom prst="ellipse">
              <a:avLst/>
            </a:prstGeom>
            <a:noFill/>
            <a:ln w="28575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45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xfrm>
            <a:off x="2704563" y="142875"/>
            <a:ext cx="6439437" cy="765175"/>
          </a:xfrm>
        </p:spPr>
        <p:txBody>
          <a:bodyPr/>
          <a:lstStyle/>
          <a:p>
            <a:r>
              <a:rPr lang="en-US" dirty="0" smtClean="0"/>
              <a:t>Example – Template Property and Data Provider Setting – Step 2</a:t>
            </a:r>
          </a:p>
        </p:txBody>
      </p:sp>
      <p:grpSp>
        <p:nvGrpSpPr>
          <p:cNvPr id="6" name="Group 9"/>
          <p:cNvGrpSpPr>
            <a:grpSpLocks/>
          </p:cNvGrpSpPr>
          <p:nvPr/>
        </p:nvGrpSpPr>
        <p:grpSpPr bwMode="auto">
          <a:xfrm>
            <a:off x="618183" y="1292225"/>
            <a:ext cx="7391400" cy="5108575"/>
            <a:chOff x="576" y="814"/>
            <a:chExt cx="4656" cy="3218"/>
          </a:xfrm>
        </p:grpSpPr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576" y="814"/>
              <a:ext cx="4656" cy="3218"/>
              <a:chOff x="576" y="670"/>
              <a:chExt cx="4656" cy="3218"/>
            </a:xfrm>
          </p:grpSpPr>
          <p:pic>
            <p:nvPicPr>
              <p:cNvPr id="10" name="Picture 2"/>
              <p:cNvPicPr>
                <a:picLocks noChangeAspect="1" noChangeArrowheads="1"/>
              </p:cNvPicPr>
              <p:nvPr/>
            </p:nvPicPr>
            <p:blipFill>
              <a:blip r:embed="rId2"/>
              <a:srcRect t="3125" r="781" b="7292"/>
              <a:stretch>
                <a:fillRect/>
              </a:stretch>
            </p:blipFill>
            <p:spPr bwMode="auto">
              <a:xfrm>
                <a:off x="768" y="670"/>
                <a:ext cx="4464" cy="32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1" name="Oval 3"/>
              <p:cNvSpPr>
                <a:spLocks noChangeArrowheads="1"/>
              </p:cNvSpPr>
              <p:nvPr/>
            </p:nvSpPr>
            <p:spPr bwMode="auto">
              <a:xfrm>
                <a:off x="576" y="2494"/>
                <a:ext cx="1056" cy="240"/>
              </a:xfrm>
              <a:prstGeom prst="ellipse">
                <a:avLst/>
              </a:prstGeom>
              <a:noFill/>
              <a:ln w="28575">
                <a:solidFill>
                  <a:srgbClr val="99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" name="AutoShape 4"/>
              <p:cNvSpPr>
                <a:spLocks noChangeArrowheads="1"/>
              </p:cNvSpPr>
              <p:nvPr/>
            </p:nvSpPr>
            <p:spPr bwMode="auto">
              <a:xfrm>
                <a:off x="1728" y="3070"/>
                <a:ext cx="912" cy="336"/>
              </a:xfrm>
              <a:prstGeom prst="wedgeRoundRectCallout">
                <a:avLst>
                  <a:gd name="adj1" fmla="val 123903"/>
                  <a:gd name="adj2" fmla="val -309523"/>
                  <a:gd name="adj3" fmla="val 16667"/>
                </a:avLst>
              </a:prstGeom>
              <a:solidFill>
                <a:srgbClr val="FFF1B7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en-US" sz="1400" dirty="0"/>
                  <a:t>Data Provider selection</a:t>
                </a:r>
              </a:p>
            </p:txBody>
          </p:sp>
        </p:grpSp>
        <p:sp>
          <p:nvSpPr>
            <p:cNvPr id="8" name="AutoShape 7"/>
            <p:cNvSpPr>
              <a:spLocks noChangeArrowheads="1"/>
            </p:cNvSpPr>
            <p:nvPr/>
          </p:nvSpPr>
          <p:spPr bwMode="auto">
            <a:xfrm>
              <a:off x="4512" y="3600"/>
              <a:ext cx="144" cy="240"/>
            </a:xfrm>
            <a:prstGeom prst="downArrow">
              <a:avLst>
                <a:gd name="adj1" fmla="val 50000"/>
                <a:gd name="adj2" fmla="val 41667"/>
              </a:avLst>
            </a:prstGeom>
            <a:solidFill>
              <a:srgbClr val="FFF1B7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4224" y="3888"/>
              <a:ext cx="672" cy="144"/>
            </a:xfrm>
            <a:prstGeom prst="ellipse">
              <a:avLst/>
            </a:prstGeom>
            <a:noFill/>
            <a:ln w="28575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46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– Analysis Item Setting – Step 3</a:t>
            </a:r>
          </a:p>
        </p:txBody>
      </p:sp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649309" y="1268569"/>
            <a:ext cx="7799232" cy="5119352"/>
            <a:chOff x="912" y="864"/>
            <a:chExt cx="4224" cy="3082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/>
            <a:srcRect t="3125" r="1563" b="6250"/>
            <a:stretch>
              <a:fillRect/>
            </a:stretch>
          </p:blipFill>
          <p:spPr bwMode="auto">
            <a:xfrm>
              <a:off x="912" y="864"/>
              <a:ext cx="4224" cy="30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AutoShape 4"/>
            <p:cNvSpPr>
              <a:spLocks noChangeArrowheads="1"/>
            </p:cNvSpPr>
            <p:nvPr/>
          </p:nvSpPr>
          <p:spPr bwMode="auto">
            <a:xfrm>
              <a:off x="4464" y="3456"/>
              <a:ext cx="144" cy="240"/>
            </a:xfrm>
            <a:prstGeom prst="downArrow">
              <a:avLst>
                <a:gd name="adj1" fmla="val 50000"/>
                <a:gd name="adj2" fmla="val 41667"/>
              </a:avLst>
            </a:prstGeom>
            <a:solidFill>
              <a:srgbClr val="FFF1B7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Oval 5"/>
            <p:cNvSpPr>
              <a:spLocks noChangeArrowheads="1"/>
            </p:cNvSpPr>
            <p:nvPr/>
          </p:nvSpPr>
          <p:spPr bwMode="auto">
            <a:xfrm>
              <a:off x="4176" y="3744"/>
              <a:ext cx="672" cy="144"/>
            </a:xfrm>
            <a:prstGeom prst="ellipse">
              <a:avLst/>
            </a:prstGeom>
            <a:noFill/>
            <a:ln w="28575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47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– Chart Item Setting – Step 4</a:t>
            </a:r>
          </a:p>
        </p:txBody>
      </p:sp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695459" y="1404938"/>
            <a:ext cx="7534141" cy="4919662"/>
            <a:chOff x="912" y="885"/>
            <a:chExt cx="4272" cy="3099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/>
            <a:srcRect t="3125" b="6250"/>
            <a:stretch>
              <a:fillRect/>
            </a:stretch>
          </p:blipFill>
          <p:spPr bwMode="auto">
            <a:xfrm>
              <a:off x="912" y="885"/>
              <a:ext cx="4272" cy="30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AutoShape 4"/>
            <p:cNvSpPr>
              <a:spLocks noChangeArrowheads="1"/>
            </p:cNvSpPr>
            <p:nvPr/>
          </p:nvSpPr>
          <p:spPr bwMode="auto">
            <a:xfrm>
              <a:off x="4416" y="3504"/>
              <a:ext cx="144" cy="240"/>
            </a:xfrm>
            <a:prstGeom prst="downArrow">
              <a:avLst>
                <a:gd name="adj1" fmla="val 50000"/>
                <a:gd name="adj2" fmla="val 41667"/>
              </a:avLst>
            </a:prstGeom>
            <a:solidFill>
              <a:srgbClr val="FFF1B7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Oval 5"/>
            <p:cNvSpPr>
              <a:spLocks noChangeArrowheads="1"/>
            </p:cNvSpPr>
            <p:nvPr/>
          </p:nvSpPr>
          <p:spPr bwMode="auto">
            <a:xfrm>
              <a:off x="4128" y="3792"/>
              <a:ext cx="672" cy="144"/>
            </a:xfrm>
            <a:prstGeom prst="ellipse">
              <a:avLst/>
            </a:prstGeom>
            <a:noFill/>
            <a:ln w="28575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1219200" y="1135063"/>
            <a:ext cx="7010400" cy="4732337"/>
            <a:chOff x="768" y="715"/>
            <a:chExt cx="4416" cy="2981"/>
          </a:xfrm>
        </p:grpSpPr>
        <p:pic>
          <p:nvPicPr>
            <p:cNvPr id="39938" name="Picture 2"/>
            <p:cNvPicPr>
              <a:picLocks noChangeAspect="1" noChangeArrowheads="1"/>
            </p:cNvPicPr>
            <p:nvPr/>
          </p:nvPicPr>
          <p:blipFill>
            <a:blip r:embed="rId2"/>
            <a:srcRect t="2083" r="1563" b="8333"/>
            <a:stretch>
              <a:fillRect/>
            </a:stretch>
          </p:blipFill>
          <p:spPr bwMode="auto">
            <a:xfrm>
              <a:off x="960" y="715"/>
              <a:ext cx="4224" cy="29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9942" name="AutoShape 6"/>
            <p:cNvSpPr>
              <a:spLocks noChangeArrowheads="1"/>
            </p:cNvSpPr>
            <p:nvPr/>
          </p:nvSpPr>
          <p:spPr bwMode="auto">
            <a:xfrm>
              <a:off x="768" y="2592"/>
              <a:ext cx="1152" cy="240"/>
            </a:xfrm>
            <a:prstGeom prst="wedgeRoundRectCallout">
              <a:avLst>
                <a:gd name="adj1" fmla="val 153125"/>
                <a:gd name="adj2" fmla="val -213333"/>
                <a:gd name="adj3" fmla="val 16667"/>
              </a:avLst>
            </a:prstGeom>
            <a:solidFill>
              <a:srgbClr val="FFF1B7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r>
                <a:rPr lang="en-US" sz="1600" b="0" dirty="0"/>
                <a:t>Save Template</a:t>
              </a:r>
            </a:p>
          </p:txBody>
        </p:sp>
      </p:grpSp>
      <p:sp>
        <p:nvSpPr>
          <p:cNvPr id="6" name="Rectangle 5"/>
          <p:cNvSpPr/>
          <p:nvPr/>
        </p:nvSpPr>
        <p:spPr>
          <a:xfrm>
            <a:off x="2572499" y="356956"/>
            <a:ext cx="55038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0" i="1" dirty="0" smtClean="0"/>
              <a:t>Example – Save Web Template - Step 4</a:t>
            </a:r>
            <a:endParaRPr lang="en-US" sz="2400" b="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49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on Configuring Patterns</a:t>
            </a:r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325192" y="1131998"/>
            <a:ext cx="3628622" cy="2808668"/>
            <a:chOff x="1008" y="704"/>
            <a:chExt cx="4176" cy="3504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/>
            <a:srcRect l="16406" t="10417" r="15625" b="13542"/>
            <a:stretch>
              <a:fillRect/>
            </a:stretch>
          </p:blipFill>
          <p:spPr bwMode="auto">
            <a:xfrm>
              <a:off x="1008" y="704"/>
              <a:ext cx="4176" cy="3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AutoShape 3"/>
            <p:cNvSpPr>
              <a:spLocks noChangeArrowheads="1"/>
            </p:cNvSpPr>
            <p:nvPr/>
          </p:nvSpPr>
          <p:spPr bwMode="auto">
            <a:xfrm>
              <a:off x="2784" y="2224"/>
              <a:ext cx="1855" cy="747"/>
            </a:xfrm>
            <a:prstGeom prst="wedgeRoundRectCallout">
              <a:avLst>
                <a:gd name="adj1" fmla="val -111053"/>
                <a:gd name="adj2" fmla="val -143742"/>
                <a:gd name="adj3" fmla="val 16667"/>
              </a:avLst>
            </a:prstGeom>
            <a:solidFill>
              <a:srgbClr val="FFF1B7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r>
                <a:rPr lang="en-US" sz="1100" b="0" dirty="0"/>
                <a:t>Select Information Consumer Pattern </a:t>
              </a:r>
            </a:p>
          </p:txBody>
        </p:sp>
      </p:grpSp>
      <p:pic>
        <p:nvPicPr>
          <p:cNvPr id="9" name="Picture 13"/>
          <p:cNvPicPr>
            <a:picLocks noChangeAspect="1" noChangeArrowheads="1"/>
          </p:cNvPicPr>
          <p:nvPr/>
        </p:nvPicPr>
        <p:blipFill>
          <a:blip r:embed="rId3"/>
          <a:srcRect t="3125" r="1563" b="6250"/>
          <a:stretch>
            <a:fillRect/>
          </a:stretch>
        </p:blipFill>
        <p:spPr bwMode="auto">
          <a:xfrm>
            <a:off x="4404575" y="1107583"/>
            <a:ext cx="3977425" cy="2846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15"/>
          <p:cNvSpPr>
            <a:spLocks noChangeArrowheads="1"/>
          </p:cNvSpPr>
          <p:nvPr/>
        </p:nvSpPr>
        <p:spPr bwMode="auto">
          <a:xfrm>
            <a:off x="6127124" y="3017950"/>
            <a:ext cx="2102476" cy="755560"/>
          </a:xfrm>
          <a:prstGeom prst="rect">
            <a:avLst/>
          </a:prstGeom>
          <a:solidFill>
            <a:srgbClr val="FFF1B7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b="0" dirty="0" smtClean="0"/>
              <a:t>Two-Rows Toolbar provides </a:t>
            </a:r>
          </a:p>
          <a:p>
            <a:r>
              <a:rPr lang="en-US" sz="1200" b="0" dirty="0" smtClean="0"/>
              <a:t>some </a:t>
            </a:r>
            <a:r>
              <a:rPr lang="en-US" sz="1200" b="0" dirty="0"/>
              <a:t>extra </a:t>
            </a:r>
          </a:p>
          <a:p>
            <a:r>
              <a:rPr lang="en-US" sz="1200" b="0" dirty="0"/>
              <a:t>functionalities</a:t>
            </a:r>
          </a:p>
          <a:p>
            <a:endParaRPr lang="en-US" dirty="0"/>
          </a:p>
        </p:txBody>
      </p:sp>
      <p:cxnSp>
        <p:nvCxnSpPr>
          <p:cNvPr id="12" name="Straight Arrow Connector 11"/>
          <p:cNvCxnSpPr>
            <a:stCxn id="10" idx="1"/>
          </p:cNvCxnSpPr>
          <p:nvPr/>
        </p:nvCxnSpPr>
        <p:spPr bwMode="auto">
          <a:xfrm rot="10800000">
            <a:off x="4700794" y="2691690"/>
            <a:ext cx="1426331" cy="70404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13" name="Group 14"/>
          <p:cNvGrpSpPr>
            <a:grpSpLocks/>
          </p:cNvGrpSpPr>
          <p:nvPr/>
        </p:nvGrpSpPr>
        <p:grpSpPr bwMode="auto">
          <a:xfrm>
            <a:off x="420755" y="4055165"/>
            <a:ext cx="3144078" cy="2286760"/>
            <a:chOff x="816" y="576"/>
            <a:chExt cx="4464" cy="3277"/>
          </a:xfrm>
        </p:grpSpPr>
        <p:pic>
          <p:nvPicPr>
            <p:cNvPr id="14" name="Picture 15"/>
            <p:cNvPicPr>
              <a:picLocks noChangeAspect="1" noChangeArrowheads="1"/>
            </p:cNvPicPr>
            <p:nvPr/>
          </p:nvPicPr>
          <p:blipFill>
            <a:blip r:embed="rId4"/>
            <a:srcRect t="3125" r="1563" b="6250"/>
            <a:stretch>
              <a:fillRect/>
            </a:stretch>
          </p:blipFill>
          <p:spPr bwMode="auto">
            <a:xfrm>
              <a:off x="816" y="576"/>
              <a:ext cx="4464" cy="3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5" name="AutoShape 16"/>
            <p:cNvSpPr>
              <a:spLocks noChangeArrowheads="1"/>
            </p:cNvSpPr>
            <p:nvPr/>
          </p:nvSpPr>
          <p:spPr bwMode="auto">
            <a:xfrm>
              <a:off x="4560" y="3360"/>
              <a:ext cx="144" cy="240"/>
            </a:xfrm>
            <a:prstGeom prst="downArrow">
              <a:avLst>
                <a:gd name="adj1" fmla="val 50000"/>
                <a:gd name="adj2" fmla="val 41667"/>
              </a:avLst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Oval 17"/>
            <p:cNvSpPr>
              <a:spLocks noChangeArrowheads="1"/>
            </p:cNvSpPr>
            <p:nvPr/>
          </p:nvSpPr>
          <p:spPr bwMode="auto">
            <a:xfrm>
              <a:off x="4272" y="3648"/>
              <a:ext cx="672" cy="144"/>
            </a:xfrm>
            <a:prstGeom prst="ellipse">
              <a:avLst/>
            </a:prstGeom>
            <a:noFill/>
            <a:ln w="28575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Line 18"/>
            <p:cNvSpPr>
              <a:spLocks noChangeShapeType="1"/>
            </p:cNvSpPr>
            <p:nvPr/>
          </p:nvSpPr>
          <p:spPr bwMode="auto">
            <a:xfrm flipH="1" flipV="1">
              <a:off x="1536" y="1872"/>
              <a:ext cx="336" cy="57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Rectangle 19"/>
            <p:cNvSpPr>
              <a:spLocks noChangeArrowheads="1"/>
            </p:cNvSpPr>
            <p:nvPr/>
          </p:nvSpPr>
          <p:spPr bwMode="auto">
            <a:xfrm>
              <a:off x="912" y="2448"/>
              <a:ext cx="1684" cy="880"/>
            </a:xfrm>
            <a:prstGeom prst="rect">
              <a:avLst/>
            </a:prstGeom>
            <a:solidFill>
              <a:srgbClr val="FFF1B7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en-US" sz="800" dirty="0"/>
                <a:t>List of Data </a:t>
              </a:r>
              <a:r>
                <a:rPr lang="en-US" sz="800" dirty="0" smtClean="0"/>
                <a:t>Providers</a:t>
              </a:r>
            </a:p>
            <a:p>
              <a:r>
                <a:rPr lang="en-US" sz="800" dirty="0" smtClean="0"/>
                <a:t> in </a:t>
              </a:r>
              <a:r>
                <a:rPr lang="en-US" sz="800" dirty="0"/>
                <a:t>Drop Down List</a:t>
              </a:r>
            </a:p>
          </p:txBody>
        </p:sp>
        <p:sp>
          <p:nvSpPr>
            <p:cNvPr id="19" name="Line 20"/>
            <p:cNvSpPr>
              <a:spLocks noChangeShapeType="1"/>
            </p:cNvSpPr>
            <p:nvPr/>
          </p:nvSpPr>
          <p:spPr bwMode="auto">
            <a:xfrm flipH="1" flipV="1">
              <a:off x="2544" y="1920"/>
              <a:ext cx="240" cy="43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Line 22"/>
            <p:cNvSpPr>
              <a:spLocks noChangeShapeType="1"/>
            </p:cNvSpPr>
            <p:nvPr/>
          </p:nvSpPr>
          <p:spPr bwMode="auto">
            <a:xfrm flipH="1" flipV="1">
              <a:off x="3696" y="1872"/>
              <a:ext cx="192" cy="3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Rectangle 23"/>
            <p:cNvSpPr>
              <a:spLocks noChangeArrowheads="1"/>
            </p:cNvSpPr>
            <p:nvPr/>
          </p:nvSpPr>
          <p:spPr bwMode="auto">
            <a:xfrm>
              <a:off x="2695" y="2448"/>
              <a:ext cx="1985" cy="825"/>
            </a:xfrm>
            <a:prstGeom prst="rect">
              <a:avLst/>
            </a:prstGeom>
            <a:solidFill>
              <a:srgbClr val="FFF1B7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en-US" sz="700" dirty="0"/>
                <a:t>List of Reusable </a:t>
              </a:r>
              <a:r>
                <a:rPr lang="en-US" sz="700" dirty="0" smtClean="0"/>
                <a:t>web </a:t>
              </a:r>
              <a:r>
                <a:rPr lang="en-US" sz="700" dirty="0"/>
                <a:t>Items in</a:t>
              </a:r>
            </a:p>
            <a:p>
              <a:r>
                <a:rPr lang="en-US" sz="700" dirty="0"/>
                <a:t> Drop Down List</a:t>
              </a:r>
            </a:p>
          </p:txBody>
        </p:sp>
      </p:grpSp>
      <p:grpSp>
        <p:nvGrpSpPr>
          <p:cNvPr id="23" name="Group 8"/>
          <p:cNvGrpSpPr>
            <a:grpSpLocks/>
          </p:cNvGrpSpPr>
          <p:nvPr/>
        </p:nvGrpSpPr>
        <p:grpSpPr bwMode="auto">
          <a:xfrm>
            <a:off x="4412088" y="4121239"/>
            <a:ext cx="3933422" cy="2537140"/>
            <a:chOff x="816" y="624"/>
            <a:chExt cx="4512" cy="3181"/>
          </a:xfrm>
        </p:grpSpPr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5"/>
            <a:srcRect t="3125" r="1563" b="6250"/>
            <a:stretch>
              <a:fillRect/>
            </a:stretch>
          </p:blipFill>
          <p:spPr bwMode="auto">
            <a:xfrm>
              <a:off x="816" y="624"/>
              <a:ext cx="4512" cy="3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5" name="AutoShape 4"/>
            <p:cNvSpPr>
              <a:spLocks noChangeArrowheads="1"/>
            </p:cNvSpPr>
            <p:nvPr/>
          </p:nvSpPr>
          <p:spPr bwMode="auto">
            <a:xfrm>
              <a:off x="4608" y="3312"/>
              <a:ext cx="144" cy="240"/>
            </a:xfrm>
            <a:prstGeom prst="downArrow">
              <a:avLst>
                <a:gd name="adj1" fmla="val 50000"/>
                <a:gd name="adj2" fmla="val 41667"/>
              </a:avLst>
            </a:prstGeom>
            <a:solidFill>
              <a:srgbClr val="FFF1B7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Oval 5"/>
            <p:cNvSpPr>
              <a:spLocks noChangeArrowheads="1"/>
            </p:cNvSpPr>
            <p:nvPr/>
          </p:nvSpPr>
          <p:spPr bwMode="auto">
            <a:xfrm>
              <a:off x="4320" y="3600"/>
              <a:ext cx="672" cy="144"/>
            </a:xfrm>
            <a:prstGeom prst="ellipse">
              <a:avLst/>
            </a:prstGeom>
            <a:noFill/>
            <a:ln w="28575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" name="Line 6"/>
            <p:cNvSpPr>
              <a:spLocks noChangeShapeType="1"/>
            </p:cNvSpPr>
            <p:nvPr/>
          </p:nvSpPr>
          <p:spPr bwMode="auto">
            <a:xfrm flipH="1" flipV="1">
              <a:off x="1824" y="2256"/>
              <a:ext cx="192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Rectangle 7"/>
            <p:cNvSpPr>
              <a:spLocks noChangeArrowheads="1"/>
            </p:cNvSpPr>
            <p:nvPr/>
          </p:nvSpPr>
          <p:spPr bwMode="auto">
            <a:xfrm>
              <a:off x="1680" y="2544"/>
              <a:ext cx="2156" cy="389"/>
            </a:xfrm>
            <a:prstGeom prst="rect">
              <a:avLst/>
            </a:prstGeom>
            <a:solidFill>
              <a:srgbClr val="FFF1B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en-US" sz="1100" b="0" dirty="0"/>
                <a:t>Filtering Characteristic </a:t>
              </a: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6387921" y="1622738"/>
            <a:ext cx="23439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Tool bar settings</a:t>
            </a:r>
            <a:endParaRPr 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1672107" y="4350916"/>
            <a:ext cx="25650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Drop Down settings</a:t>
            </a:r>
            <a:endParaRPr lang="en-US" dirty="0"/>
          </a:p>
        </p:txBody>
      </p:sp>
      <p:sp>
        <p:nvSpPr>
          <p:cNvPr id="41" name="TextBox 40"/>
          <p:cNvSpPr txBox="1"/>
          <p:nvPr/>
        </p:nvSpPr>
        <p:spPr>
          <a:xfrm>
            <a:off x="5971505" y="4426043"/>
            <a:ext cx="25650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Filter Area settings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</a:p>
        </p:txBody>
      </p:sp>
      <p:sp>
        <p:nvSpPr>
          <p:cNvPr id="7" name="AutoShape 1057"/>
          <p:cNvSpPr>
            <a:spLocks noChangeArrowheads="1"/>
          </p:cNvSpPr>
          <p:nvPr/>
        </p:nvSpPr>
        <p:spPr bwMode="auto">
          <a:xfrm>
            <a:off x="285553" y="1200995"/>
            <a:ext cx="3756073" cy="1760561"/>
          </a:xfrm>
          <a:prstGeom prst="roundRect">
            <a:avLst>
              <a:gd name="adj" fmla="val 7056"/>
            </a:avLst>
          </a:prstGeom>
          <a:gradFill rotWithShape="1"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marL="277813" indent="-177800" algn="just" eaLnBrk="1" hangingPunct="1">
              <a:lnSpc>
                <a:spcPct val="120000"/>
              </a:lnSpc>
              <a:buBlip>
                <a:blip r:embed="rId2"/>
              </a:buBlip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Different ways of displaying BI data </a:t>
            </a:r>
          </a:p>
          <a:p>
            <a:pPr marL="735013" lvl="1" indent="-177800" algn="just" eaLnBrk="1" hangingPunct="1">
              <a:lnSpc>
                <a:spcPct val="120000"/>
              </a:lnSpc>
              <a:buFont typeface="Courier New" pitchFamily="49" charset="0"/>
              <a:buChar char="o"/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Analysis grid</a:t>
            </a:r>
          </a:p>
          <a:p>
            <a:pPr marL="735013" lvl="1" indent="-177800" algn="just" eaLnBrk="1" hangingPunct="1">
              <a:lnSpc>
                <a:spcPct val="120000"/>
              </a:lnSpc>
              <a:buFont typeface="Courier New" pitchFamily="49" charset="0"/>
              <a:buChar char="o"/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Chart</a:t>
            </a:r>
          </a:p>
          <a:p>
            <a:pPr marL="735013" lvl="1" indent="-177800" algn="just" eaLnBrk="1" hangingPunct="1">
              <a:lnSpc>
                <a:spcPct val="120000"/>
              </a:lnSpc>
              <a:buFont typeface="Courier New" pitchFamily="49" charset="0"/>
              <a:buChar char="o"/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Report</a:t>
            </a:r>
          </a:p>
          <a:p>
            <a:pPr marL="735013" lvl="1" indent="-177800" algn="just" eaLnBrk="1" hangingPunct="1">
              <a:lnSpc>
                <a:spcPct val="120000"/>
              </a:lnSpc>
              <a:buFont typeface="Courier New" pitchFamily="49" charset="0"/>
              <a:buChar char="o"/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Map</a:t>
            </a:r>
          </a:p>
        </p:txBody>
      </p:sp>
      <p:sp>
        <p:nvSpPr>
          <p:cNvPr id="6" name="Rectangle 5"/>
          <p:cNvSpPr/>
          <p:nvPr/>
        </p:nvSpPr>
        <p:spPr>
          <a:xfrm>
            <a:off x="382139" y="5540991"/>
            <a:ext cx="8352429" cy="947547"/>
          </a:xfrm>
          <a:prstGeom prst="rect">
            <a:avLst/>
          </a:prstGeom>
          <a:solidFill>
            <a:srgbClr val="E4E4E4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t" anchorCtr="0"/>
          <a:lstStyle/>
          <a:p>
            <a:pPr algn="just">
              <a:lnSpc>
                <a:spcPct val="150000"/>
              </a:lnSpc>
            </a:pPr>
            <a:r>
              <a:rPr lang="en-US" sz="1600" b="0" dirty="0" smtClean="0"/>
              <a:t>You configure these Web items by assigning a data provider (query, query view, or </a:t>
            </a:r>
            <a:br>
              <a:rPr lang="en-US" sz="1600" b="0" dirty="0" smtClean="0"/>
            </a:br>
            <a:r>
              <a:rPr lang="en-US" sz="1600" b="0" dirty="0" err="1" smtClean="0"/>
              <a:t>InfoProvider</a:t>
            </a:r>
            <a:r>
              <a:rPr lang="en-US" sz="1600" b="0" dirty="0" smtClean="0"/>
              <a:t>) and by setting properties relevant to the type of Web item</a:t>
            </a:r>
            <a:endParaRPr lang="en-US" sz="1600" b="0" dirty="0"/>
          </a:p>
        </p:txBody>
      </p:sp>
      <p:sp>
        <p:nvSpPr>
          <p:cNvPr id="8" name="AutoShape 1057"/>
          <p:cNvSpPr>
            <a:spLocks noChangeArrowheads="1"/>
          </p:cNvSpPr>
          <p:nvPr/>
        </p:nvSpPr>
        <p:spPr bwMode="auto">
          <a:xfrm>
            <a:off x="4402349" y="1173704"/>
            <a:ext cx="4037428" cy="1514901"/>
          </a:xfrm>
          <a:prstGeom prst="roundRect">
            <a:avLst>
              <a:gd name="adj" fmla="val 7056"/>
            </a:avLst>
          </a:prstGeom>
          <a:gradFill rotWithShape="1"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marL="277813" indent="-177800" algn="just" eaLnBrk="1" hangingPunct="1">
              <a:lnSpc>
                <a:spcPct val="120000"/>
              </a:lnSpc>
              <a:buBlip>
                <a:blip r:embed="rId2"/>
              </a:buBlip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Provide related information</a:t>
            </a:r>
          </a:p>
          <a:p>
            <a:pPr marL="735013" lvl="1" indent="-177800" algn="just" eaLnBrk="1" hangingPunct="1">
              <a:lnSpc>
                <a:spcPct val="120000"/>
              </a:lnSpc>
              <a:buFont typeface="Courier New" pitchFamily="49" charset="0"/>
              <a:buChar char="o"/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Document list</a:t>
            </a:r>
          </a:p>
          <a:p>
            <a:pPr marL="735013" lvl="1" indent="-177800" algn="just" eaLnBrk="1" hangingPunct="1">
              <a:lnSpc>
                <a:spcPct val="120000"/>
              </a:lnSpc>
              <a:buFont typeface="Courier New" pitchFamily="49" charset="0"/>
              <a:buChar char="o"/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system messages</a:t>
            </a:r>
          </a:p>
          <a:p>
            <a:pPr marL="735013" lvl="1" indent="-177800" algn="just" eaLnBrk="1" hangingPunct="1">
              <a:lnSpc>
                <a:spcPct val="120000"/>
              </a:lnSpc>
              <a:buFont typeface="Courier New" pitchFamily="49" charset="0"/>
              <a:buChar char="o"/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information filed etc.,</a:t>
            </a:r>
          </a:p>
        </p:txBody>
      </p:sp>
      <p:sp>
        <p:nvSpPr>
          <p:cNvPr id="10" name="AutoShape 1057"/>
          <p:cNvSpPr>
            <a:spLocks noChangeArrowheads="1"/>
          </p:cNvSpPr>
          <p:nvPr/>
        </p:nvSpPr>
        <p:spPr bwMode="auto">
          <a:xfrm>
            <a:off x="4661657" y="3452886"/>
            <a:ext cx="4037428" cy="1924333"/>
          </a:xfrm>
          <a:prstGeom prst="roundRect">
            <a:avLst>
              <a:gd name="adj" fmla="val 7056"/>
            </a:avLst>
          </a:prstGeom>
          <a:gradFill rotWithShape="1"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marL="338138" lvl="1" indent="-225425" algn="just" eaLnBrk="1" hangingPunct="1">
              <a:lnSpc>
                <a:spcPct val="120000"/>
              </a:lnSpc>
              <a:buBlip>
                <a:blip r:embed="rId2"/>
              </a:buBlip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Organize the output within the page</a:t>
            </a:r>
          </a:p>
          <a:p>
            <a:pPr marL="735013" lvl="1" indent="-177800" algn="just" eaLnBrk="1" hangingPunct="1">
              <a:lnSpc>
                <a:spcPct val="120000"/>
              </a:lnSpc>
              <a:buFont typeface="Courier New" pitchFamily="49" charset="0"/>
              <a:buChar char="o"/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Tab pages</a:t>
            </a:r>
          </a:p>
          <a:p>
            <a:pPr marL="735013" lvl="1" indent="-177800" algn="just" eaLnBrk="1" hangingPunct="1">
              <a:lnSpc>
                <a:spcPct val="120000"/>
              </a:lnSpc>
              <a:buFont typeface="Courier New" pitchFamily="49" charset="0"/>
              <a:buChar char="o"/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Container</a:t>
            </a:r>
          </a:p>
          <a:p>
            <a:pPr marL="735013" lvl="1" indent="-177800" algn="just" eaLnBrk="1" hangingPunct="1">
              <a:lnSpc>
                <a:spcPct val="120000"/>
              </a:lnSpc>
              <a:buFont typeface="Courier New" pitchFamily="49" charset="0"/>
              <a:buChar char="o"/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group</a:t>
            </a:r>
          </a:p>
          <a:p>
            <a:pPr marL="735013" lvl="1" indent="-177800" algn="just" eaLnBrk="1" hangingPunct="1">
              <a:lnSpc>
                <a:spcPct val="120000"/>
              </a:lnSpc>
              <a:buFont typeface="Courier New" pitchFamily="49" charset="0"/>
              <a:buChar char="o"/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container layout etc.,</a:t>
            </a:r>
          </a:p>
        </p:txBody>
      </p:sp>
      <p:sp>
        <p:nvSpPr>
          <p:cNvPr id="11" name="AutoShape 1057"/>
          <p:cNvSpPr>
            <a:spLocks noChangeArrowheads="1"/>
          </p:cNvSpPr>
          <p:nvPr/>
        </p:nvSpPr>
        <p:spPr bwMode="auto">
          <a:xfrm>
            <a:off x="353792" y="3507473"/>
            <a:ext cx="3756073" cy="1774209"/>
          </a:xfrm>
          <a:prstGeom prst="roundRect">
            <a:avLst>
              <a:gd name="adj" fmla="val 7056"/>
            </a:avLst>
          </a:prstGeom>
          <a:gradFill rotWithShape="1"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marL="277813" indent="-177800" algn="just" eaLnBrk="1" hangingPunct="1">
              <a:lnSpc>
                <a:spcPct val="120000"/>
              </a:lnSpc>
              <a:buBlip>
                <a:blip r:embed="rId2"/>
              </a:buBlip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Perform Functions</a:t>
            </a:r>
          </a:p>
          <a:p>
            <a:pPr marL="735013" lvl="1" indent="-177800" algn="just" eaLnBrk="1" hangingPunct="1">
              <a:lnSpc>
                <a:spcPct val="120000"/>
              </a:lnSpc>
              <a:buFont typeface="Courier New" pitchFamily="49" charset="0"/>
              <a:buChar char="o"/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Navigation pane</a:t>
            </a:r>
          </a:p>
          <a:p>
            <a:pPr marL="735013" lvl="1" indent="-177800" algn="just" eaLnBrk="1" hangingPunct="1">
              <a:lnSpc>
                <a:spcPct val="120000"/>
              </a:lnSpc>
              <a:buFont typeface="Courier New" pitchFamily="49" charset="0"/>
              <a:buChar char="o"/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Button group</a:t>
            </a:r>
          </a:p>
          <a:p>
            <a:pPr marL="735013" lvl="1" indent="-177800" algn="just" eaLnBrk="1" hangingPunct="1">
              <a:lnSpc>
                <a:spcPct val="120000"/>
              </a:lnSpc>
              <a:buFont typeface="Courier New" pitchFamily="49" charset="0"/>
              <a:buChar char="o"/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Filter pane</a:t>
            </a:r>
          </a:p>
          <a:p>
            <a:pPr marL="735013" lvl="1" indent="-177800" algn="just" eaLnBrk="1" hangingPunct="1">
              <a:lnSpc>
                <a:spcPct val="120000"/>
              </a:lnSpc>
              <a:buFont typeface="Courier New" pitchFamily="49" charset="0"/>
              <a:buChar char="o"/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Dropdown box etc.,</a:t>
            </a:r>
          </a:p>
        </p:txBody>
      </p:sp>
      <p:sp>
        <p:nvSpPr>
          <p:cNvPr id="9" name="AutoShape 16"/>
          <p:cNvSpPr>
            <a:spLocks noChangeArrowheads="1"/>
          </p:cNvSpPr>
          <p:nvPr/>
        </p:nvSpPr>
        <p:spPr bwMode="auto">
          <a:xfrm>
            <a:off x="2770495" y="2579425"/>
            <a:ext cx="2893325" cy="1009934"/>
          </a:xfrm>
          <a:prstGeom prst="roundRect">
            <a:avLst>
              <a:gd name="adj" fmla="val 16667"/>
            </a:avLst>
          </a:prstGeom>
          <a:solidFill>
            <a:srgbClr val="FEE074"/>
          </a:solidFill>
          <a:ln w="9525">
            <a:solidFill>
              <a:srgbClr val="FF9933"/>
            </a:solidFill>
            <a:round/>
            <a:headEnd/>
            <a:tailEnd/>
          </a:ln>
          <a:effectLst>
            <a:prstShdw prst="shdw17" dist="17961" dir="2700000">
              <a:srgbClr val="995C1F"/>
            </a:prstShdw>
          </a:effectLst>
        </p:spPr>
        <p:txBody>
          <a:bodyPr lIns="0" tIns="0" rIns="0" bIns="0" anchor="ctr"/>
          <a:lstStyle/>
          <a:p>
            <a:pPr marL="277813" indent="-177800" algn="ctr" eaLnBrk="1" hangingPunct="1">
              <a:lnSpc>
                <a:spcPct val="120000"/>
              </a:lnSpc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To build the </a:t>
            </a:r>
            <a:r>
              <a:rPr lang="en-US" sz="1600" b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BI application, </a:t>
            </a: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you drag in Web items, which define-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50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xfrm>
            <a:off x="2653048" y="142875"/>
            <a:ext cx="6490952" cy="765175"/>
          </a:xfrm>
        </p:spPr>
        <p:txBody>
          <a:bodyPr/>
          <a:lstStyle/>
          <a:p>
            <a:r>
              <a:rPr lang="en-US" dirty="0" smtClean="0"/>
              <a:t>More on Configuring Patterns - General Settings</a:t>
            </a:r>
          </a:p>
        </p:txBody>
      </p:sp>
      <p:grpSp>
        <p:nvGrpSpPr>
          <p:cNvPr id="10" name="Group 16"/>
          <p:cNvGrpSpPr>
            <a:grpSpLocks/>
          </p:cNvGrpSpPr>
          <p:nvPr/>
        </p:nvGrpSpPr>
        <p:grpSpPr bwMode="auto">
          <a:xfrm>
            <a:off x="1371600" y="1066800"/>
            <a:ext cx="7010400" cy="5049838"/>
            <a:chOff x="864" y="672"/>
            <a:chExt cx="4416" cy="3181"/>
          </a:xfrm>
        </p:grpSpPr>
        <p:pic>
          <p:nvPicPr>
            <p:cNvPr id="11" name="Picture 17"/>
            <p:cNvPicPr>
              <a:picLocks noChangeAspect="1" noChangeArrowheads="1"/>
            </p:cNvPicPr>
            <p:nvPr/>
          </p:nvPicPr>
          <p:blipFill>
            <a:blip r:embed="rId2"/>
            <a:srcRect t="3125" r="1563" b="6250"/>
            <a:stretch>
              <a:fillRect/>
            </a:stretch>
          </p:blipFill>
          <p:spPr bwMode="auto">
            <a:xfrm>
              <a:off x="864" y="672"/>
              <a:ext cx="4416" cy="3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2" name="AutoShape 18"/>
            <p:cNvSpPr>
              <a:spLocks noChangeArrowheads="1"/>
            </p:cNvSpPr>
            <p:nvPr/>
          </p:nvSpPr>
          <p:spPr bwMode="auto">
            <a:xfrm>
              <a:off x="4560" y="3360"/>
              <a:ext cx="144" cy="240"/>
            </a:xfrm>
            <a:prstGeom prst="downArrow">
              <a:avLst>
                <a:gd name="adj1" fmla="val 50000"/>
                <a:gd name="adj2" fmla="val 41667"/>
              </a:avLst>
            </a:prstGeom>
            <a:solidFill>
              <a:srgbClr val="FFF1B7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Oval 19"/>
            <p:cNvSpPr>
              <a:spLocks noChangeArrowheads="1"/>
            </p:cNvSpPr>
            <p:nvPr/>
          </p:nvSpPr>
          <p:spPr bwMode="auto">
            <a:xfrm>
              <a:off x="4272" y="3648"/>
              <a:ext cx="672" cy="144"/>
            </a:xfrm>
            <a:prstGeom prst="ellipse">
              <a:avLst/>
            </a:prstGeom>
            <a:noFill/>
            <a:ln w="28575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AutoShape 20"/>
            <p:cNvSpPr>
              <a:spLocks noChangeArrowheads="1"/>
            </p:cNvSpPr>
            <p:nvPr/>
          </p:nvSpPr>
          <p:spPr bwMode="auto">
            <a:xfrm>
              <a:off x="2592" y="2064"/>
              <a:ext cx="864" cy="192"/>
            </a:xfrm>
            <a:prstGeom prst="wedgeRoundRectCallout">
              <a:avLst>
                <a:gd name="adj1" fmla="val -71296"/>
                <a:gd name="adj2" fmla="val -167708"/>
                <a:gd name="adj3" fmla="val 16667"/>
              </a:avLst>
            </a:prstGeom>
            <a:solidFill>
              <a:srgbClr val="FFF1B7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r>
                <a:rPr lang="en-US" sz="1200" dirty="0"/>
                <a:t>Title Setting</a:t>
              </a:r>
            </a:p>
          </p:txBody>
        </p:sp>
        <p:sp>
          <p:nvSpPr>
            <p:cNvPr id="15" name="AutoShape 21"/>
            <p:cNvSpPr>
              <a:spLocks noChangeArrowheads="1"/>
            </p:cNvSpPr>
            <p:nvPr/>
          </p:nvSpPr>
          <p:spPr bwMode="auto">
            <a:xfrm>
              <a:off x="2352" y="1488"/>
              <a:ext cx="864" cy="192"/>
            </a:xfrm>
            <a:prstGeom prst="wedgeRoundRectCallout">
              <a:avLst>
                <a:gd name="adj1" fmla="val -60532"/>
                <a:gd name="adj2" fmla="val -147917"/>
                <a:gd name="adj3" fmla="val 16667"/>
              </a:avLst>
            </a:prstGeom>
            <a:solidFill>
              <a:srgbClr val="FFF1B7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r>
                <a:rPr lang="en-US" sz="1200" dirty="0"/>
                <a:t>Display Setting</a:t>
              </a:r>
            </a:p>
          </p:txBody>
        </p:sp>
        <p:sp>
          <p:nvSpPr>
            <p:cNvPr id="16" name="AutoShape 22"/>
            <p:cNvSpPr>
              <a:spLocks noChangeArrowheads="1"/>
            </p:cNvSpPr>
            <p:nvPr/>
          </p:nvSpPr>
          <p:spPr bwMode="auto">
            <a:xfrm>
              <a:off x="2112" y="3168"/>
              <a:ext cx="864" cy="288"/>
            </a:xfrm>
            <a:prstGeom prst="wedgeRoundRectCallout">
              <a:avLst>
                <a:gd name="adj1" fmla="val -111111"/>
                <a:gd name="adj2" fmla="val -298958"/>
                <a:gd name="adj3" fmla="val 16667"/>
              </a:avLst>
            </a:prstGeom>
            <a:solidFill>
              <a:srgbClr val="FFF1B7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r>
                <a:rPr lang="en-US" sz="1200" dirty="0"/>
                <a:t>Web Item Size Setting</a:t>
              </a:r>
            </a:p>
          </p:txBody>
        </p:sp>
        <p:sp>
          <p:nvSpPr>
            <p:cNvPr id="17" name="AutoShape 23"/>
            <p:cNvSpPr>
              <a:spLocks noChangeArrowheads="1"/>
            </p:cNvSpPr>
            <p:nvPr/>
          </p:nvSpPr>
          <p:spPr bwMode="auto">
            <a:xfrm>
              <a:off x="4224" y="2736"/>
              <a:ext cx="864" cy="288"/>
            </a:xfrm>
            <a:prstGeom prst="wedgeRoundRectCallout">
              <a:avLst>
                <a:gd name="adj1" fmla="val -108681"/>
                <a:gd name="adj2" fmla="val -157639"/>
                <a:gd name="adj3" fmla="val 16667"/>
              </a:avLst>
            </a:prstGeom>
            <a:solidFill>
              <a:srgbClr val="FFF1B7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r>
                <a:rPr lang="en-US" sz="1200" dirty="0"/>
                <a:t>Additional Templates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51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xfrm>
            <a:off x="2645981" y="142875"/>
            <a:ext cx="6356350" cy="765175"/>
          </a:xfrm>
        </p:spPr>
        <p:txBody>
          <a:bodyPr/>
          <a:lstStyle/>
          <a:p>
            <a:r>
              <a:rPr lang="en-US" dirty="0" smtClean="0"/>
              <a:t>Example – Menu Web Item &amp; Use of Command Wizard</a:t>
            </a:r>
          </a:p>
        </p:txBody>
      </p:sp>
      <p:grpSp>
        <p:nvGrpSpPr>
          <p:cNvPr id="10" name="Group 15"/>
          <p:cNvGrpSpPr>
            <a:grpSpLocks/>
          </p:cNvGrpSpPr>
          <p:nvPr/>
        </p:nvGrpSpPr>
        <p:grpSpPr bwMode="auto">
          <a:xfrm>
            <a:off x="304800" y="1143000"/>
            <a:ext cx="8458200" cy="5334000"/>
            <a:chOff x="192" y="720"/>
            <a:chExt cx="5328" cy="3360"/>
          </a:xfrm>
        </p:grpSpPr>
        <p:sp>
          <p:nvSpPr>
            <p:cNvPr id="11" name="Text Box 5"/>
            <p:cNvSpPr txBox="1">
              <a:spLocks noChangeArrowheads="1"/>
            </p:cNvSpPr>
            <p:nvPr/>
          </p:nvSpPr>
          <p:spPr bwMode="auto">
            <a:xfrm>
              <a:off x="192" y="1016"/>
              <a:ext cx="2832" cy="1784"/>
            </a:xfrm>
            <a:prstGeom prst="rect">
              <a:avLst/>
            </a:prstGeom>
            <a:solidFill>
              <a:srgbClr val="FFF1B7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  <a:buFont typeface="Wingdings" pitchFamily="2" charset="2"/>
                <a:buChar char="Ø"/>
              </a:pPr>
              <a:r>
                <a:rPr lang="en-US" sz="2000" dirty="0"/>
                <a:t> </a:t>
              </a:r>
              <a:r>
                <a:rPr lang="en-US" sz="1800" dirty="0"/>
                <a:t>Generates Menu</a:t>
              </a:r>
            </a:p>
            <a:p>
              <a:pPr algn="l">
                <a:spcBef>
                  <a:spcPct val="50000"/>
                </a:spcBef>
                <a:buFont typeface="Wingdings" pitchFamily="2" charset="2"/>
                <a:buChar char="Ø"/>
              </a:pPr>
              <a:r>
                <a:rPr lang="en-US" sz="1800" dirty="0"/>
                <a:t> Commands on Menu Elements</a:t>
              </a:r>
            </a:p>
            <a:p>
              <a:pPr algn="l">
                <a:spcBef>
                  <a:spcPct val="50000"/>
                </a:spcBef>
                <a:buFont typeface="Wingdings" pitchFamily="2" charset="2"/>
                <a:buChar char="Ø"/>
              </a:pPr>
              <a:r>
                <a:rPr lang="en-US" sz="1800" dirty="0"/>
                <a:t> Menu Element Setting </a:t>
              </a:r>
            </a:p>
            <a:p>
              <a:pPr lvl="3" algn="l">
                <a:spcBef>
                  <a:spcPct val="50000"/>
                </a:spcBef>
                <a:buFont typeface="Wingdings" pitchFamily="2" charset="2"/>
                <a:buChar char="q"/>
              </a:pPr>
              <a:r>
                <a:rPr lang="en-US" sz="1600" dirty="0"/>
                <a:t>  Trigger Action</a:t>
              </a:r>
            </a:p>
            <a:p>
              <a:pPr lvl="3" algn="l">
                <a:spcBef>
                  <a:spcPct val="50000"/>
                </a:spcBef>
                <a:buFont typeface="Wingdings" pitchFamily="2" charset="2"/>
                <a:buChar char="q"/>
              </a:pPr>
              <a:r>
                <a:rPr lang="en-US" sz="1600" dirty="0"/>
                <a:t>  Group Menu entries</a:t>
              </a:r>
            </a:p>
            <a:p>
              <a:pPr lvl="4" algn="l">
                <a:spcBef>
                  <a:spcPct val="50000"/>
                </a:spcBef>
                <a:buFontTx/>
                <a:buBlip>
                  <a:blip r:embed="rId2"/>
                </a:buBlip>
              </a:pPr>
              <a:r>
                <a:rPr lang="en-US" sz="1400" dirty="0"/>
                <a:t>  Up to 3 Level Menu nesting </a:t>
              </a:r>
            </a:p>
            <a:p>
              <a:pPr algn="l">
                <a:spcBef>
                  <a:spcPct val="50000"/>
                </a:spcBef>
              </a:pPr>
              <a:endParaRPr lang="en-US" sz="1400" dirty="0"/>
            </a:p>
          </p:txBody>
        </p:sp>
        <p:sp>
          <p:nvSpPr>
            <p:cNvPr id="12" name="Line 6"/>
            <p:cNvSpPr>
              <a:spLocks noChangeShapeType="1"/>
            </p:cNvSpPr>
            <p:nvPr/>
          </p:nvSpPr>
          <p:spPr bwMode="auto">
            <a:xfrm flipV="1">
              <a:off x="2208" y="1584"/>
              <a:ext cx="1392" cy="38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Line 7"/>
            <p:cNvSpPr>
              <a:spLocks noChangeShapeType="1"/>
            </p:cNvSpPr>
            <p:nvPr/>
          </p:nvSpPr>
          <p:spPr bwMode="auto">
            <a:xfrm>
              <a:off x="2496" y="2256"/>
              <a:ext cx="1152" cy="3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pic>
          <p:nvPicPr>
            <p:cNvPr id="14" name="Picture 8"/>
            <p:cNvPicPr>
              <a:picLocks noChangeAspect="1" noChangeArrowheads="1"/>
            </p:cNvPicPr>
            <p:nvPr/>
          </p:nvPicPr>
          <p:blipFill>
            <a:blip r:embed="rId3"/>
            <a:srcRect l="30469" t="12500" r="39844" b="53125"/>
            <a:stretch>
              <a:fillRect/>
            </a:stretch>
          </p:blipFill>
          <p:spPr bwMode="auto">
            <a:xfrm>
              <a:off x="3648" y="720"/>
              <a:ext cx="1824" cy="15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5" name="Picture 9"/>
            <p:cNvPicPr>
              <a:picLocks noChangeAspect="1" noChangeArrowheads="1"/>
            </p:cNvPicPr>
            <p:nvPr/>
          </p:nvPicPr>
          <p:blipFill>
            <a:blip r:embed="rId4"/>
            <a:srcRect l="30450" t="12500" r="39807" b="53125"/>
            <a:stretch>
              <a:fillRect/>
            </a:stretch>
          </p:blipFill>
          <p:spPr bwMode="auto">
            <a:xfrm>
              <a:off x="3648" y="2496"/>
              <a:ext cx="1872" cy="15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3"/>
          <p:cNvGrpSpPr>
            <a:grpSpLocks/>
          </p:cNvGrpSpPr>
          <p:nvPr/>
        </p:nvGrpSpPr>
        <p:grpSpPr bwMode="auto">
          <a:xfrm>
            <a:off x="304800" y="5257800"/>
            <a:ext cx="4795838" cy="1447800"/>
            <a:chOff x="192" y="3264"/>
            <a:chExt cx="2968" cy="960"/>
          </a:xfrm>
        </p:grpSpPr>
        <p:pic>
          <p:nvPicPr>
            <p:cNvPr id="22540" name="Picture 12"/>
            <p:cNvPicPr>
              <a:picLocks noChangeAspect="1" noChangeArrowheads="1"/>
            </p:cNvPicPr>
            <p:nvPr/>
          </p:nvPicPr>
          <p:blipFill>
            <a:blip r:embed="rId3"/>
            <a:srcRect t="58522" r="71875" b="18750"/>
            <a:stretch>
              <a:fillRect/>
            </a:stretch>
          </p:blipFill>
          <p:spPr bwMode="auto">
            <a:xfrm>
              <a:off x="192" y="3264"/>
              <a:ext cx="1344" cy="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2543" name="Line 15"/>
            <p:cNvSpPr>
              <a:spLocks noChangeShapeType="1"/>
            </p:cNvSpPr>
            <p:nvPr/>
          </p:nvSpPr>
          <p:spPr bwMode="auto">
            <a:xfrm flipV="1">
              <a:off x="1104" y="3792"/>
              <a:ext cx="720" cy="19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2544" name="Rectangle 16"/>
            <p:cNvSpPr>
              <a:spLocks noChangeArrowheads="1"/>
            </p:cNvSpPr>
            <p:nvPr/>
          </p:nvSpPr>
          <p:spPr bwMode="auto">
            <a:xfrm>
              <a:off x="1824" y="3552"/>
              <a:ext cx="1336" cy="432"/>
            </a:xfrm>
            <a:prstGeom prst="rect">
              <a:avLst/>
            </a:prstGeom>
            <a:solidFill>
              <a:srgbClr val="FFF1B7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457200" indent="-457200"/>
              <a:r>
                <a:rPr lang="en-US" sz="1400" dirty="0" smtClean="0"/>
                <a:t>3.  </a:t>
              </a:r>
              <a:r>
                <a:rPr lang="en-US" sz="1400" dirty="0"/>
                <a:t>Assign Data Provider</a:t>
              </a:r>
            </a:p>
          </p:txBody>
        </p:sp>
      </p:grpSp>
      <p:grpSp>
        <p:nvGrpSpPr>
          <p:cNvPr id="3" name="Group 44"/>
          <p:cNvGrpSpPr>
            <a:grpSpLocks/>
          </p:cNvGrpSpPr>
          <p:nvPr/>
        </p:nvGrpSpPr>
        <p:grpSpPr bwMode="auto">
          <a:xfrm>
            <a:off x="76200" y="1066800"/>
            <a:ext cx="6248400" cy="4114800"/>
            <a:chOff x="0" y="384"/>
            <a:chExt cx="4080" cy="2928"/>
          </a:xfrm>
        </p:grpSpPr>
        <p:grpSp>
          <p:nvGrpSpPr>
            <p:cNvPr id="4" name="Group 45"/>
            <p:cNvGrpSpPr>
              <a:grpSpLocks/>
            </p:cNvGrpSpPr>
            <p:nvPr/>
          </p:nvGrpSpPr>
          <p:grpSpPr bwMode="auto">
            <a:xfrm>
              <a:off x="96" y="384"/>
              <a:ext cx="3984" cy="2928"/>
              <a:chOff x="96" y="384"/>
              <a:chExt cx="3984" cy="2928"/>
            </a:xfrm>
          </p:grpSpPr>
          <p:grpSp>
            <p:nvGrpSpPr>
              <p:cNvPr id="5" name="Group 46"/>
              <p:cNvGrpSpPr>
                <a:grpSpLocks/>
              </p:cNvGrpSpPr>
              <p:nvPr/>
            </p:nvGrpSpPr>
            <p:grpSpPr bwMode="auto">
              <a:xfrm>
                <a:off x="96" y="384"/>
                <a:ext cx="3984" cy="2928"/>
                <a:chOff x="96" y="384"/>
                <a:chExt cx="3984" cy="2928"/>
              </a:xfrm>
            </p:grpSpPr>
            <p:pic>
              <p:nvPicPr>
                <p:cNvPr id="22575" name="Picture 47"/>
                <p:cNvPicPr>
                  <a:picLocks noChangeAspect="1" noChangeArrowheads="1"/>
                </p:cNvPicPr>
                <p:nvPr/>
              </p:nvPicPr>
              <p:blipFill>
                <a:blip r:embed="rId4"/>
                <a:srcRect t="3125" r="15625" b="7292"/>
                <a:stretch>
                  <a:fillRect/>
                </a:stretch>
              </p:blipFill>
              <p:spPr bwMode="auto">
                <a:xfrm>
                  <a:off x="96" y="384"/>
                  <a:ext cx="3984" cy="292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grpSp>
              <p:nvGrpSpPr>
                <p:cNvPr id="6" name="Group 48"/>
                <p:cNvGrpSpPr>
                  <a:grpSpLocks/>
                </p:cNvGrpSpPr>
                <p:nvPr/>
              </p:nvGrpSpPr>
              <p:grpSpPr bwMode="auto">
                <a:xfrm>
                  <a:off x="598" y="1202"/>
                  <a:ext cx="2329" cy="1686"/>
                  <a:chOff x="598" y="1202"/>
                  <a:chExt cx="2329" cy="1686"/>
                </a:xfrm>
              </p:grpSpPr>
              <p:sp>
                <p:nvSpPr>
                  <p:cNvPr id="22577" name="Rectangle 49"/>
                  <p:cNvSpPr>
                    <a:spLocks noChangeArrowheads="1"/>
                  </p:cNvSpPr>
                  <p:nvPr/>
                </p:nvSpPr>
                <p:spPr bwMode="auto">
                  <a:xfrm>
                    <a:off x="598" y="1202"/>
                    <a:ext cx="1093" cy="379"/>
                  </a:xfrm>
                  <a:prstGeom prst="rect">
                    <a:avLst/>
                  </a:prstGeom>
                  <a:solidFill>
                    <a:srgbClr val="FFF1B7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r>
                      <a:rPr lang="en-US" sz="1400" dirty="0" smtClean="0"/>
                      <a:t>1.  </a:t>
                    </a:r>
                    <a:r>
                      <a:rPr lang="en-US" sz="1400" dirty="0"/>
                      <a:t>Drag and place </a:t>
                    </a:r>
                  </a:p>
                  <a:p>
                    <a:r>
                      <a:rPr lang="en-US" sz="1400" dirty="0"/>
                      <a:t>the Web Item </a:t>
                    </a:r>
                  </a:p>
                </p:txBody>
              </p:sp>
              <p:sp>
                <p:nvSpPr>
                  <p:cNvPr id="22578" name="Line 50"/>
                  <p:cNvSpPr>
                    <a:spLocks noChangeShapeType="1"/>
                  </p:cNvSpPr>
                  <p:nvPr/>
                </p:nvSpPr>
                <p:spPr bwMode="auto">
                  <a:xfrm>
                    <a:off x="1136" y="1581"/>
                    <a:ext cx="544" cy="243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2579" name="Rectangle 51"/>
                  <p:cNvSpPr>
                    <a:spLocks noChangeArrowheads="1"/>
                  </p:cNvSpPr>
                  <p:nvPr/>
                </p:nvSpPr>
                <p:spPr bwMode="auto">
                  <a:xfrm>
                    <a:off x="1631" y="2508"/>
                    <a:ext cx="1296" cy="380"/>
                  </a:xfrm>
                  <a:prstGeom prst="rect">
                    <a:avLst/>
                  </a:prstGeom>
                  <a:solidFill>
                    <a:srgbClr val="FFF1B7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457200" indent="-457200"/>
                    <a:r>
                      <a:rPr lang="en-US" sz="1400" dirty="0" smtClean="0"/>
                      <a:t>2.  </a:t>
                    </a:r>
                    <a:r>
                      <a:rPr lang="en-US" sz="1400" dirty="0"/>
                      <a:t>Set the Properties</a:t>
                    </a:r>
                  </a:p>
                  <a:p>
                    <a:pPr marL="457200" indent="-457200"/>
                    <a:r>
                      <a:rPr lang="en-US" sz="1400" dirty="0"/>
                      <a:t> of Web Item</a:t>
                    </a:r>
                  </a:p>
                </p:txBody>
              </p:sp>
              <p:sp>
                <p:nvSpPr>
                  <p:cNvPr id="22580" name="Line 52"/>
                  <p:cNvSpPr>
                    <a:spLocks noChangeShapeType="1"/>
                  </p:cNvSpPr>
                  <p:nvPr/>
                </p:nvSpPr>
                <p:spPr bwMode="auto">
                  <a:xfrm>
                    <a:off x="1218" y="2551"/>
                    <a:ext cx="413" cy="168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 type="triangle" w="med" len="med"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22581" name="Line 53"/>
              <p:cNvSpPr>
                <a:spLocks noChangeShapeType="1"/>
              </p:cNvSpPr>
              <p:nvPr/>
            </p:nvSpPr>
            <p:spPr bwMode="auto">
              <a:xfrm flipV="1">
                <a:off x="1232" y="1104"/>
                <a:ext cx="544" cy="9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2582" name="Oval 54"/>
            <p:cNvSpPr>
              <a:spLocks noChangeArrowheads="1"/>
            </p:cNvSpPr>
            <p:nvPr/>
          </p:nvSpPr>
          <p:spPr bwMode="auto">
            <a:xfrm>
              <a:off x="0" y="2016"/>
              <a:ext cx="1152" cy="192"/>
            </a:xfrm>
            <a:prstGeom prst="ellipse">
              <a:avLst/>
            </a:prstGeom>
            <a:noFill/>
            <a:ln w="28575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8" name="Rectangle 17"/>
          <p:cNvSpPr/>
          <p:nvPr/>
        </p:nvSpPr>
        <p:spPr>
          <a:xfrm>
            <a:off x="3087274" y="318320"/>
            <a:ext cx="3888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0" i="1" dirty="0" smtClean="0"/>
              <a:t>Example – Menu Web Item </a:t>
            </a:r>
            <a:endParaRPr lang="en-US" sz="2400" b="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53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– Menu Web Item - Settings</a:t>
            </a:r>
          </a:p>
        </p:txBody>
      </p:sp>
      <p:grpSp>
        <p:nvGrpSpPr>
          <p:cNvPr id="10" name="Group 14"/>
          <p:cNvGrpSpPr>
            <a:grpSpLocks/>
          </p:cNvGrpSpPr>
          <p:nvPr/>
        </p:nvGrpSpPr>
        <p:grpSpPr bwMode="auto">
          <a:xfrm>
            <a:off x="381000" y="1295400"/>
            <a:ext cx="7696200" cy="5294313"/>
            <a:chOff x="240" y="816"/>
            <a:chExt cx="4848" cy="3335"/>
          </a:xfrm>
        </p:grpSpPr>
        <p:pic>
          <p:nvPicPr>
            <p:cNvPr id="11" name="Picture 15"/>
            <p:cNvPicPr>
              <a:picLocks noChangeAspect="1" noChangeArrowheads="1"/>
            </p:cNvPicPr>
            <p:nvPr/>
          </p:nvPicPr>
          <p:blipFill>
            <a:blip r:embed="rId2"/>
            <a:srcRect t="3125" r="2344" b="7292"/>
            <a:stretch>
              <a:fillRect/>
            </a:stretch>
          </p:blipFill>
          <p:spPr bwMode="auto">
            <a:xfrm>
              <a:off x="240" y="816"/>
              <a:ext cx="4848" cy="33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2" name="Oval 16"/>
            <p:cNvSpPr>
              <a:spLocks noChangeArrowheads="1"/>
            </p:cNvSpPr>
            <p:nvPr/>
          </p:nvSpPr>
          <p:spPr bwMode="auto">
            <a:xfrm>
              <a:off x="1392" y="3216"/>
              <a:ext cx="336" cy="240"/>
            </a:xfrm>
            <a:prstGeom prst="ellips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Line 17"/>
            <p:cNvSpPr>
              <a:spLocks noChangeShapeType="1"/>
            </p:cNvSpPr>
            <p:nvPr/>
          </p:nvSpPr>
          <p:spPr bwMode="auto">
            <a:xfrm flipH="1" flipV="1">
              <a:off x="1776" y="3360"/>
              <a:ext cx="432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Rectangle 18"/>
            <p:cNvSpPr>
              <a:spLocks noChangeArrowheads="1"/>
            </p:cNvSpPr>
            <p:nvPr/>
          </p:nvSpPr>
          <p:spPr bwMode="auto">
            <a:xfrm>
              <a:off x="2208" y="3312"/>
              <a:ext cx="1248" cy="288"/>
            </a:xfrm>
            <a:prstGeom prst="rect">
              <a:avLst/>
            </a:prstGeom>
            <a:solidFill>
              <a:srgbClr val="FFF1B7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en-US" sz="1600" b="0" dirty="0"/>
                <a:t>Push button to </a:t>
              </a:r>
            </a:p>
            <a:p>
              <a:r>
                <a:rPr lang="en-US" sz="1600" b="0" dirty="0"/>
                <a:t>Assign Menu Item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54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– Menu Web Item – Define Menu Items</a:t>
            </a:r>
          </a:p>
        </p:txBody>
      </p:sp>
      <p:grpSp>
        <p:nvGrpSpPr>
          <p:cNvPr id="10" name="Group 11"/>
          <p:cNvGrpSpPr>
            <a:grpSpLocks/>
          </p:cNvGrpSpPr>
          <p:nvPr/>
        </p:nvGrpSpPr>
        <p:grpSpPr bwMode="auto">
          <a:xfrm>
            <a:off x="566670" y="1066800"/>
            <a:ext cx="7739130" cy="5578699"/>
            <a:chOff x="912" y="384"/>
            <a:chExt cx="4272" cy="3600"/>
          </a:xfrm>
        </p:grpSpPr>
        <p:pic>
          <p:nvPicPr>
            <p:cNvPr id="11" name="Picture 12"/>
            <p:cNvPicPr>
              <a:picLocks noChangeAspect="1" noChangeArrowheads="1"/>
            </p:cNvPicPr>
            <p:nvPr/>
          </p:nvPicPr>
          <p:blipFill>
            <a:blip r:embed="rId2"/>
            <a:srcRect l="28906" t="9375" r="1563" b="12500"/>
            <a:stretch>
              <a:fillRect/>
            </a:stretch>
          </p:blipFill>
          <p:spPr bwMode="auto">
            <a:xfrm>
              <a:off x="912" y="384"/>
              <a:ext cx="4272" cy="3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2" name="Oval 13"/>
            <p:cNvSpPr>
              <a:spLocks noChangeArrowheads="1"/>
            </p:cNvSpPr>
            <p:nvPr/>
          </p:nvSpPr>
          <p:spPr bwMode="auto">
            <a:xfrm>
              <a:off x="3648" y="960"/>
              <a:ext cx="1104" cy="240"/>
            </a:xfrm>
            <a:prstGeom prst="ellips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Line 14"/>
            <p:cNvSpPr>
              <a:spLocks noChangeShapeType="1"/>
            </p:cNvSpPr>
            <p:nvPr/>
          </p:nvSpPr>
          <p:spPr bwMode="auto">
            <a:xfrm flipH="1">
              <a:off x="3456" y="1152"/>
              <a:ext cx="288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Rectangle 15"/>
            <p:cNvSpPr>
              <a:spLocks noChangeArrowheads="1"/>
            </p:cNvSpPr>
            <p:nvPr/>
          </p:nvSpPr>
          <p:spPr bwMode="auto">
            <a:xfrm>
              <a:off x="2448" y="1200"/>
              <a:ext cx="960" cy="240"/>
            </a:xfrm>
            <a:prstGeom prst="rect">
              <a:avLst/>
            </a:prstGeom>
            <a:solidFill>
              <a:srgbClr val="FFF1B7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en-US" sz="1600" b="0" dirty="0"/>
                <a:t>Menu Item Name</a:t>
              </a:r>
            </a:p>
          </p:txBody>
        </p:sp>
        <p:sp>
          <p:nvSpPr>
            <p:cNvPr id="15" name="Oval 16"/>
            <p:cNvSpPr>
              <a:spLocks noChangeArrowheads="1"/>
            </p:cNvSpPr>
            <p:nvPr/>
          </p:nvSpPr>
          <p:spPr bwMode="auto">
            <a:xfrm>
              <a:off x="960" y="1488"/>
              <a:ext cx="1104" cy="192"/>
            </a:xfrm>
            <a:prstGeom prst="ellips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Line 17"/>
            <p:cNvSpPr>
              <a:spLocks noChangeShapeType="1"/>
            </p:cNvSpPr>
            <p:nvPr/>
          </p:nvSpPr>
          <p:spPr bwMode="auto">
            <a:xfrm>
              <a:off x="2064" y="1632"/>
              <a:ext cx="336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Rectangle 18"/>
            <p:cNvSpPr>
              <a:spLocks noChangeArrowheads="1"/>
            </p:cNvSpPr>
            <p:nvPr/>
          </p:nvSpPr>
          <p:spPr bwMode="auto">
            <a:xfrm>
              <a:off x="2160" y="1776"/>
              <a:ext cx="960" cy="240"/>
            </a:xfrm>
            <a:prstGeom prst="rect">
              <a:avLst/>
            </a:prstGeom>
            <a:solidFill>
              <a:srgbClr val="FFF1B7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en-US" sz="1400" dirty="0"/>
                <a:t>Add Sub-Menu Item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55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xfrm>
            <a:off x="2658860" y="168633"/>
            <a:ext cx="6356350" cy="765175"/>
          </a:xfrm>
        </p:spPr>
        <p:txBody>
          <a:bodyPr/>
          <a:lstStyle/>
          <a:p>
            <a:r>
              <a:rPr lang="en-US" dirty="0" smtClean="0"/>
              <a:t>Example – Menu Web Item – Define parameters</a:t>
            </a:r>
          </a:p>
        </p:txBody>
      </p:sp>
      <p:grpSp>
        <p:nvGrpSpPr>
          <p:cNvPr id="10" name="Group 8"/>
          <p:cNvGrpSpPr>
            <a:grpSpLocks/>
          </p:cNvGrpSpPr>
          <p:nvPr/>
        </p:nvGrpSpPr>
        <p:grpSpPr bwMode="auto">
          <a:xfrm>
            <a:off x="1371600" y="1066800"/>
            <a:ext cx="6553200" cy="2743200"/>
            <a:chOff x="864" y="672"/>
            <a:chExt cx="4128" cy="1728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2"/>
            <a:srcRect l="28906" t="9375" r="2344" b="55069"/>
            <a:stretch>
              <a:fillRect/>
            </a:stretch>
          </p:blipFill>
          <p:spPr bwMode="auto">
            <a:xfrm>
              <a:off x="864" y="672"/>
              <a:ext cx="4128" cy="15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2" name="AutoShape 4"/>
            <p:cNvSpPr>
              <a:spLocks noChangeArrowheads="1"/>
            </p:cNvSpPr>
            <p:nvPr/>
          </p:nvSpPr>
          <p:spPr bwMode="auto">
            <a:xfrm>
              <a:off x="2160" y="2064"/>
              <a:ext cx="1296" cy="336"/>
            </a:xfrm>
            <a:prstGeom prst="wedgeRoundRectCallout">
              <a:avLst>
                <a:gd name="adj1" fmla="val 69986"/>
                <a:gd name="adj2" fmla="val -82736"/>
                <a:gd name="adj3" fmla="val 16667"/>
              </a:avLst>
            </a:prstGeom>
            <a:solidFill>
              <a:srgbClr val="FFF1B7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r>
                <a:rPr lang="en-US" sz="1400" dirty="0"/>
                <a:t>Select Action Type on Click of  Sub Menu</a:t>
              </a:r>
            </a:p>
          </p:txBody>
        </p:sp>
      </p:grpSp>
      <p:grpSp>
        <p:nvGrpSpPr>
          <p:cNvPr id="13" name="Group 7"/>
          <p:cNvGrpSpPr>
            <a:grpSpLocks/>
          </p:cNvGrpSpPr>
          <p:nvPr/>
        </p:nvGrpSpPr>
        <p:grpSpPr bwMode="auto">
          <a:xfrm>
            <a:off x="1447800" y="3962400"/>
            <a:ext cx="6553200" cy="2667000"/>
            <a:chOff x="912" y="2496"/>
            <a:chExt cx="4128" cy="1680"/>
          </a:xfrm>
        </p:grpSpPr>
        <p:pic>
          <p:nvPicPr>
            <p:cNvPr id="14" name="Picture 3"/>
            <p:cNvPicPr>
              <a:picLocks noChangeAspect="1" noChangeArrowheads="1"/>
            </p:cNvPicPr>
            <p:nvPr/>
          </p:nvPicPr>
          <p:blipFill>
            <a:blip r:embed="rId3"/>
            <a:srcRect l="28906" t="9375" r="1563" b="55048"/>
            <a:stretch>
              <a:fillRect/>
            </a:stretch>
          </p:blipFill>
          <p:spPr bwMode="auto">
            <a:xfrm>
              <a:off x="912" y="2496"/>
              <a:ext cx="4128" cy="15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5" name="AutoShape 5"/>
            <p:cNvSpPr>
              <a:spLocks noChangeArrowheads="1"/>
            </p:cNvSpPr>
            <p:nvPr/>
          </p:nvSpPr>
          <p:spPr bwMode="auto">
            <a:xfrm>
              <a:off x="2064" y="3360"/>
              <a:ext cx="1152" cy="240"/>
            </a:xfrm>
            <a:prstGeom prst="wedgeRoundRectCallout">
              <a:avLst>
                <a:gd name="adj1" fmla="val 87676"/>
                <a:gd name="adj2" fmla="val -102500"/>
                <a:gd name="adj3" fmla="val 16667"/>
              </a:avLst>
            </a:prstGeom>
            <a:solidFill>
              <a:srgbClr val="FFF1B7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r>
                <a:rPr lang="en-US" sz="1400" dirty="0"/>
                <a:t>Sub Menu Settings</a:t>
              </a:r>
            </a:p>
          </p:txBody>
        </p:sp>
        <p:sp>
          <p:nvSpPr>
            <p:cNvPr id="16" name="AutoShape 6"/>
            <p:cNvSpPr>
              <a:spLocks noChangeArrowheads="1"/>
            </p:cNvSpPr>
            <p:nvPr/>
          </p:nvSpPr>
          <p:spPr bwMode="auto">
            <a:xfrm>
              <a:off x="2208" y="3840"/>
              <a:ext cx="1296" cy="336"/>
            </a:xfrm>
            <a:prstGeom prst="wedgeRoundRectCallout">
              <a:avLst>
                <a:gd name="adj1" fmla="val 157792"/>
                <a:gd name="adj2" fmla="val -137500"/>
                <a:gd name="adj3" fmla="val 16667"/>
              </a:avLst>
            </a:prstGeom>
            <a:solidFill>
              <a:srgbClr val="FFF1B7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r>
                <a:rPr lang="en-US" sz="1400" dirty="0"/>
                <a:t>Push button to assign Command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56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xfrm>
            <a:off x="2658860" y="168633"/>
            <a:ext cx="6356350" cy="765175"/>
          </a:xfrm>
        </p:spPr>
        <p:txBody>
          <a:bodyPr/>
          <a:lstStyle/>
          <a:p>
            <a:r>
              <a:rPr lang="en-US" dirty="0" smtClean="0"/>
              <a:t>Example – Menu Web Item – Assign Command for action</a:t>
            </a:r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903668" y="1041042"/>
            <a:ext cx="7094112" cy="5565819"/>
            <a:chOff x="768" y="480"/>
            <a:chExt cx="4128" cy="3504"/>
          </a:xfrm>
        </p:grpSpPr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2"/>
            <a:srcRect l="16406" t="9375" r="16406" b="13542"/>
            <a:stretch>
              <a:fillRect/>
            </a:stretch>
          </p:blipFill>
          <p:spPr bwMode="auto">
            <a:xfrm>
              <a:off x="768" y="480"/>
              <a:ext cx="4128" cy="3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9" name="AutoShape 3"/>
            <p:cNvSpPr>
              <a:spLocks noChangeArrowheads="1"/>
            </p:cNvSpPr>
            <p:nvPr/>
          </p:nvSpPr>
          <p:spPr bwMode="auto">
            <a:xfrm>
              <a:off x="3072" y="2448"/>
              <a:ext cx="1344" cy="336"/>
            </a:xfrm>
            <a:prstGeom prst="wedgeRoundRectCallout">
              <a:avLst>
                <a:gd name="adj1" fmla="val -120199"/>
                <a:gd name="adj2" fmla="val -190840"/>
                <a:gd name="adj3" fmla="val 16667"/>
              </a:avLst>
            </a:prstGeom>
            <a:solidFill>
              <a:srgbClr val="FFF1B7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r>
                <a:rPr lang="en-US" sz="1600" dirty="0"/>
                <a:t>Select Appropriate Command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57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xfrm>
            <a:off x="2658860" y="168633"/>
            <a:ext cx="6356350" cy="765175"/>
          </a:xfrm>
        </p:spPr>
        <p:txBody>
          <a:bodyPr/>
          <a:lstStyle/>
          <a:p>
            <a:r>
              <a:rPr lang="en-US" dirty="0" smtClean="0"/>
              <a:t>Example – Menu Web Item – Assign </a:t>
            </a:r>
            <a:r>
              <a:rPr lang="en-US" dirty="0" err="1" smtClean="0"/>
              <a:t>DataProvidor</a:t>
            </a:r>
            <a:endParaRPr lang="en-US" dirty="0" smtClean="0"/>
          </a:p>
        </p:txBody>
      </p:sp>
      <p:grpSp>
        <p:nvGrpSpPr>
          <p:cNvPr id="8" name="Group 4"/>
          <p:cNvGrpSpPr>
            <a:grpSpLocks/>
          </p:cNvGrpSpPr>
          <p:nvPr/>
        </p:nvGrpSpPr>
        <p:grpSpPr bwMode="auto">
          <a:xfrm>
            <a:off x="1524000" y="1066800"/>
            <a:ext cx="6553200" cy="5562600"/>
            <a:chOff x="960" y="672"/>
            <a:chExt cx="4128" cy="3504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2"/>
            <a:srcRect l="16406" t="10417" r="16406" b="13542"/>
            <a:stretch>
              <a:fillRect/>
            </a:stretch>
          </p:blipFill>
          <p:spPr bwMode="auto">
            <a:xfrm>
              <a:off x="960" y="672"/>
              <a:ext cx="4128" cy="3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" name="AutoShape 3"/>
            <p:cNvSpPr>
              <a:spLocks noChangeArrowheads="1"/>
            </p:cNvSpPr>
            <p:nvPr/>
          </p:nvSpPr>
          <p:spPr bwMode="auto">
            <a:xfrm>
              <a:off x="3744" y="2256"/>
              <a:ext cx="1104" cy="336"/>
            </a:xfrm>
            <a:prstGeom prst="wedgeRoundRectCallout">
              <a:avLst>
                <a:gd name="adj1" fmla="val -90037"/>
                <a:gd name="adj2" fmla="val -147620"/>
                <a:gd name="adj3" fmla="val 16667"/>
              </a:avLst>
            </a:prstGeom>
            <a:solidFill>
              <a:srgbClr val="FFF1B7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r>
                <a:rPr lang="en-US" sz="1400" dirty="0"/>
                <a:t>Assign the Data Provider Affected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58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xfrm>
            <a:off x="2658860" y="168633"/>
            <a:ext cx="6356350" cy="765175"/>
          </a:xfrm>
        </p:spPr>
        <p:txBody>
          <a:bodyPr/>
          <a:lstStyle/>
          <a:p>
            <a:r>
              <a:rPr lang="en-US" dirty="0" smtClean="0"/>
              <a:t>Example – Menu Web Item – Save &amp; Execute</a:t>
            </a:r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1142999" y="1146220"/>
            <a:ext cx="6841901" cy="5102180"/>
            <a:chOff x="720" y="720"/>
            <a:chExt cx="4272" cy="3216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2"/>
            <a:srcRect t="3125" r="781" b="7292"/>
            <a:stretch>
              <a:fillRect/>
            </a:stretch>
          </p:blipFill>
          <p:spPr bwMode="auto">
            <a:xfrm>
              <a:off x="720" y="1043"/>
              <a:ext cx="4272" cy="28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2" name="Line 3"/>
            <p:cNvSpPr>
              <a:spLocks noChangeShapeType="1"/>
            </p:cNvSpPr>
            <p:nvPr/>
          </p:nvSpPr>
          <p:spPr bwMode="auto">
            <a:xfrm flipH="1">
              <a:off x="1200" y="912"/>
              <a:ext cx="192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Rectangle 4"/>
            <p:cNvSpPr>
              <a:spLocks noChangeArrowheads="1"/>
            </p:cNvSpPr>
            <p:nvPr/>
          </p:nvSpPr>
          <p:spPr bwMode="auto">
            <a:xfrm>
              <a:off x="1392" y="720"/>
              <a:ext cx="1008" cy="240"/>
            </a:xfrm>
            <a:prstGeom prst="rect">
              <a:avLst/>
            </a:prstGeom>
            <a:solidFill>
              <a:srgbClr val="FFF1B7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en-US" sz="1600" dirty="0"/>
                <a:t>Save &amp; Execute</a:t>
              </a:r>
            </a:p>
          </p:txBody>
        </p:sp>
        <p:sp>
          <p:nvSpPr>
            <p:cNvPr id="14" name="Oval 5"/>
            <p:cNvSpPr>
              <a:spLocks noChangeArrowheads="1"/>
            </p:cNvSpPr>
            <p:nvPr/>
          </p:nvSpPr>
          <p:spPr bwMode="auto">
            <a:xfrm>
              <a:off x="912" y="1056"/>
              <a:ext cx="336" cy="240"/>
            </a:xfrm>
            <a:prstGeom prst="ellips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59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xfrm>
            <a:off x="2658860" y="168633"/>
            <a:ext cx="6356350" cy="765175"/>
          </a:xfrm>
        </p:spPr>
        <p:txBody>
          <a:bodyPr/>
          <a:lstStyle/>
          <a:p>
            <a:r>
              <a:rPr lang="en-US" dirty="0" smtClean="0"/>
              <a:t>Example – Menu Web Item – Result</a:t>
            </a:r>
          </a:p>
        </p:txBody>
      </p:sp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257577" y="1609858"/>
            <a:ext cx="4700789" cy="4417455"/>
            <a:chOff x="384" y="621"/>
            <a:chExt cx="4656" cy="3171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2"/>
            <a:srcRect t="3125" b="4167"/>
            <a:stretch>
              <a:fillRect/>
            </a:stretch>
          </p:blipFill>
          <p:spPr bwMode="auto">
            <a:xfrm>
              <a:off x="480" y="621"/>
              <a:ext cx="4560" cy="3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2" name="Oval 3"/>
            <p:cNvSpPr>
              <a:spLocks noChangeArrowheads="1"/>
            </p:cNvSpPr>
            <p:nvPr/>
          </p:nvSpPr>
          <p:spPr bwMode="auto">
            <a:xfrm>
              <a:off x="384" y="1056"/>
              <a:ext cx="1296" cy="336"/>
            </a:xfrm>
            <a:prstGeom prst="ellips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Line 4"/>
            <p:cNvSpPr>
              <a:spLocks noChangeShapeType="1"/>
            </p:cNvSpPr>
            <p:nvPr/>
          </p:nvSpPr>
          <p:spPr bwMode="auto">
            <a:xfrm flipH="1" flipV="1">
              <a:off x="1824" y="1248"/>
              <a:ext cx="864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Rectangle 5"/>
            <p:cNvSpPr>
              <a:spLocks noChangeArrowheads="1"/>
            </p:cNvSpPr>
            <p:nvPr/>
          </p:nvSpPr>
          <p:spPr bwMode="auto">
            <a:xfrm>
              <a:off x="2688" y="1392"/>
              <a:ext cx="1428" cy="240"/>
            </a:xfrm>
            <a:prstGeom prst="rect">
              <a:avLst/>
            </a:prstGeom>
            <a:solidFill>
              <a:srgbClr val="FFF1B7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en-US" sz="1600" dirty="0"/>
                <a:t>Menu Items</a:t>
              </a:r>
            </a:p>
          </p:txBody>
        </p:sp>
      </p:grp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/>
          <a:srcRect t="3125" b="6250"/>
          <a:stretch>
            <a:fillRect/>
          </a:stretch>
        </p:blipFill>
        <p:spPr bwMode="auto">
          <a:xfrm>
            <a:off x="4172755" y="1635616"/>
            <a:ext cx="4361643" cy="4378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Explorer Suite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6979" y="1328738"/>
            <a:ext cx="7492621" cy="464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6917807" y="6425274"/>
            <a:ext cx="1176925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9pPr>
          </a:lstStyle>
          <a:p>
            <a:r>
              <a:rPr lang="en-US" sz="900" dirty="0" smtClean="0"/>
              <a:t>*Copyright SAP AG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60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xfrm>
            <a:off x="2658860" y="168633"/>
            <a:ext cx="6356350" cy="765175"/>
          </a:xfrm>
        </p:spPr>
        <p:txBody>
          <a:bodyPr/>
          <a:lstStyle/>
          <a:p>
            <a:r>
              <a:rPr lang="en-US" dirty="0" smtClean="0"/>
              <a:t>Example – Menu Web Item – Assign </a:t>
            </a:r>
            <a:r>
              <a:rPr lang="en-US" dirty="0" err="1" smtClean="0"/>
              <a:t>DataProvider</a:t>
            </a:r>
            <a:endParaRPr lang="en-US" dirty="0" smtClean="0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524000" y="1066800"/>
            <a:ext cx="6553200" cy="5562600"/>
            <a:chOff x="960" y="672"/>
            <a:chExt cx="4128" cy="3504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2"/>
            <a:srcRect l="16406" t="10417" r="16406" b="13542"/>
            <a:stretch>
              <a:fillRect/>
            </a:stretch>
          </p:blipFill>
          <p:spPr bwMode="auto">
            <a:xfrm>
              <a:off x="960" y="672"/>
              <a:ext cx="4128" cy="3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" name="AutoShape 3"/>
            <p:cNvSpPr>
              <a:spLocks noChangeArrowheads="1"/>
            </p:cNvSpPr>
            <p:nvPr/>
          </p:nvSpPr>
          <p:spPr bwMode="auto">
            <a:xfrm>
              <a:off x="3744" y="2256"/>
              <a:ext cx="1104" cy="336"/>
            </a:xfrm>
            <a:prstGeom prst="wedgeRoundRectCallout">
              <a:avLst>
                <a:gd name="adj1" fmla="val -90037"/>
                <a:gd name="adj2" fmla="val -147620"/>
                <a:gd name="adj3" fmla="val 16667"/>
              </a:avLst>
            </a:prstGeom>
            <a:solidFill>
              <a:srgbClr val="FFF1B7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r>
                <a:rPr lang="en-US" sz="1400" dirty="0"/>
                <a:t>Assign the Data Provider Affected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61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xfrm>
            <a:off x="2658860" y="168633"/>
            <a:ext cx="6356350" cy="765175"/>
          </a:xfrm>
        </p:spPr>
        <p:txBody>
          <a:bodyPr/>
          <a:lstStyle/>
          <a:p>
            <a:r>
              <a:rPr lang="en-US" dirty="0" smtClean="0"/>
              <a:t>Command Wizard - Revisited</a:t>
            </a:r>
          </a:p>
        </p:txBody>
      </p:sp>
      <p:sp>
        <p:nvSpPr>
          <p:cNvPr id="7" name="Rectangle 116"/>
          <p:cNvSpPr>
            <a:spLocks noChangeArrowheads="1"/>
          </p:cNvSpPr>
          <p:nvPr/>
        </p:nvSpPr>
        <p:spPr bwMode="auto">
          <a:xfrm rot="16200000">
            <a:off x="-1055781" y="3407035"/>
            <a:ext cx="3125338" cy="351003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ECBF42">
                <a:gamma/>
                <a:shade val="60000"/>
                <a:invGamma/>
              </a:srgbClr>
            </a:prstShdw>
          </a:effectLst>
        </p:spPr>
        <p:txBody>
          <a:bodyPr lIns="0" tIns="0" rIns="0" bIns="0" anchor="ctr"/>
          <a:lstStyle/>
          <a:p>
            <a:pPr algn="ctr" eaLnBrk="1" hangingPunct="1"/>
            <a:r>
              <a:rPr lang="en-US" sz="1800" b="0" dirty="0" smtClean="0"/>
              <a:t>Command Wizard</a:t>
            </a:r>
            <a:endParaRPr lang="en-US" sz="1800" b="0" dirty="0"/>
          </a:p>
        </p:txBody>
      </p:sp>
      <p:sp>
        <p:nvSpPr>
          <p:cNvPr id="8" name="AutoShape 121"/>
          <p:cNvSpPr>
            <a:spLocks noChangeArrowheads="1"/>
          </p:cNvSpPr>
          <p:nvPr/>
        </p:nvSpPr>
        <p:spPr bwMode="auto">
          <a:xfrm>
            <a:off x="756480" y="2236148"/>
            <a:ext cx="290512" cy="561975"/>
          </a:xfrm>
          <a:custGeom>
            <a:avLst/>
            <a:gdLst>
              <a:gd name="G0" fmla="+- 12407 0 0"/>
              <a:gd name="G1" fmla="+- 5464 0 0"/>
              <a:gd name="G2" fmla="+- 21600 0 5464"/>
              <a:gd name="G3" fmla="+- 10800 0 5464"/>
              <a:gd name="G4" fmla="+- 21600 0 12407"/>
              <a:gd name="G5" fmla="*/ G4 G3 10800"/>
              <a:gd name="G6" fmla="+- 21600 0 G5"/>
              <a:gd name="T0" fmla="*/ 12407 w 21600"/>
              <a:gd name="T1" fmla="*/ 0 h 21600"/>
              <a:gd name="T2" fmla="*/ 0 w 21600"/>
              <a:gd name="T3" fmla="*/ 10800 h 21600"/>
              <a:gd name="T4" fmla="*/ 12407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407" y="0"/>
                </a:moveTo>
                <a:lnTo>
                  <a:pt x="12407" y="5464"/>
                </a:lnTo>
                <a:lnTo>
                  <a:pt x="3375" y="5464"/>
                </a:lnTo>
                <a:lnTo>
                  <a:pt x="3375" y="16136"/>
                </a:lnTo>
                <a:lnTo>
                  <a:pt x="12407" y="16136"/>
                </a:lnTo>
                <a:lnTo>
                  <a:pt x="12407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64"/>
                </a:moveTo>
                <a:lnTo>
                  <a:pt x="1350" y="16136"/>
                </a:lnTo>
                <a:lnTo>
                  <a:pt x="2700" y="16136"/>
                </a:lnTo>
                <a:lnTo>
                  <a:pt x="2700" y="5464"/>
                </a:lnTo>
                <a:close/>
              </a:path>
              <a:path w="21600" h="21600">
                <a:moveTo>
                  <a:pt x="0" y="5464"/>
                </a:moveTo>
                <a:lnTo>
                  <a:pt x="0" y="16136"/>
                </a:lnTo>
                <a:lnTo>
                  <a:pt x="675" y="16136"/>
                </a:lnTo>
                <a:lnTo>
                  <a:pt x="675" y="5464"/>
                </a:lnTo>
                <a:close/>
              </a:path>
            </a:pathLst>
          </a:custGeom>
          <a:solidFill>
            <a:srgbClr val="FFCC00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AutoShape 128"/>
          <p:cNvSpPr>
            <a:spLocks noChangeArrowheads="1"/>
          </p:cNvSpPr>
          <p:nvPr/>
        </p:nvSpPr>
        <p:spPr bwMode="auto">
          <a:xfrm>
            <a:off x="1074286" y="2320119"/>
            <a:ext cx="5776889" cy="409433"/>
          </a:xfrm>
          <a:prstGeom prst="homePlate">
            <a:avLst>
              <a:gd name="adj" fmla="val 56900"/>
            </a:avLst>
          </a:prstGeom>
          <a:solidFill>
            <a:srgbClr val="FFF8DF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r>
              <a:rPr lang="en-US" sz="1800" b="0" dirty="0" smtClean="0"/>
              <a:t>Main tool for creating commands from Web Design API</a:t>
            </a:r>
          </a:p>
        </p:txBody>
      </p:sp>
      <p:sp>
        <p:nvSpPr>
          <p:cNvPr id="13" name="AutoShape 128"/>
          <p:cNvSpPr>
            <a:spLocks noChangeArrowheads="1"/>
          </p:cNvSpPr>
          <p:nvPr/>
        </p:nvSpPr>
        <p:spPr bwMode="auto">
          <a:xfrm>
            <a:off x="1074286" y="3289115"/>
            <a:ext cx="5776889" cy="409433"/>
          </a:xfrm>
          <a:prstGeom prst="homePlate">
            <a:avLst>
              <a:gd name="adj" fmla="val 56900"/>
            </a:avLst>
          </a:prstGeom>
          <a:solidFill>
            <a:srgbClr val="FFF8DF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pPr marL="112713" eaLnBrk="1" hangingPunct="1">
              <a:spcBef>
                <a:spcPts val="300"/>
              </a:spcBef>
            </a:pPr>
            <a:r>
              <a:rPr lang="en-US" sz="1800" dirty="0" smtClean="0">
                <a:solidFill>
                  <a:srgbClr val="000000"/>
                </a:solidFill>
              </a:rPr>
              <a:t>Called from Web Item Parameter (Action)</a:t>
            </a:r>
            <a:endParaRPr lang="en-US" sz="1200" dirty="0"/>
          </a:p>
        </p:txBody>
      </p:sp>
      <p:sp>
        <p:nvSpPr>
          <p:cNvPr id="14" name="AutoShape 128"/>
          <p:cNvSpPr>
            <a:spLocks noChangeArrowheads="1"/>
          </p:cNvSpPr>
          <p:nvPr/>
        </p:nvSpPr>
        <p:spPr bwMode="auto">
          <a:xfrm>
            <a:off x="1074285" y="4380936"/>
            <a:ext cx="5776889" cy="409433"/>
          </a:xfrm>
          <a:prstGeom prst="homePlate">
            <a:avLst>
              <a:gd name="adj" fmla="val 56900"/>
            </a:avLst>
          </a:prstGeom>
          <a:solidFill>
            <a:srgbClr val="FFF8DF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pPr marL="112713" eaLnBrk="1" hangingPunct="1">
              <a:spcBef>
                <a:spcPts val="300"/>
              </a:spcBef>
            </a:pPr>
            <a:r>
              <a:rPr lang="en-US" sz="1800" dirty="0" smtClean="0"/>
              <a:t>Can be called from Hyperlink</a:t>
            </a:r>
            <a:endParaRPr lang="en-US" sz="1200" dirty="0"/>
          </a:p>
        </p:txBody>
      </p:sp>
      <p:sp>
        <p:nvSpPr>
          <p:cNvPr id="15" name="AutoShape 121"/>
          <p:cNvSpPr>
            <a:spLocks noChangeArrowheads="1"/>
          </p:cNvSpPr>
          <p:nvPr/>
        </p:nvSpPr>
        <p:spPr bwMode="auto">
          <a:xfrm>
            <a:off x="756480" y="3205142"/>
            <a:ext cx="290512" cy="561975"/>
          </a:xfrm>
          <a:custGeom>
            <a:avLst/>
            <a:gdLst>
              <a:gd name="G0" fmla="+- 12407 0 0"/>
              <a:gd name="G1" fmla="+- 5464 0 0"/>
              <a:gd name="G2" fmla="+- 21600 0 5464"/>
              <a:gd name="G3" fmla="+- 10800 0 5464"/>
              <a:gd name="G4" fmla="+- 21600 0 12407"/>
              <a:gd name="G5" fmla="*/ G4 G3 10800"/>
              <a:gd name="G6" fmla="+- 21600 0 G5"/>
              <a:gd name="T0" fmla="*/ 12407 w 21600"/>
              <a:gd name="T1" fmla="*/ 0 h 21600"/>
              <a:gd name="T2" fmla="*/ 0 w 21600"/>
              <a:gd name="T3" fmla="*/ 10800 h 21600"/>
              <a:gd name="T4" fmla="*/ 12407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407" y="0"/>
                </a:moveTo>
                <a:lnTo>
                  <a:pt x="12407" y="5464"/>
                </a:lnTo>
                <a:lnTo>
                  <a:pt x="3375" y="5464"/>
                </a:lnTo>
                <a:lnTo>
                  <a:pt x="3375" y="16136"/>
                </a:lnTo>
                <a:lnTo>
                  <a:pt x="12407" y="16136"/>
                </a:lnTo>
                <a:lnTo>
                  <a:pt x="12407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64"/>
                </a:moveTo>
                <a:lnTo>
                  <a:pt x="1350" y="16136"/>
                </a:lnTo>
                <a:lnTo>
                  <a:pt x="2700" y="16136"/>
                </a:lnTo>
                <a:lnTo>
                  <a:pt x="2700" y="5464"/>
                </a:lnTo>
                <a:close/>
              </a:path>
              <a:path w="21600" h="21600">
                <a:moveTo>
                  <a:pt x="0" y="5464"/>
                </a:moveTo>
                <a:lnTo>
                  <a:pt x="0" y="16136"/>
                </a:lnTo>
                <a:lnTo>
                  <a:pt x="675" y="16136"/>
                </a:lnTo>
                <a:lnTo>
                  <a:pt x="675" y="5464"/>
                </a:lnTo>
                <a:close/>
              </a:path>
            </a:pathLst>
          </a:custGeom>
          <a:solidFill>
            <a:srgbClr val="FFCC00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AutoShape 121"/>
          <p:cNvSpPr>
            <a:spLocks noChangeArrowheads="1"/>
          </p:cNvSpPr>
          <p:nvPr/>
        </p:nvSpPr>
        <p:spPr bwMode="auto">
          <a:xfrm>
            <a:off x="756480" y="4310609"/>
            <a:ext cx="290512" cy="561975"/>
          </a:xfrm>
          <a:custGeom>
            <a:avLst/>
            <a:gdLst>
              <a:gd name="G0" fmla="+- 12407 0 0"/>
              <a:gd name="G1" fmla="+- 5464 0 0"/>
              <a:gd name="G2" fmla="+- 21600 0 5464"/>
              <a:gd name="G3" fmla="+- 10800 0 5464"/>
              <a:gd name="G4" fmla="+- 21600 0 12407"/>
              <a:gd name="G5" fmla="*/ G4 G3 10800"/>
              <a:gd name="G6" fmla="+- 21600 0 G5"/>
              <a:gd name="T0" fmla="*/ 12407 w 21600"/>
              <a:gd name="T1" fmla="*/ 0 h 21600"/>
              <a:gd name="T2" fmla="*/ 0 w 21600"/>
              <a:gd name="T3" fmla="*/ 10800 h 21600"/>
              <a:gd name="T4" fmla="*/ 12407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407" y="0"/>
                </a:moveTo>
                <a:lnTo>
                  <a:pt x="12407" y="5464"/>
                </a:lnTo>
                <a:lnTo>
                  <a:pt x="3375" y="5464"/>
                </a:lnTo>
                <a:lnTo>
                  <a:pt x="3375" y="16136"/>
                </a:lnTo>
                <a:lnTo>
                  <a:pt x="12407" y="16136"/>
                </a:lnTo>
                <a:lnTo>
                  <a:pt x="12407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64"/>
                </a:moveTo>
                <a:lnTo>
                  <a:pt x="1350" y="16136"/>
                </a:lnTo>
                <a:lnTo>
                  <a:pt x="2700" y="16136"/>
                </a:lnTo>
                <a:lnTo>
                  <a:pt x="2700" y="5464"/>
                </a:lnTo>
                <a:close/>
              </a:path>
              <a:path w="21600" h="21600">
                <a:moveTo>
                  <a:pt x="0" y="5464"/>
                </a:moveTo>
                <a:lnTo>
                  <a:pt x="0" y="16136"/>
                </a:lnTo>
                <a:lnTo>
                  <a:pt x="675" y="16136"/>
                </a:lnTo>
                <a:lnTo>
                  <a:pt x="675" y="5464"/>
                </a:lnTo>
                <a:close/>
              </a:path>
            </a:pathLst>
          </a:custGeom>
          <a:solidFill>
            <a:srgbClr val="FFCC00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0" name="Text Box 10"/>
          <p:cNvSpPr txBox="1">
            <a:spLocks noChangeArrowheads="1"/>
          </p:cNvSpPr>
          <p:nvPr/>
        </p:nvSpPr>
        <p:spPr bwMode="auto">
          <a:xfrm>
            <a:off x="2688465" y="383146"/>
            <a:ext cx="55820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b="0" i="1" dirty="0"/>
              <a:t>Specifying Commands for Menu Items</a:t>
            </a:r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152400" y="990600"/>
            <a:ext cx="8991600" cy="3648075"/>
            <a:chOff x="96" y="624"/>
            <a:chExt cx="5664" cy="2298"/>
          </a:xfrm>
        </p:grpSpPr>
        <p:grpSp>
          <p:nvGrpSpPr>
            <p:cNvPr id="3" name="Group 9"/>
            <p:cNvGrpSpPr>
              <a:grpSpLocks/>
            </p:cNvGrpSpPr>
            <p:nvPr/>
          </p:nvGrpSpPr>
          <p:grpSpPr bwMode="auto">
            <a:xfrm>
              <a:off x="96" y="624"/>
              <a:ext cx="5328" cy="1728"/>
              <a:chOff x="96" y="480"/>
              <a:chExt cx="5328" cy="1728"/>
            </a:xfrm>
          </p:grpSpPr>
          <p:pic>
            <p:nvPicPr>
              <p:cNvPr id="61442" name="Picture 2"/>
              <p:cNvPicPr>
                <a:picLocks noChangeAspect="1" noChangeArrowheads="1"/>
              </p:cNvPicPr>
              <p:nvPr/>
            </p:nvPicPr>
            <p:blipFill>
              <a:blip r:embed="rId2"/>
              <a:srcRect l="28906" t="9377" r="18750" b="61458"/>
              <a:stretch>
                <a:fillRect/>
              </a:stretch>
            </p:blipFill>
            <p:spPr bwMode="auto">
              <a:xfrm>
                <a:off x="96" y="624"/>
                <a:ext cx="3216" cy="13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61443" name="Picture 3"/>
              <p:cNvPicPr>
                <a:picLocks noChangeAspect="1" noChangeArrowheads="1"/>
              </p:cNvPicPr>
              <p:nvPr/>
            </p:nvPicPr>
            <p:blipFill>
              <a:blip r:embed="rId2"/>
              <a:srcRect t="51042" r="69531" b="11458"/>
              <a:stretch>
                <a:fillRect/>
              </a:stretch>
            </p:blipFill>
            <p:spPr bwMode="auto">
              <a:xfrm>
                <a:off x="3552" y="480"/>
                <a:ext cx="1872" cy="17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sp>
          <p:nvSpPr>
            <p:cNvPr id="61451" name="Oval 11"/>
            <p:cNvSpPr>
              <a:spLocks noChangeArrowheads="1"/>
            </p:cNvSpPr>
            <p:nvPr/>
          </p:nvSpPr>
          <p:spPr bwMode="auto">
            <a:xfrm>
              <a:off x="3888" y="1872"/>
              <a:ext cx="1392" cy="336"/>
            </a:xfrm>
            <a:prstGeom prst="ellipse">
              <a:avLst/>
            </a:prstGeom>
            <a:noFill/>
            <a:ln w="38100">
              <a:solidFill>
                <a:srgbClr val="8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452" name="Line 12"/>
            <p:cNvSpPr>
              <a:spLocks noChangeShapeType="1"/>
            </p:cNvSpPr>
            <p:nvPr/>
          </p:nvSpPr>
          <p:spPr bwMode="auto">
            <a:xfrm flipH="1" flipV="1">
              <a:off x="4848" y="2256"/>
              <a:ext cx="144" cy="2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1453" name="Text Box 13"/>
            <p:cNvSpPr txBox="1">
              <a:spLocks noChangeArrowheads="1"/>
            </p:cNvSpPr>
            <p:nvPr/>
          </p:nvSpPr>
          <p:spPr bwMode="auto">
            <a:xfrm>
              <a:off x="4656" y="2592"/>
              <a:ext cx="1104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400" dirty="0"/>
                <a:t>Specify Menu Titles &amp; Purpose</a:t>
              </a:r>
            </a:p>
          </p:txBody>
        </p:sp>
      </p:grpSp>
      <p:grpSp>
        <p:nvGrpSpPr>
          <p:cNvPr id="4" name="Group 19"/>
          <p:cNvGrpSpPr>
            <a:grpSpLocks/>
          </p:cNvGrpSpPr>
          <p:nvPr/>
        </p:nvGrpSpPr>
        <p:grpSpPr bwMode="auto">
          <a:xfrm>
            <a:off x="838200" y="3886200"/>
            <a:ext cx="8077200" cy="2514600"/>
            <a:chOff x="528" y="2448"/>
            <a:chExt cx="5088" cy="1584"/>
          </a:xfrm>
        </p:grpSpPr>
        <p:pic>
          <p:nvPicPr>
            <p:cNvPr id="61444" name="Picture 4"/>
            <p:cNvPicPr>
              <a:picLocks noChangeAspect="1" noChangeArrowheads="1"/>
            </p:cNvPicPr>
            <p:nvPr/>
          </p:nvPicPr>
          <p:blipFill>
            <a:blip r:embed="rId3"/>
            <a:srcRect l="28906" t="12500" r="1563" b="53125"/>
            <a:stretch>
              <a:fillRect/>
            </a:stretch>
          </p:blipFill>
          <p:spPr bwMode="auto">
            <a:xfrm>
              <a:off x="528" y="2448"/>
              <a:ext cx="3840" cy="15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1455" name="Text Box 15"/>
            <p:cNvSpPr txBox="1">
              <a:spLocks noChangeArrowheads="1"/>
            </p:cNvSpPr>
            <p:nvPr/>
          </p:nvSpPr>
          <p:spPr bwMode="auto">
            <a:xfrm>
              <a:off x="4512" y="3312"/>
              <a:ext cx="1104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endParaRPr lang="en-US" dirty="0"/>
            </a:p>
          </p:txBody>
        </p:sp>
        <p:sp>
          <p:nvSpPr>
            <p:cNvPr id="61456" name="Oval 16"/>
            <p:cNvSpPr>
              <a:spLocks noChangeArrowheads="1"/>
            </p:cNvSpPr>
            <p:nvPr/>
          </p:nvSpPr>
          <p:spPr bwMode="auto">
            <a:xfrm>
              <a:off x="624" y="3552"/>
              <a:ext cx="1488" cy="336"/>
            </a:xfrm>
            <a:prstGeom prst="ellipse">
              <a:avLst/>
            </a:prstGeom>
            <a:noFill/>
            <a:ln w="38100">
              <a:solidFill>
                <a:srgbClr val="8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457" name="AutoShape 17"/>
            <p:cNvSpPr>
              <a:spLocks noChangeArrowheads="1"/>
            </p:cNvSpPr>
            <p:nvPr/>
          </p:nvSpPr>
          <p:spPr bwMode="auto">
            <a:xfrm>
              <a:off x="4320" y="3648"/>
              <a:ext cx="192" cy="96"/>
            </a:xfrm>
            <a:prstGeom prst="leftArrow">
              <a:avLst>
                <a:gd name="adj1" fmla="val 50000"/>
                <a:gd name="adj2" fmla="val 50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" name="Group 22"/>
          <p:cNvGrpSpPr>
            <a:grpSpLocks/>
          </p:cNvGrpSpPr>
          <p:nvPr/>
        </p:nvGrpSpPr>
        <p:grpSpPr bwMode="auto">
          <a:xfrm>
            <a:off x="228600" y="4191000"/>
            <a:ext cx="6248400" cy="2590800"/>
            <a:chOff x="960" y="-672"/>
            <a:chExt cx="3936" cy="1632"/>
          </a:xfrm>
        </p:grpSpPr>
        <p:pic>
          <p:nvPicPr>
            <p:cNvPr id="61445" name="Picture 5"/>
            <p:cNvPicPr>
              <a:picLocks noChangeAspect="1" noChangeArrowheads="1"/>
            </p:cNvPicPr>
            <p:nvPr/>
          </p:nvPicPr>
          <p:blipFill>
            <a:blip r:embed="rId4"/>
            <a:srcRect l="28906" t="11458" r="877" b="53125"/>
            <a:stretch>
              <a:fillRect/>
            </a:stretch>
          </p:blipFill>
          <p:spPr bwMode="auto">
            <a:xfrm>
              <a:off x="960" y="-672"/>
              <a:ext cx="3840" cy="16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1460" name="Oval 20"/>
            <p:cNvSpPr>
              <a:spLocks noChangeArrowheads="1"/>
            </p:cNvSpPr>
            <p:nvPr/>
          </p:nvSpPr>
          <p:spPr bwMode="auto">
            <a:xfrm>
              <a:off x="3504" y="288"/>
              <a:ext cx="1392" cy="240"/>
            </a:xfrm>
            <a:prstGeom prst="ellipse">
              <a:avLst/>
            </a:prstGeom>
            <a:noFill/>
            <a:ln w="38100">
              <a:solidFill>
                <a:srgbClr val="8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7188557" y="5772955"/>
            <a:ext cx="1752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dirty="0"/>
              <a:t>Specify </a:t>
            </a:r>
            <a:r>
              <a:rPr lang="en-US" sz="1400" dirty="0" smtClean="0"/>
              <a:t>Command Click</a:t>
            </a:r>
            <a:endParaRPr lang="en-US" sz="1400" dirty="0"/>
          </a:p>
        </p:txBody>
      </p:sp>
      <p:sp>
        <p:nvSpPr>
          <p:cNvPr id="21" name="Text Box 15"/>
          <p:cNvSpPr txBox="1">
            <a:spLocks noChangeArrowheads="1"/>
          </p:cNvSpPr>
          <p:nvPr/>
        </p:nvSpPr>
        <p:spPr bwMode="auto">
          <a:xfrm>
            <a:off x="6982495" y="5051739"/>
            <a:ext cx="1752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dirty="0"/>
              <a:t>Specify Menu Items &amp; Purpose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/>
          <a:srcRect l="14844" t="15625" r="49713" b="41815"/>
          <a:stretch>
            <a:fillRect/>
          </a:stretch>
        </p:blipFill>
        <p:spPr bwMode="auto">
          <a:xfrm>
            <a:off x="228600" y="914400"/>
            <a:ext cx="29718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4516" name="Picture 4"/>
          <p:cNvPicPr>
            <a:picLocks noChangeAspect="1" noChangeArrowheads="1"/>
          </p:cNvPicPr>
          <p:nvPr/>
        </p:nvPicPr>
        <p:blipFill>
          <a:blip r:embed="rId3"/>
          <a:srcRect l="14844" t="15625" r="17969" b="47917"/>
          <a:stretch>
            <a:fillRect/>
          </a:stretch>
        </p:blipFill>
        <p:spPr bwMode="auto">
          <a:xfrm>
            <a:off x="3124200" y="1676400"/>
            <a:ext cx="6019800" cy="260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4517" name="Picture 5"/>
          <p:cNvPicPr>
            <a:picLocks noChangeAspect="1" noChangeArrowheads="1"/>
          </p:cNvPicPr>
          <p:nvPr/>
        </p:nvPicPr>
        <p:blipFill>
          <a:blip r:embed="rId4"/>
          <a:srcRect l="14844" t="15625" r="18750" b="50000"/>
          <a:stretch>
            <a:fillRect/>
          </a:stretch>
        </p:blipFill>
        <p:spPr bwMode="auto">
          <a:xfrm>
            <a:off x="3048000" y="4267200"/>
            <a:ext cx="61722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4520" name="Oval 8"/>
          <p:cNvSpPr>
            <a:spLocks noChangeArrowheads="1"/>
          </p:cNvSpPr>
          <p:nvPr/>
        </p:nvSpPr>
        <p:spPr bwMode="auto">
          <a:xfrm>
            <a:off x="381000" y="2133600"/>
            <a:ext cx="533400" cy="1066800"/>
          </a:xfrm>
          <a:prstGeom prst="ellipse">
            <a:avLst/>
          </a:prstGeom>
          <a:noFill/>
          <a:ln w="38100">
            <a:solidFill>
              <a:srgbClr val="8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4522" name="Oval 10"/>
          <p:cNvSpPr>
            <a:spLocks noChangeArrowheads="1"/>
          </p:cNvSpPr>
          <p:nvPr/>
        </p:nvSpPr>
        <p:spPr bwMode="auto">
          <a:xfrm>
            <a:off x="5867400" y="3733800"/>
            <a:ext cx="1600200" cy="533400"/>
          </a:xfrm>
          <a:prstGeom prst="ellipse">
            <a:avLst/>
          </a:prstGeom>
          <a:noFill/>
          <a:ln w="38100">
            <a:solidFill>
              <a:srgbClr val="8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4525" name="AutoShape 13"/>
          <p:cNvSpPr>
            <a:spLocks noChangeArrowheads="1"/>
          </p:cNvSpPr>
          <p:nvPr/>
        </p:nvSpPr>
        <p:spPr bwMode="auto">
          <a:xfrm>
            <a:off x="228600" y="5715000"/>
            <a:ext cx="2971800" cy="914400"/>
          </a:xfrm>
          <a:prstGeom prst="rightArrowCallout">
            <a:avLst>
              <a:gd name="adj1" fmla="val 25000"/>
              <a:gd name="adj2" fmla="val 25000"/>
              <a:gd name="adj3" fmla="val 54167"/>
              <a:gd name="adj4" fmla="val 66667"/>
            </a:avLst>
          </a:prstGeom>
          <a:solidFill>
            <a:srgbClr val="FFF1B7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>
              <a:spcBef>
                <a:spcPct val="50000"/>
              </a:spcBef>
            </a:pPr>
            <a:r>
              <a:rPr lang="en-US" sz="1300" dirty="0" smtClean="0"/>
              <a:t>Determine</a:t>
            </a:r>
            <a:endParaRPr lang="en-US" sz="1300" dirty="0"/>
          </a:p>
          <a:p>
            <a:pPr algn="l">
              <a:spcBef>
                <a:spcPct val="50000"/>
              </a:spcBef>
            </a:pPr>
            <a:r>
              <a:rPr lang="en-US" sz="1300" dirty="0"/>
              <a:t> Parameter for Command</a:t>
            </a:r>
          </a:p>
          <a:p>
            <a:pPr algn="l"/>
            <a:endParaRPr lang="en-US" dirty="0"/>
          </a:p>
        </p:txBody>
      </p:sp>
      <p:sp>
        <p:nvSpPr>
          <p:cNvPr id="64527" name="AutoShape 15"/>
          <p:cNvSpPr>
            <a:spLocks noChangeArrowheads="1"/>
          </p:cNvSpPr>
          <p:nvPr/>
        </p:nvSpPr>
        <p:spPr bwMode="auto">
          <a:xfrm>
            <a:off x="-76200" y="4038600"/>
            <a:ext cx="3048000" cy="1219200"/>
          </a:xfrm>
          <a:prstGeom prst="wedgeEllipseCallout">
            <a:avLst>
              <a:gd name="adj1" fmla="val 83593"/>
              <a:gd name="adj2" fmla="val -55468"/>
            </a:avLst>
          </a:prstGeom>
          <a:solidFill>
            <a:srgbClr val="FFF1B7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l">
              <a:spcBef>
                <a:spcPct val="50000"/>
              </a:spcBef>
            </a:pPr>
            <a:r>
              <a:rPr lang="en-US" sz="1300" dirty="0" smtClean="0"/>
              <a:t> </a:t>
            </a:r>
            <a:r>
              <a:rPr lang="en-US" sz="1300" dirty="0"/>
              <a:t>Determine Command Target</a:t>
            </a:r>
          </a:p>
          <a:p>
            <a:pPr lvl="1" algn="l">
              <a:spcBef>
                <a:spcPct val="50000"/>
              </a:spcBef>
              <a:buFont typeface="Wingdings" pitchFamily="2" charset="2"/>
              <a:buChar char="§"/>
            </a:pPr>
            <a:r>
              <a:rPr lang="en-US" sz="1300" dirty="0"/>
              <a:t> Data provider </a:t>
            </a:r>
          </a:p>
          <a:p>
            <a:pPr lvl="1" algn="l">
              <a:spcBef>
                <a:spcPct val="50000"/>
              </a:spcBef>
              <a:buFont typeface="Wingdings" pitchFamily="2" charset="2"/>
              <a:buChar char="§"/>
            </a:pPr>
            <a:r>
              <a:rPr lang="en-US" sz="1300" dirty="0"/>
              <a:t>  Web Item</a:t>
            </a:r>
            <a:endParaRPr lang="en-US" dirty="0"/>
          </a:p>
        </p:txBody>
      </p:sp>
      <p:sp>
        <p:nvSpPr>
          <p:cNvPr id="64528" name="AutoShape 16"/>
          <p:cNvSpPr>
            <a:spLocks noChangeArrowheads="1"/>
          </p:cNvSpPr>
          <p:nvPr/>
        </p:nvSpPr>
        <p:spPr bwMode="auto">
          <a:xfrm>
            <a:off x="3505200" y="914400"/>
            <a:ext cx="3124200" cy="685800"/>
          </a:xfrm>
          <a:prstGeom prst="leftArrowCallout">
            <a:avLst>
              <a:gd name="adj1" fmla="val 25000"/>
              <a:gd name="adj2" fmla="val 25000"/>
              <a:gd name="adj3" fmla="val 75926"/>
              <a:gd name="adj4" fmla="val 66667"/>
            </a:avLst>
          </a:prstGeom>
          <a:solidFill>
            <a:srgbClr val="FFF1B7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400" dirty="0" smtClean="0"/>
              <a:t>Select </a:t>
            </a:r>
            <a:r>
              <a:rPr lang="en-US" sz="1400" dirty="0"/>
              <a:t>a Command </a:t>
            </a:r>
          </a:p>
        </p:txBody>
      </p:sp>
      <p:sp>
        <p:nvSpPr>
          <p:cNvPr id="64529" name="Text Box 17"/>
          <p:cNvSpPr txBox="1">
            <a:spLocks noChangeArrowheads="1"/>
          </p:cNvSpPr>
          <p:nvPr/>
        </p:nvSpPr>
        <p:spPr bwMode="auto">
          <a:xfrm>
            <a:off x="3434366" y="305873"/>
            <a:ext cx="3733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b="0" i="1" dirty="0"/>
              <a:t>Command Settings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grpSp>
        <p:nvGrpSpPr>
          <p:cNvPr id="27651" name="Group 8"/>
          <p:cNvGrpSpPr>
            <a:grpSpLocks/>
          </p:cNvGrpSpPr>
          <p:nvPr/>
        </p:nvGrpSpPr>
        <p:grpSpPr bwMode="auto">
          <a:xfrm>
            <a:off x="2717800" y="2038350"/>
            <a:ext cx="3808413" cy="3179763"/>
            <a:chOff x="1575" y="1092"/>
            <a:chExt cx="2802" cy="2340"/>
          </a:xfrm>
        </p:grpSpPr>
        <p:grpSp>
          <p:nvGrpSpPr>
            <p:cNvPr id="27653" name="Group 4"/>
            <p:cNvGrpSpPr>
              <a:grpSpLocks/>
            </p:cNvGrpSpPr>
            <p:nvPr/>
          </p:nvGrpSpPr>
          <p:grpSpPr bwMode="auto">
            <a:xfrm>
              <a:off x="1678" y="1092"/>
              <a:ext cx="2595" cy="1908"/>
              <a:chOff x="2258" y="1261"/>
              <a:chExt cx="1911" cy="1405"/>
            </a:xfrm>
          </p:grpSpPr>
          <p:pic>
            <p:nvPicPr>
              <p:cNvPr id="27655" name="Picture 5" descr="3dLogoH"/>
              <p:cNvPicPr>
                <a:picLocks noChangeAspect="1" noChangeArrowheads="1"/>
              </p:cNvPicPr>
              <p:nvPr/>
            </p:nvPicPr>
            <p:blipFill>
              <a:blip r:embed="rId3"/>
              <a:srcRect l="29080"/>
              <a:stretch>
                <a:fillRect/>
              </a:stretch>
            </p:blipFill>
            <p:spPr bwMode="auto">
              <a:xfrm>
                <a:off x="2258" y="1845"/>
                <a:ext cx="1911" cy="8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656" name="Picture 6" descr="3dLogoH"/>
              <p:cNvPicPr>
                <a:picLocks noChangeAspect="1" noChangeArrowheads="1"/>
              </p:cNvPicPr>
              <p:nvPr/>
            </p:nvPicPr>
            <p:blipFill>
              <a:blip r:embed="rId4"/>
              <a:srcRect r="70135"/>
              <a:stretch>
                <a:fillRect/>
              </a:stretch>
            </p:blipFill>
            <p:spPr bwMode="auto">
              <a:xfrm>
                <a:off x="2811" y="1261"/>
                <a:ext cx="805" cy="8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7654" name="Text Box 7"/>
            <p:cNvSpPr txBox="1">
              <a:spLocks noChangeArrowheads="1"/>
            </p:cNvSpPr>
            <p:nvPr/>
          </p:nvSpPr>
          <p:spPr bwMode="auto">
            <a:xfrm>
              <a:off x="1575" y="2820"/>
              <a:ext cx="2802" cy="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2400" b="0" i="1"/>
                <a:t>Our Business Knowledge, </a:t>
              </a:r>
            </a:p>
            <a:p>
              <a:pPr algn="ctr"/>
              <a:r>
                <a:rPr lang="en-US" sz="2400" b="0" i="1"/>
                <a:t>Your Winning Edge.</a:t>
              </a:r>
            </a:p>
          </p:txBody>
        </p:sp>
      </p:grpSp>
      <p:sp>
        <p:nvSpPr>
          <p:cNvPr id="27652" name="Text Box 9"/>
          <p:cNvSpPr txBox="1">
            <a:spLocks noChangeArrowheads="1"/>
          </p:cNvSpPr>
          <p:nvPr/>
        </p:nvSpPr>
        <p:spPr bwMode="auto">
          <a:xfrm>
            <a:off x="2041525" y="1081088"/>
            <a:ext cx="5281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0"/>
              <a:t>Thank you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7</a:t>
            </a:fld>
            <a:endParaRPr lang="en-US" dirty="0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What's New !!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2122" t="23211" r="58803" b="31522"/>
          <a:stretch>
            <a:fillRect/>
          </a:stretch>
        </p:blipFill>
        <p:spPr bwMode="auto">
          <a:xfrm>
            <a:off x="340141" y="2279176"/>
            <a:ext cx="3489279" cy="2906973"/>
          </a:xfrm>
          <a:prstGeom prst="rect">
            <a:avLst/>
          </a:prstGeom>
          <a:noFill/>
          <a:ln w="9525">
            <a:solidFill>
              <a:srgbClr val="FFCC00"/>
            </a:solidFill>
            <a:miter lim="800000"/>
            <a:headEnd/>
            <a:tailEnd/>
          </a:ln>
          <a:effectLst/>
        </p:spPr>
      </p:pic>
      <p:sp>
        <p:nvSpPr>
          <p:cNvPr id="6" name="Rectangle 1028"/>
          <p:cNvSpPr>
            <a:spLocks noChangeArrowheads="1"/>
          </p:cNvSpPr>
          <p:nvPr/>
        </p:nvSpPr>
        <p:spPr bwMode="auto">
          <a:xfrm>
            <a:off x="300247" y="1569494"/>
            <a:ext cx="3821373" cy="464024"/>
          </a:xfrm>
          <a:prstGeom prst="rect">
            <a:avLst/>
          </a:prstGeom>
          <a:solidFill>
            <a:srgbClr val="FFCC66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1800" dirty="0" smtClean="0"/>
              <a:t>Designing a Web Application</a:t>
            </a:r>
            <a:endParaRPr lang="en-US" sz="1800" dirty="0"/>
          </a:p>
        </p:txBody>
      </p:sp>
      <p:sp>
        <p:nvSpPr>
          <p:cNvPr id="7" name="AutoShape 1034"/>
          <p:cNvSpPr>
            <a:spLocks noChangeArrowheads="1"/>
          </p:cNvSpPr>
          <p:nvPr/>
        </p:nvSpPr>
        <p:spPr bwMode="auto">
          <a:xfrm>
            <a:off x="3957844" y="1910683"/>
            <a:ext cx="4899548" cy="3289111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folHlink">
                  <a:gamma/>
                  <a:tint val="34902"/>
                  <a:invGamma/>
                </a:schemeClr>
              </a:gs>
              <a:gs pos="100000">
                <a:schemeClr val="folHlink">
                  <a:alpha val="50000"/>
                </a:scheme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 eaLnBrk="1" hangingPunct="1">
              <a:lnSpc>
                <a:spcPct val="120000"/>
              </a:lnSpc>
              <a:buFont typeface="Wingdings" pitchFamily="2" charset="2"/>
              <a:buChar char="§"/>
              <a:defRPr/>
            </a:pPr>
            <a:r>
              <a:rPr lang="en-US" sz="1400" dirty="0" smtClean="0"/>
              <a:t> </a:t>
            </a:r>
            <a:r>
              <a:rPr lang="en-US" sz="1600" b="0" dirty="0" smtClean="0"/>
              <a:t>Model-driven BI application building</a:t>
            </a:r>
          </a:p>
          <a:p>
            <a:pPr lvl="1" eaLnBrk="1" hangingPunct="1">
              <a:lnSpc>
                <a:spcPct val="120000"/>
              </a:lnSpc>
              <a:buFont typeface="Courier New" pitchFamily="49" charset="0"/>
              <a:buChar char="o"/>
              <a:defRPr/>
            </a:pPr>
            <a:r>
              <a:rPr lang="en-US" sz="1600" b="0" dirty="0" smtClean="0"/>
              <a:t>Wizards for charts, maps, command editing</a:t>
            </a:r>
          </a:p>
          <a:p>
            <a:pPr lvl="1" eaLnBrk="1" hangingPunct="1">
              <a:lnSpc>
                <a:spcPct val="120000"/>
              </a:lnSpc>
              <a:buFont typeface="Courier New" pitchFamily="49" charset="0"/>
              <a:buChar char="o"/>
              <a:defRPr/>
            </a:pPr>
            <a:r>
              <a:rPr lang="en-US" sz="1600" b="0" dirty="0" smtClean="0"/>
              <a:t> Wizard for layout elements (</a:t>
            </a:r>
            <a:r>
              <a:rPr lang="en-US" sz="1600" b="0" dirty="0" err="1" smtClean="0"/>
              <a:t>eg</a:t>
            </a:r>
            <a:r>
              <a:rPr lang="en-US" sz="1600" b="0" dirty="0" smtClean="0"/>
              <a:t> buttons)</a:t>
            </a:r>
          </a:p>
          <a:p>
            <a:pPr lvl="1" eaLnBrk="1" hangingPunct="1">
              <a:lnSpc>
                <a:spcPct val="120000"/>
              </a:lnSpc>
              <a:buFont typeface="Courier New" pitchFamily="49" charset="0"/>
              <a:buChar char="o"/>
              <a:defRPr/>
            </a:pPr>
            <a:r>
              <a:rPr lang="en-US" sz="1600" b="0" dirty="0" smtClean="0"/>
              <a:t> “Syntax Auto- Complete”</a:t>
            </a:r>
            <a:br>
              <a:rPr lang="en-US" sz="1600" b="0" dirty="0" smtClean="0"/>
            </a:br>
            <a:r>
              <a:rPr lang="en-US" sz="1600" b="0" dirty="0" smtClean="0"/>
              <a:t>support for Web API developers</a:t>
            </a:r>
          </a:p>
          <a:p>
            <a:pPr lvl="1" eaLnBrk="1" hangingPunct="1">
              <a:lnSpc>
                <a:spcPct val="120000"/>
              </a:lnSpc>
              <a:buFont typeface="Courier New" pitchFamily="49" charset="0"/>
              <a:buChar char="o"/>
              <a:defRPr/>
            </a:pPr>
            <a:r>
              <a:rPr lang="en-US" sz="1600" b="0" dirty="0" smtClean="0"/>
              <a:t> Easy integration of native HTML commands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Char char="§"/>
              <a:defRPr/>
            </a:pPr>
            <a:r>
              <a:rPr lang="en-US" sz="1600" b="0" dirty="0" smtClean="0"/>
              <a:t> New layout elements (Tab strips etc.,)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Char char="§"/>
              <a:defRPr/>
            </a:pPr>
            <a:r>
              <a:rPr lang="en-US" sz="1600" b="0" dirty="0" smtClean="0"/>
              <a:t> New Web items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Char char="§"/>
              <a:defRPr/>
            </a:pPr>
            <a:r>
              <a:rPr lang="en-US" sz="1600" b="0" dirty="0" smtClean="0"/>
              <a:t> New chart types, </a:t>
            </a:r>
            <a:r>
              <a:rPr lang="en-US" sz="1600" b="0" dirty="0" err="1" smtClean="0"/>
              <a:t>eg</a:t>
            </a:r>
            <a:r>
              <a:rPr lang="en-US" sz="1600" b="0" dirty="0" smtClean="0"/>
              <a:t>. GANTT chart, MTA chart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Char char="§"/>
              <a:defRPr/>
            </a:pPr>
            <a:r>
              <a:rPr lang="en-US" sz="1600" b="0" dirty="0" smtClean="0"/>
              <a:t> Design of planning aware business applications</a:t>
            </a:r>
            <a:endParaRPr lang="en-US" sz="1600" b="0" dirty="0"/>
          </a:p>
        </p:txBody>
      </p:sp>
      <p:sp>
        <p:nvSpPr>
          <p:cNvPr id="8" name="AutoShape 1027"/>
          <p:cNvSpPr>
            <a:spLocks noChangeArrowheads="1"/>
          </p:cNvSpPr>
          <p:nvPr/>
        </p:nvSpPr>
        <p:spPr bwMode="auto">
          <a:xfrm>
            <a:off x="341192" y="5404514"/>
            <a:ext cx="8120419" cy="689212"/>
          </a:xfrm>
          <a:prstGeom prst="flowChartAlternateProcess">
            <a:avLst/>
          </a:prstGeom>
          <a:solidFill>
            <a:srgbClr val="FFF5D1"/>
          </a:solidFill>
          <a:ln w="9525" algn="ctr">
            <a:solidFill>
              <a:srgbClr val="FFCC66"/>
            </a:solidFill>
            <a:miter lim="800000"/>
            <a:headEnd/>
            <a:tailEnd/>
          </a:ln>
        </p:spPr>
        <p:txBody>
          <a:bodyPr anchor="ctr" anchorCtr="1"/>
          <a:lstStyle/>
          <a:p>
            <a:pPr marL="53975" indent="-53975" algn="just" eaLnBrk="1" hangingPunct="1">
              <a:lnSpc>
                <a:spcPct val="130000"/>
              </a:lnSpc>
              <a:spcBef>
                <a:spcPct val="20000"/>
              </a:spcBef>
            </a:pPr>
            <a:r>
              <a:rPr lang="en-US" sz="1200" b="0" dirty="0" smtClean="0"/>
              <a:t>	</a:t>
            </a:r>
            <a:r>
              <a:rPr lang="en-US" sz="1600" b="0" dirty="0" smtClean="0"/>
              <a:t>Web application design takes place in the Business Explorer (</a:t>
            </a:r>
            <a:r>
              <a:rPr lang="en-US" sz="1600" b="0" dirty="0" err="1" smtClean="0"/>
              <a:t>BEx</a:t>
            </a:r>
            <a:r>
              <a:rPr lang="en-US" sz="1600" b="0" dirty="0" smtClean="0"/>
              <a:t>) Web Application Designer, a Visual Basic .NET-based, Unicode-compliant tool</a:t>
            </a:r>
            <a:endParaRPr lang="en-US" sz="16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What's New !!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96286" y="1392088"/>
            <a:ext cx="6332561" cy="338554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6350" cap="flat" cmpd="dbl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z="1600" b="0" dirty="0" smtClean="0"/>
              <a:t>OLAP Navigation</a:t>
            </a:r>
            <a:endParaRPr lang="en-US" sz="1600" b="0" dirty="0"/>
          </a:p>
        </p:txBody>
      </p:sp>
      <p:sp>
        <p:nvSpPr>
          <p:cNvPr id="10" name="TextBox 9"/>
          <p:cNvSpPr txBox="1"/>
          <p:nvPr/>
        </p:nvSpPr>
        <p:spPr>
          <a:xfrm>
            <a:off x="1009934" y="1910701"/>
            <a:ext cx="6332561" cy="769441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6350" cap="flat" cmpd="dbl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z="1600" b="0" dirty="0" smtClean="0"/>
              <a:t>Design Highly Individual scenarios</a:t>
            </a:r>
          </a:p>
          <a:p>
            <a:endParaRPr lang="en-US" sz="1400" dirty="0" smtClean="0"/>
          </a:p>
          <a:p>
            <a:endParaRPr lang="en-US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982639" y="2893350"/>
            <a:ext cx="6332561" cy="769441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6350" cap="flat" cmpd="dbl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z="1600" b="0" dirty="0" smtClean="0"/>
              <a:t>Use of Web items to retrieve BI data</a:t>
            </a:r>
          </a:p>
          <a:p>
            <a:endParaRPr lang="en-US" sz="1400" dirty="0" smtClean="0"/>
          </a:p>
          <a:p>
            <a:endParaRPr lang="en-US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996288" y="4353665"/>
            <a:ext cx="6375100" cy="338554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6350" cap="flat" cmpd="dbl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z="1600" b="0" dirty="0" smtClean="0"/>
              <a:t>Templates accessed on Portal as Web Application</a:t>
            </a:r>
            <a:endParaRPr lang="en-US" sz="1600" b="0" dirty="0"/>
          </a:p>
        </p:txBody>
      </p:sp>
      <p:sp>
        <p:nvSpPr>
          <p:cNvPr id="14" name="TextBox 13"/>
          <p:cNvSpPr txBox="1"/>
          <p:nvPr/>
        </p:nvSpPr>
        <p:spPr>
          <a:xfrm>
            <a:off x="982640" y="3848697"/>
            <a:ext cx="6332561" cy="338554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6350" cap="flat" cmpd="dbl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z="1600" b="0" dirty="0" smtClean="0"/>
              <a:t>Generates simple modifiable XHTML</a:t>
            </a:r>
            <a:endParaRPr lang="en-US" sz="1600" b="0" dirty="0"/>
          </a:p>
        </p:txBody>
      </p:sp>
      <p:sp>
        <p:nvSpPr>
          <p:cNvPr id="15" name="TextBox 14"/>
          <p:cNvSpPr txBox="1"/>
          <p:nvPr/>
        </p:nvSpPr>
        <p:spPr>
          <a:xfrm>
            <a:off x="996290" y="5390896"/>
            <a:ext cx="6375100" cy="338554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6350" cap="flat" cmpd="dbl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z="1600" b="0" dirty="0" smtClean="0"/>
              <a:t>New Chart Types</a:t>
            </a:r>
            <a:endParaRPr lang="en-US" sz="1600" b="0" dirty="0"/>
          </a:p>
        </p:txBody>
      </p:sp>
      <p:sp>
        <p:nvSpPr>
          <p:cNvPr id="16" name="TextBox 15"/>
          <p:cNvSpPr txBox="1"/>
          <p:nvPr/>
        </p:nvSpPr>
        <p:spPr>
          <a:xfrm>
            <a:off x="1009936" y="4858632"/>
            <a:ext cx="6375100" cy="338554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6350" cap="flat" cmpd="dbl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z="1600" b="0" dirty="0" smtClean="0"/>
              <a:t>New Web Items</a:t>
            </a:r>
            <a:endParaRPr lang="en-US" sz="1600" b="0" dirty="0"/>
          </a:p>
        </p:txBody>
      </p:sp>
      <p:sp>
        <p:nvSpPr>
          <p:cNvPr id="9" name="Pentagon 8"/>
          <p:cNvSpPr/>
          <p:nvPr/>
        </p:nvSpPr>
        <p:spPr bwMode="auto">
          <a:xfrm>
            <a:off x="1446659" y="2279177"/>
            <a:ext cx="3125340" cy="307777"/>
          </a:xfrm>
          <a:prstGeom prst="homePlate">
            <a:avLst/>
          </a:prstGeom>
          <a:solidFill>
            <a:srgbClr val="FFCC66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eaLnBrk="1" hangingPunct="1">
              <a:defRPr/>
            </a:pPr>
            <a:r>
              <a:rPr lang="en-US" sz="1600" b="0" dirty="0" smtClean="0"/>
              <a:t>- using drag-n-drop</a:t>
            </a:r>
          </a:p>
        </p:txBody>
      </p:sp>
      <p:sp>
        <p:nvSpPr>
          <p:cNvPr id="12" name="Pentagon 11"/>
          <p:cNvSpPr/>
          <p:nvPr/>
        </p:nvSpPr>
        <p:spPr bwMode="auto">
          <a:xfrm>
            <a:off x="1501251" y="3234531"/>
            <a:ext cx="3125340" cy="307777"/>
          </a:xfrm>
          <a:prstGeom prst="homePlate">
            <a:avLst/>
          </a:prstGeom>
          <a:solidFill>
            <a:srgbClr val="FFCC66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marL="0" marR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/>
            </a:pPr>
            <a:r>
              <a:rPr lang="en-US" sz="1600" b="0" dirty="0" smtClean="0"/>
              <a:t>- through </a:t>
            </a:r>
            <a:r>
              <a:rPr lang="en-US" sz="1600" b="0" dirty="0" err="1" smtClean="0"/>
              <a:t>Dataproviders</a:t>
            </a:r>
            <a:endParaRPr lang="en-US" sz="1600" b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Web Items and Properties Area in WAD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r="61691"/>
          <a:stretch>
            <a:fillRect/>
          </a:stretch>
        </p:blipFill>
        <p:spPr bwMode="auto">
          <a:xfrm>
            <a:off x="532263" y="1326817"/>
            <a:ext cx="3343701" cy="4664549"/>
          </a:xfrm>
          <a:prstGeom prst="rect">
            <a:avLst/>
          </a:prstGeom>
          <a:noFill/>
          <a:ln w="9525">
            <a:solidFill>
              <a:srgbClr val="FF9900"/>
            </a:solidFill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4176208" y="1351125"/>
            <a:ext cx="4258101" cy="4681182"/>
          </a:xfrm>
          <a:prstGeom prst="rect">
            <a:avLst/>
          </a:prstGeom>
          <a:gradFill rotWithShape="1">
            <a:gsLst>
              <a:gs pos="0">
                <a:srgbClr val="FFFEFB"/>
              </a:gs>
              <a:gs pos="100000">
                <a:srgbClr val="FEEFB8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CC66"/>
            </a:solidFill>
            <a:round/>
            <a:headEnd/>
            <a:tailEnd/>
          </a:ln>
        </p:spPr>
        <p:txBody>
          <a:bodyPr anchor="ctr"/>
          <a:lstStyle/>
          <a:p>
            <a:pPr marL="225425" indent="-225425" eaLnBrk="1" hangingPunct="1">
              <a:spcBef>
                <a:spcPct val="20000"/>
              </a:spcBef>
            </a:pPr>
            <a:r>
              <a:rPr lang="en-US" sz="1600" dirty="0" smtClean="0"/>
              <a:t>Grouping of web items</a:t>
            </a:r>
          </a:p>
          <a:p>
            <a:pPr marL="225425" indent="-225425" eaLnBrk="1" hangingPunct="1">
              <a:lnSpc>
                <a:spcPct val="12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1400" dirty="0" smtClean="0"/>
              <a:t> ‘Standard’- most frequently used items</a:t>
            </a:r>
          </a:p>
          <a:p>
            <a:pPr marL="225425" indent="-225425" eaLnBrk="1" hangingPunct="1">
              <a:lnSpc>
                <a:spcPct val="12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1400" dirty="0" smtClean="0"/>
              <a:t> ‘Advanced’-used less often</a:t>
            </a:r>
          </a:p>
          <a:p>
            <a:pPr marL="225425" indent="-225425" eaLnBrk="1" hangingPunct="1">
              <a:lnSpc>
                <a:spcPct val="12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1400" dirty="0" smtClean="0"/>
              <a:t> ‘Miscellaneous’-special items</a:t>
            </a:r>
          </a:p>
          <a:p>
            <a:pPr marL="225425" indent="-225425" eaLnBrk="1" hangingPunct="1">
              <a:spcBef>
                <a:spcPct val="20000"/>
              </a:spcBef>
            </a:pPr>
            <a:endParaRPr lang="en-US" sz="1400" dirty="0" smtClean="0"/>
          </a:p>
          <a:p>
            <a:pPr marL="225425" indent="-2254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sz="1600" dirty="0" smtClean="0"/>
              <a:t>Item properties are grouped as well</a:t>
            </a:r>
          </a:p>
          <a:p>
            <a:pPr marL="225425" indent="-225425" eaLnBrk="1" hangingPunct="1">
              <a:lnSpc>
                <a:spcPct val="12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1400" dirty="0" smtClean="0"/>
              <a:t> ‘Display’-all properties affecting the rendering of the item such as width, height and visibility</a:t>
            </a:r>
          </a:p>
          <a:p>
            <a:pPr marL="225425" indent="-225425" eaLnBrk="1" hangingPunct="1">
              <a:lnSpc>
                <a:spcPct val="12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1400" dirty="0" smtClean="0"/>
              <a:t> ‘Internal Display’-all properties relating to item specific rendering i.e., alternate table row styles for the analysis item</a:t>
            </a:r>
          </a:p>
          <a:p>
            <a:pPr marL="225425" indent="-225425" eaLnBrk="1" hangingPunct="1">
              <a:lnSpc>
                <a:spcPct val="12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1400" dirty="0" smtClean="0"/>
              <a:t> ‘Behavior’-item specific behavior</a:t>
            </a:r>
          </a:p>
          <a:p>
            <a:pPr marL="225425" indent="-225425" eaLnBrk="1" hangingPunct="1">
              <a:lnSpc>
                <a:spcPct val="12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1400" dirty="0" smtClean="0"/>
              <a:t> ‘Data Binding’-item specific settings such as assignment of data provider or specification of characteristics for a filter pane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Powerpoint Template 15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B2B2B2"/>
      </a:accent1>
      <a:accent2>
        <a:srgbClr val="00CCFF"/>
      </a:accent2>
      <a:accent3>
        <a:srgbClr val="FFFFFF"/>
      </a:accent3>
      <a:accent4>
        <a:srgbClr val="000000"/>
      </a:accent4>
      <a:accent5>
        <a:srgbClr val="D5D5D5"/>
      </a:accent5>
      <a:accent6>
        <a:srgbClr val="00B9E7"/>
      </a:accent6>
      <a:hlink>
        <a:srgbClr val="08CE6B"/>
      </a:hlink>
      <a:folHlink>
        <a:srgbClr val="FFCC01"/>
      </a:folHlink>
    </a:clrScheme>
    <a:fontScheme name="Powerpoint Templat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4_Custom Design">
  <a:themeElements>
    <a:clrScheme name="4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Custom Design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4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Powerpoint Template">
  <a:themeElements>
    <a:clrScheme name="1_Powerpoint Template 15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B2B2B2"/>
      </a:accent1>
      <a:accent2>
        <a:srgbClr val="00CCFF"/>
      </a:accent2>
      <a:accent3>
        <a:srgbClr val="FFFFFF"/>
      </a:accent3>
      <a:accent4>
        <a:srgbClr val="000000"/>
      </a:accent4>
      <a:accent5>
        <a:srgbClr val="D5D5D5"/>
      </a:accent5>
      <a:accent6>
        <a:srgbClr val="00B9E7"/>
      </a:accent6>
      <a:hlink>
        <a:srgbClr val="08CE6B"/>
      </a:hlink>
      <a:folHlink>
        <a:srgbClr val="FFCC01"/>
      </a:folHlink>
    </a:clrScheme>
    <a:fontScheme name="1_Powerpoint Templat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1_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Powerpoint Template">
  <a:themeElements>
    <a:clrScheme name="Powerpoint Template 15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B2B2B2"/>
      </a:accent1>
      <a:accent2>
        <a:srgbClr val="00CCFF"/>
      </a:accent2>
      <a:accent3>
        <a:srgbClr val="FFFFFF"/>
      </a:accent3>
      <a:accent4>
        <a:srgbClr val="000000"/>
      </a:accent4>
      <a:accent5>
        <a:srgbClr val="D5D5D5"/>
      </a:accent5>
      <a:accent6>
        <a:srgbClr val="00B9E7"/>
      </a:accent6>
      <a:hlink>
        <a:srgbClr val="08CE6B"/>
      </a:hlink>
      <a:folHlink>
        <a:srgbClr val="FFCC01"/>
      </a:folHlink>
    </a:clrScheme>
    <a:fontScheme name="Powerpoint Templat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Custom Design">
  <a:themeElements>
    <a:clrScheme name="4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Custom Design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4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8_Custom Design">
  <a:themeElements>
    <a:clrScheme name="Custom Design 14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5F5F5F"/>
      </a:accent1>
      <a:accent2>
        <a:srgbClr val="00CCFF"/>
      </a:accent2>
      <a:accent3>
        <a:srgbClr val="FFFFFF"/>
      </a:accent3>
      <a:accent4>
        <a:srgbClr val="000000"/>
      </a:accent4>
      <a:accent5>
        <a:srgbClr val="B6B6B6"/>
      </a:accent5>
      <a:accent6>
        <a:srgbClr val="00B9E7"/>
      </a:accent6>
      <a:hlink>
        <a:srgbClr val="08CE6B"/>
      </a:hlink>
      <a:folHlink>
        <a:srgbClr val="FFCC01"/>
      </a:folHlink>
    </a:clrScheme>
    <a:fontScheme name="8_Custom Design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689</TotalTime>
  <Words>2537</Words>
  <Application>Microsoft PowerPoint</Application>
  <PresentationFormat>On-screen Show (4:3)</PresentationFormat>
  <Paragraphs>473</Paragraphs>
  <Slides>64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64</vt:i4>
      </vt:variant>
    </vt:vector>
  </HeadingPairs>
  <TitlesOfParts>
    <vt:vector size="70" baseType="lpstr">
      <vt:lpstr>blank</vt:lpstr>
      <vt:lpstr>4_Custom Design</vt:lpstr>
      <vt:lpstr>1_Powerpoint Template</vt:lpstr>
      <vt:lpstr>2_Powerpoint Template</vt:lpstr>
      <vt:lpstr>5_Custom Design</vt:lpstr>
      <vt:lpstr>8_Custom Design</vt:lpstr>
      <vt:lpstr>Slide 1</vt:lpstr>
      <vt:lpstr>Contents</vt:lpstr>
      <vt:lpstr>Slide 3</vt:lpstr>
      <vt:lpstr>Overview</vt:lpstr>
      <vt:lpstr>Overview</vt:lpstr>
      <vt:lpstr>Business Explorer Suite</vt:lpstr>
      <vt:lpstr>  What's New !!</vt:lpstr>
      <vt:lpstr>  What's New !!</vt:lpstr>
      <vt:lpstr>Web Items and Properties Area in WAD</vt:lpstr>
      <vt:lpstr>Slide 10</vt:lpstr>
      <vt:lpstr>Selection of Web items</vt:lpstr>
      <vt:lpstr>Slide 12</vt:lpstr>
      <vt:lpstr>Command Wizard</vt:lpstr>
      <vt:lpstr>Command Wizard</vt:lpstr>
      <vt:lpstr>Example –Command Wizard</vt:lpstr>
      <vt:lpstr>Changed Web Items - 1</vt:lpstr>
      <vt:lpstr>Changed Web Items - 2</vt:lpstr>
      <vt:lpstr>Replaced Web Items</vt:lpstr>
      <vt:lpstr>New Chart Types</vt:lpstr>
      <vt:lpstr>Publishing from the BEx WAD</vt:lpstr>
      <vt:lpstr>Publishing from the BEx WAD - 1</vt:lpstr>
      <vt:lpstr>Publishing from the BEx WAD - 2</vt:lpstr>
      <vt:lpstr>Publishing from the BEx WAD - 3</vt:lpstr>
      <vt:lpstr>Publishing from the BEx WAD - 4</vt:lpstr>
      <vt:lpstr>Slide 25</vt:lpstr>
      <vt:lpstr>Insight into Web Application Designer</vt:lpstr>
      <vt:lpstr>Slide 27</vt:lpstr>
      <vt:lpstr>Slide 28</vt:lpstr>
      <vt:lpstr>Creating Web Applications</vt:lpstr>
      <vt:lpstr>Interaction in Web Application</vt:lpstr>
      <vt:lpstr>Interaction in Web Application</vt:lpstr>
      <vt:lpstr>Editing Web Templates</vt:lpstr>
      <vt:lpstr>Slide 33</vt:lpstr>
      <vt:lpstr>Slide 34</vt:lpstr>
      <vt:lpstr>    Migration Steps</vt:lpstr>
      <vt:lpstr>Re-Usable Web Items - Creation</vt:lpstr>
      <vt:lpstr>Slide 37</vt:lpstr>
      <vt:lpstr>Slide 38</vt:lpstr>
      <vt:lpstr>Slide 39</vt:lpstr>
      <vt:lpstr>      Pattern Wizard        </vt:lpstr>
      <vt:lpstr>Slide 41</vt:lpstr>
      <vt:lpstr>Pattern Wizard – Select Pattern</vt:lpstr>
      <vt:lpstr>Pattern Wizard – Select Pattern</vt:lpstr>
      <vt:lpstr>Example – Layout Setting – Step 1</vt:lpstr>
      <vt:lpstr>Example – Template Property and Data Provider Setting – Step 2</vt:lpstr>
      <vt:lpstr>Example – Analysis Item Setting – Step 3</vt:lpstr>
      <vt:lpstr>Example – Chart Item Setting – Step 4</vt:lpstr>
      <vt:lpstr>Slide 48</vt:lpstr>
      <vt:lpstr>More on Configuring Patterns</vt:lpstr>
      <vt:lpstr>More on Configuring Patterns - General Settings</vt:lpstr>
      <vt:lpstr>Example – Menu Web Item &amp; Use of Command Wizard</vt:lpstr>
      <vt:lpstr>Slide 52</vt:lpstr>
      <vt:lpstr>Example – Menu Web Item - Settings</vt:lpstr>
      <vt:lpstr>Example – Menu Web Item – Define Menu Items</vt:lpstr>
      <vt:lpstr>Example – Menu Web Item – Define parameters</vt:lpstr>
      <vt:lpstr>Example – Menu Web Item – Assign Command for action</vt:lpstr>
      <vt:lpstr>Example – Menu Web Item – Assign DataProvidor</vt:lpstr>
      <vt:lpstr>Example – Menu Web Item – Save &amp; Execute</vt:lpstr>
      <vt:lpstr>Example – Menu Web Item – Result</vt:lpstr>
      <vt:lpstr>Example – Menu Web Item – Assign DataProvider</vt:lpstr>
      <vt:lpstr>Command Wizard - Revisited</vt:lpstr>
      <vt:lpstr>Slide 62</vt:lpstr>
      <vt:lpstr>Slide 63</vt:lpstr>
      <vt:lpstr>Slide 64</vt:lpstr>
    </vt:vector>
  </TitlesOfParts>
  <Manager>Sushma Rajagopalan</Manager>
  <Company>L&amp;TInfotech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LTITL</dc:creator>
  <cp:lastModifiedBy>281694</cp:lastModifiedBy>
  <cp:revision>477</cp:revision>
  <dcterms:created xsi:type="dcterms:W3CDTF">2009-01-27T11:34:11Z</dcterms:created>
  <dcterms:modified xsi:type="dcterms:W3CDTF">2009-03-23T12:22:23Z</dcterms:modified>
</cp:coreProperties>
</file>