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55"/>
  </p:notesMasterIdLst>
  <p:handoutMasterIdLst>
    <p:handoutMasterId r:id="rId56"/>
  </p:handoutMasterIdLst>
  <p:sldIdLst>
    <p:sldId id="374" r:id="rId7"/>
    <p:sldId id="361" r:id="rId8"/>
    <p:sldId id="410" r:id="rId9"/>
    <p:sldId id="380" r:id="rId10"/>
    <p:sldId id="464" r:id="rId11"/>
    <p:sldId id="463" r:id="rId12"/>
    <p:sldId id="468" r:id="rId13"/>
    <p:sldId id="362" r:id="rId14"/>
    <p:sldId id="462" r:id="rId15"/>
    <p:sldId id="465" r:id="rId16"/>
    <p:sldId id="466" r:id="rId17"/>
    <p:sldId id="426" r:id="rId18"/>
    <p:sldId id="425" r:id="rId19"/>
    <p:sldId id="427" r:id="rId20"/>
    <p:sldId id="485" r:id="rId21"/>
    <p:sldId id="470" r:id="rId22"/>
    <p:sldId id="445" r:id="rId23"/>
    <p:sldId id="431" r:id="rId24"/>
    <p:sldId id="435" r:id="rId25"/>
    <p:sldId id="436" r:id="rId26"/>
    <p:sldId id="437" r:id="rId27"/>
    <p:sldId id="438" r:id="rId28"/>
    <p:sldId id="477" r:id="rId29"/>
    <p:sldId id="487" r:id="rId30"/>
    <p:sldId id="478" r:id="rId31"/>
    <p:sldId id="440" r:id="rId32"/>
    <p:sldId id="429" r:id="rId33"/>
    <p:sldId id="430" r:id="rId34"/>
    <p:sldId id="443" r:id="rId35"/>
    <p:sldId id="439" r:id="rId36"/>
    <p:sldId id="442" r:id="rId37"/>
    <p:sldId id="480" r:id="rId38"/>
    <p:sldId id="481" r:id="rId39"/>
    <p:sldId id="446" r:id="rId40"/>
    <p:sldId id="482" r:id="rId41"/>
    <p:sldId id="441" r:id="rId42"/>
    <p:sldId id="447" r:id="rId43"/>
    <p:sldId id="448" r:id="rId44"/>
    <p:sldId id="450" r:id="rId45"/>
    <p:sldId id="451" r:id="rId46"/>
    <p:sldId id="452" r:id="rId47"/>
    <p:sldId id="453" r:id="rId48"/>
    <p:sldId id="454" r:id="rId49"/>
    <p:sldId id="455" r:id="rId50"/>
    <p:sldId id="456" r:id="rId51"/>
    <p:sldId id="472" r:id="rId52"/>
    <p:sldId id="483" r:id="rId53"/>
    <p:sldId id="474" r:id="rId54"/>
  </p:sldIdLst>
  <p:sldSz cx="9144000" cy="6858000" type="screen4x3"/>
  <p:notesSz cx="6858000" cy="9144000"/>
  <p:defaultTextStyle>
    <a:defPPr>
      <a:defRPr lang="en-US"/>
    </a:defPPr>
    <a:lvl1pPr algn="l" rtl="0" fontAlgn="base">
      <a:spcBef>
        <a:spcPct val="0"/>
      </a:spcBef>
      <a:spcAft>
        <a:spcPct val="0"/>
      </a:spcAft>
      <a:defRPr sz="2000" b="1" kern="1200">
        <a:solidFill>
          <a:schemeClr val="tx1"/>
        </a:solidFill>
        <a:latin typeface="Trebuchet MS" pitchFamily="34" charset="0"/>
        <a:ea typeface="+mn-ea"/>
        <a:cs typeface="+mn-cs"/>
      </a:defRPr>
    </a:lvl1pPr>
    <a:lvl2pPr marL="457200" algn="l" rtl="0" fontAlgn="base">
      <a:spcBef>
        <a:spcPct val="0"/>
      </a:spcBef>
      <a:spcAft>
        <a:spcPct val="0"/>
      </a:spcAft>
      <a:defRPr sz="2000" b="1" kern="1200">
        <a:solidFill>
          <a:schemeClr val="tx1"/>
        </a:solidFill>
        <a:latin typeface="Trebuchet MS" pitchFamily="34" charset="0"/>
        <a:ea typeface="+mn-ea"/>
        <a:cs typeface="+mn-cs"/>
      </a:defRPr>
    </a:lvl2pPr>
    <a:lvl3pPr marL="914400" algn="l" rtl="0" fontAlgn="base">
      <a:spcBef>
        <a:spcPct val="0"/>
      </a:spcBef>
      <a:spcAft>
        <a:spcPct val="0"/>
      </a:spcAft>
      <a:defRPr sz="2000" b="1" kern="1200">
        <a:solidFill>
          <a:schemeClr val="tx1"/>
        </a:solidFill>
        <a:latin typeface="Trebuchet MS" pitchFamily="34" charset="0"/>
        <a:ea typeface="+mn-ea"/>
        <a:cs typeface="+mn-cs"/>
      </a:defRPr>
    </a:lvl3pPr>
    <a:lvl4pPr marL="1371600" algn="l" rtl="0" fontAlgn="base">
      <a:spcBef>
        <a:spcPct val="0"/>
      </a:spcBef>
      <a:spcAft>
        <a:spcPct val="0"/>
      </a:spcAft>
      <a:defRPr sz="2000" b="1" kern="1200">
        <a:solidFill>
          <a:schemeClr val="tx1"/>
        </a:solidFill>
        <a:latin typeface="Trebuchet MS" pitchFamily="34" charset="0"/>
        <a:ea typeface="+mn-ea"/>
        <a:cs typeface="+mn-cs"/>
      </a:defRPr>
    </a:lvl4pPr>
    <a:lvl5pPr marL="1828800" algn="l" rtl="0" fontAlgn="base">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4D1"/>
    <a:srgbClr val="996633"/>
    <a:srgbClr val="FFE98B"/>
    <a:srgbClr val="FFCC00"/>
    <a:srgbClr val="FF9933"/>
    <a:srgbClr val="FFF1C5"/>
    <a:srgbClr val="FF6600"/>
    <a:srgbClr val="FFE79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502" autoAdjust="0"/>
    <p:restoredTop sz="96120" autoAdjust="0"/>
  </p:normalViewPr>
  <p:slideViewPr>
    <p:cSldViewPr snapToGrid="0">
      <p:cViewPr varScale="1">
        <p:scale>
          <a:sx n="77" d="100"/>
          <a:sy n="77" d="100"/>
        </p:scale>
        <p:origin x="-28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578"/>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65A6F476-E91C-425E-98F5-AFE9D858083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a:latin typeface="Times" pitchFamily="18" charset="0"/>
              </a:defRPr>
            </a:lvl1pPr>
          </a:lstStyle>
          <a:p>
            <a:pPr>
              <a:defRPr/>
            </a:pPr>
            <a:endParaRPr lang="en-US"/>
          </a:p>
        </p:txBody>
      </p:sp>
      <p:sp>
        <p:nvSpPr>
          <p:cNvPr id="665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a:latin typeface="Times" pitchFamily="18" charset="0"/>
              </a:defRPr>
            </a:lvl1pPr>
          </a:lstStyle>
          <a:p>
            <a:pPr>
              <a:defRPr/>
            </a:pPr>
            <a:fld id="{70E8B961-B911-4A12-A18B-2521A21D371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ln/>
        </p:spPr>
      </p:sp>
      <p:sp>
        <p:nvSpPr>
          <p:cNvPr id="69634"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ln/>
        </p:spPr>
      </p:sp>
      <p:sp>
        <p:nvSpPr>
          <p:cNvPr id="72706"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ChangeArrowheads="1" noTextEdit="1"/>
          </p:cNvSpPr>
          <p:nvPr>
            <p:ph type="sldImg"/>
          </p:nvPr>
        </p:nvSpPr>
        <p:spPr>
          <a:ln/>
        </p:spPr>
      </p:sp>
      <p:sp>
        <p:nvSpPr>
          <p:cNvPr id="86018"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ChangeArrowheads="1" noTextEdit="1"/>
          </p:cNvSpPr>
          <p:nvPr>
            <p:ph type="sldImg"/>
          </p:nvPr>
        </p:nvSpPr>
        <p:spPr>
          <a:ln/>
        </p:spPr>
      </p:sp>
      <p:sp>
        <p:nvSpPr>
          <p:cNvPr id="96258"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noTextEdit="1"/>
          </p:cNvSpPr>
          <p:nvPr>
            <p:ph type="sldImg"/>
          </p:nvPr>
        </p:nvSpPr>
        <p:spPr>
          <a:ln/>
        </p:spPr>
      </p:sp>
      <p:sp>
        <p:nvSpPr>
          <p:cNvPr id="121858" name="Rectangle 3"/>
          <p:cNvSpPr>
            <a:spLocks noGrp="1" noChangeArrowheads="1"/>
          </p:cNvSpPr>
          <p:nvPr>
            <p:ph type="body" idx="1"/>
          </p:nvPr>
        </p:nvSpPr>
        <p:spPr>
          <a:noFill/>
          <a:ln/>
        </p:spPr>
        <p:txBody>
          <a:bodyPr/>
          <a:lstStyle/>
          <a:p>
            <a:pPr eaLnBrk="1" hangingPunct="1"/>
            <a:endParaRPr lang="en-US" smtClean="0">
              <a:latin typeface="Time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0E23BB29-E83D-4ABE-94BD-41BF9A144FE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C59B1ACF-1D6F-4C70-94BA-DDCD0988657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A903F8B-8370-48E5-A477-F842EE98ACB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8D5C3E7F-740E-4B89-BEAF-2F0FEB631E67}"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D04BA8DD-A0CC-4EAF-957C-4253B5F5EED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3A78775A-EB2D-4328-808C-CBE80D5563B3}"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6872F7B-536D-4665-9424-FA20AED6F89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658B301D-D331-4E07-AF4D-25F3E9004A3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79342111-902D-4C0E-BA67-41E107D5F7E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00C05120-CAA3-4B7F-AB75-F8E69A75868E}"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2AB5AAB5-A7A2-4727-924F-028C3641055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7BB8E263-1402-4B7C-9C10-6B9087634CA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F6DF8A6D-BFC8-4815-A416-C32E991E86DB}"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A7388CD9-4848-4AFF-8492-5BE1A7F3B5D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F5CD2523-DF19-4481-8E38-5DC501AD026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9434ED1-BBB5-481C-8BF3-18403F3F85E7}"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83E0D4BE-8A99-408C-951F-EC0DB7C8B685}"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BB726FC7-7441-485F-A4C3-4F0CC5BB09F3}"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DB5930AF-9203-431A-A17C-0C47C20FC126}"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790F2E75-195A-4ABA-BA1D-BDA401E6BFEA}"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3B0355B6-5DCC-4D2A-B0B5-2D346EDCE4C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F8AE4AC2-F4A1-4169-8653-A7DB6D0352C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DBA5AA3D-A437-4F91-85A5-40165C13921D}"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CB444041-E007-443E-B433-9D7A22C1BADC}"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FA48C46A-85B5-4E91-8633-FC5B492909E7}"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59AFAC8A-363E-4CA0-8542-49BE84298DCF}"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A47A1A0A-6054-48F6-A109-01B1A5B3BFE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D953EB73-6877-42A5-8ACE-505C91603D4E}"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CD0A21B-7E61-4FBF-84A4-B96FF0EF8B7A}"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1E786915-32CD-4B1C-AE46-265846B41C33}"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AC25C86-4BAC-441B-955C-A1FC84075871}"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457E99F7-A388-44ED-A954-B7CF63DDCAFD}"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97AB0EF2-624B-470F-85D4-2E50F23664B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55DBEC48-1FA6-4FF0-837B-4E5A0F1DE74C}"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1B8B58E4-2F95-4BE0-AC07-30C0A3A7B99F}"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568604EB-AC28-44B8-8840-D8CD7AF276F3}"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71506CC3-82D0-4DDB-9A37-4166A28BF0DE}"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2AE2A49F-F663-49EE-A50F-1DDF677EF44F}"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627165C5-17BA-47B5-AB32-97718057231D}"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BFC792EE-EA7A-4482-B5FB-AD29EF1B2780}"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7B5BC4D-506C-494B-A964-6AFE2B6D3D81}"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2209C92-A8AB-452E-B258-6A889945A54D}"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eaLnBrk="0" hangingPunct="0">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5F79EA7D-D4BF-4DAD-8259-F58EA8E8DFD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0E88C2C5-0B9A-41F1-AC15-2B15058D0AA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A35C1377-CA5C-4C2F-B73A-CEA9E49F0F2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2BE34193-622F-47FA-A180-20DD43026D9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77AF40EA-29F3-4B76-A0F6-78933E4413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Lst>
  <p:hf hdr="0" dt="0"/>
  <p:txStyles>
    <p:titleStyle>
      <a:lvl1pPr algn="l" rtl="0" fontAlgn="base">
        <a:spcBef>
          <a:spcPct val="0"/>
        </a:spcBef>
        <a:spcAft>
          <a:spcPct val="0"/>
        </a:spcAft>
        <a:defRPr sz="2400" i="1">
          <a:solidFill>
            <a:schemeClr val="tx2"/>
          </a:solidFill>
          <a:latin typeface="+mj-lt"/>
          <a:ea typeface="+mj-ea"/>
          <a:cs typeface="+mj-cs"/>
        </a:defRPr>
      </a:lvl1pPr>
      <a:lvl2pPr algn="l" rtl="0" fontAlgn="base">
        <a:spcBef>
          <a:spcPct val="0"/>
        </a:spcBef>
        <a:spcAft>
          <a:spcPct val="0"/>
        </a:spcAft>
        <a:defRPr sz="2400" i="1">
          <a:solidFill>
            <a:schemeClr val="tx2"/>
          </a:solidFill>
          <a:latin typeface="Trebuchet MS" pitchFamily="34" charset="0"/>
        </a:defRPr>
      </a:lvl2pPr>
      <a:lvl3pPr algn="l" rtl="0" fontAlgn="base">
        <a:spcBef>
          <a:spcPct val="0"/>
        </a:spcBef>
        <a:spcAft>
          <a:spcPct val="0"/>
        </a:spcAft>
        <a:defRPr sz="2400" i="1">
          <a:solidFill>
            <a:schemeClr val="tx2"/>
          </a:solidFill>
          <a:latin typeface="Trebuchet MS" pitchFamily="34" charset="0"/>
        </a:defRPr>
      </a:lvl3pPr>
      <a:lvl4pPr algn="l" rtl="0" fontAlgn="base">
        <a:spcBef>
          <a:spcPct val="0"/>
        </a:spcBef>
        <a:spcAft>
          <a:spcPct val="0"/>
        </a:spcAft>
        <a:defRPr sz="2400" i="1">
          <a:solidFill>
            <a:schemeClr val="tx2"/>
          </a:solidFill>
          <a:latin typeface="Trebuchet MS" pitchFamily="34" charset="0"/>
        </a:defRPr>
      </a:lvl4pPr>
      <a:lvl5pPr algn="l" rtl="0" fontAlgn="base">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fontAlgn="base">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fontAlgn="base">
        <a:spcBef>
          <a:spcPct val="20000"/>
        </a:spcBef>
        <a:spcAft>
          <a:spcPct val="0"/>
        </a:spcAft>
        <a:buClr>
          <a:schemeClr val="bg2"/>
        </a:buClr>
        <a:buFont typeface="Arial" charset="0"/>
        <a:buChar char="–"/>
        <a:defRPr sz="2000">
          <a:solidFill>
            <a:schemeClr val="tx1"/>
          </a:solidFill>
          <a:latin typeface="+mn-lt"/>
        </a:defRPr>
      </a:lvl2pPr>
      <a:lvl3pPr marL="1143000" indent="-228600" algn="l" rtl="0" fontAlgn="base">
        <a:spcBef>
          <a:spcPct val="20000"/>
        </a:spcBef>
        <a:spcAft>
          <a:spcPct val="0"/>
        </a:spcAft>
        <a:buClr>
          <a:schemeClr val="bg2"/>
        </a:buClr>
        <a:buChar char="•"/>
        <a:defRPr sz="2400">
          <a:solidFill>
            <a:schemeClr val="tx1"/>
          </a:solidFill>
          <a:latin typeface="+mn-lt"/>
        </a:defRPr>
      </a:lvl3pPr>
      <a:lvl4pPr marL="1600200" indent="-228600" algn="l" rtl="0" fontAlgn="base">
        <a:spcBef>
          <a:spcPct val="20000"/>
        </a:spcBef>
        <a:spcAft>
          <a:spcPct val="0"/>
        </a:spcAft>
        <a:buChar char="–"/>
        <a:defRPr sz="1600">
          <a:solidFill>
            <a:schemeClr val="tx1"/>
          </a:solidFill>
          <a:latin typeface="+mn-lt"/>
        </a:defRPr>
      </a:lvl4pPr>
      <a:lvl5pPr marL="2057400" indent="-228600" algn="l" rtl="0" fontAlgn="base">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3E36C336-2707-45F9-AFC4-8C0F542E7BC3}" type="slidenum">
              <a:rPr lang="en-US"/>
              <a:pPr>
                <a:defRPr/>
              </a:pPr>
              <a:t>‹#›</a:t>
            </a:fld>
            <a:endParaRPr lang="en-US"/>
          </a:p>
        </p:txBody>
      </p:sp>
      <p:sp>
        <p:nvSpPr>
          <p:cNvPr id="14341"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4342"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4343"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662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8916"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eaLnBrk="0" hangingPunct="0">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vl1pPr>
          </a:lstStyle>
          <a:p>
            <a:pPr>
              <a:defRPr/>
            </a:pPr>
            <a:fld id="{3383CA95-DC8E-4313-ACBC-9527FEC091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eaLnBrk="0" hangingPunct="0">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solidFill>
                  <a:schemeClr val="bg1"/>
                </a:solidFill>
              </a:defRPr>
            </a:lvl1pPr>
          </a:lstStyle>
          <a:p>
            <a:pPr>
              <a:defRPr/>
            </a:pPr>
            <a:fld id="{1C3697C0-4893-432E-AD2C-3AAA4F1F45BA}" type="slidenum">
              <a:rPr lang="en-US"/>
              <a:pPr>
                <a:defRPr/>
              </a:pPr>
              <a:t>‹#›</a:t>
            </a:fld>
            <a:endParaRPr lang="en-US"/>
          </a:p>
        </p:txBody>
      </p:sp>
      <p:sp>
        <p:nvSpPr>
          <p:cNvPr id="52229"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2230"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2231"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4514"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0" hangingPunct="0">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42"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68611" name="Text Box 5"/>
          <p:cNvSpPr txBox="1">
            <a:spLocks noChangeArrowheads="1"/>
          </p:cNvSpPr>
          <p:nvPr/>
        </p:nvSpPr>
        <p:spPr bwMode="auto">
          <a:xfrm>
            <a:off x="4394200" y="3568700"/>
            <a:ext cx="4156075" cy="830263"/>
          </a:xfrm>
          <a:prstGeom prst="rect">
            <a:avLst/>
          </a:prstGeom>
          <a:noFill/>
          <a:ln w="9525">
            <a:noFill/>
            <a:miter lim="800000"/>
            <a:headEnd/>
            <a:tailEnd/>
          </a:ln>
        </p:spPr>
        <p:txBody>
          <a:bodyPr wrap="none">
            <a:spAutoFit/>
          </a:bodyPr>
          <a:lstStyle/>
          <a:p>
            <a:pPr eaLnBrk="0" hangingPunct="0"/>
            <a:r>
              <a:rPr lang="en-US" sz="2400" b="0"/>
              <a:t>Enterprise Data Warehousing</a:t>
            </a:r>
          </a:p>
          <a:p>
            <a:pPr eaLnBrk="0" hangingPunct="0"/>
            <a:r>
              <a:rPr lang="en-US" sz="2400" b="0"/>
              <a:t>Data Flow</a:t>
            </a:r>
          </a:p>
        </p:txBody>
      </p:sp>
      <p:sp>
        <p:nvSpPr>
          <p:cNvPr id="68612" name="Text Box 6"/>
          <p:cNvSpPr txBox="1">
            <a:spLocks noChangeArrowheads="1"/>
          </p:cNvSpPr>
          <p:nvPr/>
        </p:nvSpPr>
        <p:spPr bwMode="auto">
          <a:xfrm>
            <a:off x="4378325" y="4367213"/>
            <a:ext cx="3957638" cy="400050"/>
          </a:xfrm>
          <a:prstGeom prst="rect">
            <a:avLst/>
          </a:prstGeom>
          <a:noFill/>
          <a:ln w="9525">
            <a:noFill/>
            <a:miter lim="800000"/>
            <a:headEnd/>
            <a:tailEnd/>
          </a:ln>
        </p:spPr>
        <p:txBody>
          <a:bodyPr wrap="none">
            <a:spAutoFit/>
          </a:bodyPr>
          <a:lstStyle/>
          <a:p>
            <a:pPr eaLnBrk="0" hangingPunct="0"/>
            <a:r>
              <a:rPr lang="en-US" b="0"/>
              <a:t>Presentation to Pratt &amp; Whitney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9874" name="Slide Number Placeholder 4"/>
          <p:cNvSpPr>
            <a:spLocks noGrp="1"/>
          </p:cNvSpPr>
          <p:nvPr>
            <p:ph type="sldNum" sz="quarter" idx="11"/>
          </p:nvPr>
        </p:nvSpPr>
        <p:spPr>
          <a:noFill/>
        </p:spPr>
        <p:txBody>
          <a:bodyPr/>
          <a:lstStyle/>
          <a:p>
            <a:fld id="{5F5924C6-8164-4C43-8296-AA547F11D668}" type="slidenum">
              <a:rPr lang="en-US" smtClean="0"/>
              <a:pPr/>
              <a:t>10</a:t>
            </a:fld>
            <a:endParaRPr lang="en-US" smtClean="0"/>
          </a:p>
        </p:txBody>
      </p:sp>
      <p:sp>
        <p:nvSpPr>
          <p:cNvPr id="79875" name="Rectangle 2"/>
          <p:cNvSpPr>
            <a:spLocks noGrp="1" noChangeArrowheads="1"/>
          </p:cNvSpPr>
          <p:nvPr>
            <p:ph type="title"/>
          </p:nvPr>
        </p:nvSpPr>
        <p:spPr>
          <a:xfrm>
            <a:off x="2852738" y="142875"/>
            <a:ext cx="6356350" cy="765175"/>
          </a:xfrm>
        </p:spPr>
        <p:txBody>
          <a:bodyPr/>
          <a:lstStyle/>
          <a:p>
            <a:r>
              <a:rPr lang="en-US" smtClean="0"/>
              <a:t>Data Warehouse Workbench - Structure</a:t>
            </a:r>
          </a:p>
        </p:txBody>
      </p:sp>
      <p:pic>
        <p:nvPicPr>
          <p:cNvPr id="79876" name="Picture 3"/>
          <p:cNvPicPr>
            <a:picLocks noChangeAspect="1" noChangeArrowheads="1"/>
          </p:cNvPicPr>
          <p:nvPr/>
        </p:nvPicPr>
        <p:blipFill>
          <a:blip r:embed="rId2"/>
          <a:srcRect/>
          <a:stretch>
            <a:fillRect/>
          </a:stretch>
        </p:blipFill>
        <p:spPr bwMode="auto">
          <a:xfrm>
            <a:off x="979488" y="1266825"/>
            <a:ext cx="6719887" cy="4762500"/>
          </a:xfrm>
          <a:prstGeom prst="rect">
            <a:avLst/>
          </a:prstGeom>
          <a:noFill/>
          <a:ln w="9525">
            <a:noFill/>
            <a:miter lim="800000"/>
            <a:headEnd/>
            <a:tailEnd/>
          </a:ln>
        </p:spPr>
      </p:pic>
      <p:sp>
        <p:nvSpPr>
          <p:cNvPr id="79878" name="Rectangle 5"/>
          <p:cNvSpPr>
            <a:spLocks noChangeArrowheads="1"/>
          </p:cNvSpPr>
          <p:nvPr/>
        </p:nvSpPr>
        <p:spPr bwMode="auto">
          <a:xfrm>
            <a:off x="7013575" y="5803900"/>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0898" name="Slide Number Placeholder 4"/>
          <p:cNvSpPr>
            <a:spLocks noGrp="1"/>
          </p:cNvSpPr>
          <p:nvPr>
            <p:ph type="sldNum" sz="quarter" idx="11"/>
          </p:nvPr>
        </p:nvSpPr>
        <p:spPr>
          <a:noFill/>
        </p:spPr>
        <p:txBody>
          <a:bodyPr/>
          <a:lstStyle/>
          <a:p>
            <a:fld id="{DBCF5C3A-4465-45E9-AEA9-6C0F17C0FFDF}" type="slidenum">
              <a:rPr lang="en-US" smtClean="0"/>
              <a:pPr/>
              <a:t>11</a:t>
            </a:fld>
            <a:endParaRPr lang="en-US" smtClean="0"/>
          </a:p>
        </p:txBody>
      </p:sp>
      <p:sp>
        <p:nvSpPr>
          <p:cNvPr id="80899" name="Rectangle 2"/>
          <p:cNvSpPr>
            <a:spLocks noGrp="1" noChangeArrowheads="1"/>
          </p:cNvSpPr>
          <p:nvPr>
            <p:ph type="title"/>
          </p:nvPr>
        </p:nvSpPr>
        <p:spPr>
          <a:xfrm>
            <a:off x="2762250" y="142875"/>
            <a:ext cx="6356350" cy="765175"/>
          </a:xfrm>
        </p:spPr>
        <p:txBody>
          <a:bodyPr/>
          <a:lstStyle/>
          <a:p>
            <a:r>
              <a:rPr lang="en-US" smtClean="0"/>
              <a:t>Data Warehouse Workbench – Functional Area</a:t>
            </a:r>
          </a:p>
        </p:txBody>
      </p:sp>
      <p:sp>
        <p:nvSpPr>
          <p:cNvPr id="80900" name="AutoShape 5"/>
          <p:cNvSpPr>
            <a:spLocks noChangeArrowheads="1"/>
          </p:cNvSpPr>
          <p:nvPr/>
        </p:nvSpPr>
        <p:spPr bwMode="auto">
          <a:xfrm>
            <a:off x="1201738" y="1893888"/>
            <a:ext cx="5499100" cy="420687"/>
          </a:xfrm>
          <a:prstGeom prst="chevron">
            <a:avLst>
              <a:gd name="adj" fmla="val 53437"/>
            </a:avLst>
          </a:prstGeom>
          <a:solidFill>
            <a:srgbClr val="FAD038"/>
          </a:solidFill>
          <a:ln w="9525">
            <a:solidFill>
              <a:srgbClr val="FFCC00"/>
            </a:solidFill>
            <a:miter lim="800000"/>
            <a:headEnd/>
            <a:tailEnd/>
          </a:ln>
        </p:spPr>
        <p:txBody>
          <a:bodyPr wrap="none" anchor="ctr"/>
          <a:lstStyle/>
          <a:p>
            <a:pPr marL="173038" indent="-173038" algn="ctr" eaLnBrk="0" hangingPunct="0">
              <a:lnSpc>
                <a:spcPct val="140000"/>
              </a:lnSpc>
            </a:pPr>
            <a:r>
              <a:rPr lang="en-US" sz="1600"/>
              <a:t> Administration</a:t>
            </a:r>
            <a:endParaRPr lang="en-US" sz="1400"/>
          </a:p>
        </p:txBody>
      </p:sp>
      <p:sp>
        <p:nvSpPr>
          <p:cNvPr id="80901" name="AutoShape 5"/>
          <p:cNvSpPr>
            <a:spLocks noChangeArrowheads="1"/>
          </p:cNvSpPr>
          <p:nvPr/>
        </p:nvSpPr>
        <p:spPr bwMode="auto">
          <a:xfrm>
            <a:off x="1212850" y="1328738"/>
            <a:ext cx="5535613" cy="439737"/>
          </a:xfrm>
          <a:prstGeom prst="chevron">
            <a:avLst>
              <a:gd name="adj" fmla="val 33161"/>
            </a:avLst>
          </a:prstGeom>
          <a:solidFill>
            <a:srgbClr val="FEF7DE"/>
          </a:solidFill>
          <a:ln w="9525">
            <a:solidFill>
              <a:srgbClr val="FFCC00"/>
            </a:solidFill>
            <a:round/>
            <a:headEnd/>
            <a:tailEnd/>
          </a:ln>
        </p:spPr>
        <p:txBody>
          <a:bodyPr anchor="ctr"/>
          <a:lstStyle/>
          <a:p>
            <a:pPr marL="173038" indent="-173038" algn="ctr" eaLnBrk="0" hangingPunct="0">
              <a:lnSpc>
                <a:spcPct val="110000"/>
              </a:lnSpc>
            </a:pPr>
            <a:r>
              <a:rPr lang="en-US" sz="1600"/>
              <a:t>Modeling</a:t>
            </a:r>
          </a:p>
        </p:txBody>
      </p:sp>
      <p:sp>
        <p:nvSpPr>
          <p:cNvPr id="80902" name="AutoShape 5"/>
          <p:cNvSpPr>
            <a:spLocks noChangeArrowheads="1"/>
          </p:cNvSpPr>
          <p:nvPr/>
        </p:nvSpPr>
        <p:spPr bwMode="auto">
          <a:xfrm>
            <a:off x="1244600" y="4208463"/>
            <a:ext cx="5499100" cy="420687"/>
          </a:xfrm>
          <a:prstGeom prst="chevron">
            <a:avLst>
              <a:gd name="adj" fmla="val 53437"/>
            </a:avLst>
          </a:prstGeom>
          <a:solidFill>
            <a:srgbClr val="FAD038"/>
          </a:solidFill>
          <a:ln w="9525">
            <a:solidFill>
              <a:srgbClr val="FFCC00"/>
            </a:solidFill>
            <a:miter lim="800000"/>
            <a:headEnd/>
            <a:tailEnd/>
          </a:ln>
        </p:spPr>
        <p:txBody>
          <a:bodyPr wrap="none" anchor="ctr"/>
          <a:lstStyle/>
          <a:p>
            <a:pPr marL="173038" indent="-173038" algn="ctr" eaLnBrk="0" hangingPunct="0">
              <a:lnSpc>
                <a:spcPct val="140000"/>
              </a:lnSpc>
            </a:pPr>
            <a:r>
              <a:rPr lang="en-US" sz="1600"/>
              <a:t> Translation</a:t>
            </a:r>
            <a:endParaRPr lang="en-US" sz="1400"/>
          </a:p>
        </p:txBody>
      </p:sp>
      <p:sp>
        <p:nvSpPr>
          <p:cNvPr id="80903" name="AutoShape 5"/>
          <p:cNvSpPr>
            <a:spLocks noChangeArrowheads="1"/>
          </p:cNvSpPr>
          <p:nvPr/>
        </p:nvSpPr>
        <p:spPr bwMode="auto">
          <a:xfrm>
            <a:off x="1255713" y="3643313"/>
            <a:ext cx="5535612" cy="439737"/>
          </a:xfrm>
          <a:prstGeom prst="chevron">
            <a:avLst>
              <a:gd name="adj" fmla="val 33161"/>
            </a:avLst>
          </a:prstGeom>
          <a:solidFill>
            <a:srgbClr val="FEF7DE"/>
          </a:solidFill>
          <a:ln w="9525">
            <a:solidFill>
              <a:srgbClr val="FFCC00"/>
            </a:solidFill>
            <a:round/>
            <a:headEnd/>
            <a:tailEnd/>
          </a:ln>
        </p:spPr>
        <p:txBody>
          <a:bodyPr anchor="ctr"/>
          <a:lstStyle/>
          <a:p>
            <a:pPr algn="ctr" eaLnBrk="0" hangingPunct="0"/>
            <a:r>
              <a:rPr lang="en-US" sz="1600"/>
              <a:t>Business Content</a:t>
            </a:r>
          </a:p>
        </p:txBody>
      </p:sp>
      <p:sp>
        <p:nvSpPr>
          <p:cNvPr id="80904" name="AutoShape 5"/>
          <p:cNvSpPr>
            <a:spLocks noChangeArrowheads="1"/>
          </p:cNvSpPr>
          <p:nvPr/>
        </p:nvSpPr>
        <p:spPr bwMode="auto">
          <a:xfrm>
            <a:off x="1216025" y="3022600"/>
            <a:ext cx="5499100" cy="420688"/>
          </a:xfrm>
          <a:prstGeom prst="chevron">
            <a:avLst>
              <a:gd name="adj" fmla="val 53437"/>
            </a:avLst>
          </a:prstGeom>
          <a:solidFill>
            <a:srgbClr val="FAD038"/>
          </a:solidFill>
          <a:ln w="9525">
            <a:solidFill>
              <a:srgbClr val="FFCC00"/>
            </a:solidFill>
            <a:miter lim="800000"/>
            <a:headEnd/>
            <a:tailEnd/>
          </a:ln>
        </p:spPr>
        <p:txBody>
          <a:bodyPr wrap="none" anchor="ctr"/>
          <a:lstStyle/>
          <a:p>
            <a:pPr algn="ctr" eaLnBrk="0" hangingPunct="0"/>
            <a:r>
              <a:rPr lang="en-US" sz="1600"/>
              <a:t>Documents</a:t>
            </a:r>
          </a:p>
        </p:txBody>
      </p:sp>
      <p:sp>
        <p:nvSpPr>
          <p:cNvPr id="80905" name="AutoShape 5"/>
          <p:cNvSpPr>
            <a:spLocks noChangeArrowheads="1"/>
          </p:cNvSpPr>
          <p:nvPr/>
        </p:nvSpPr>
        <p:spPr bwMode="auto">
          <a:xfrm>
            <a:off x="1241425" y="2457450"/>
            <a:ext cx="5535613" cy="439738"/>
          </a:xfrm>
          <a:prstGeom prst="chevron">
            <a:avLst>
              <a:gd name="adj" fmla="val 33161"/>
            </a:avLst>
          </a:prstGeom>
          <a:solidFill>
            <a:srgbClr val="FEF7DE"/>
          </a:solidFill>
          <a:ln w="9525">
            <a:solidFill>
              <a:srgbClr val="FFCC00"/>
            </a:solidFill>
            <a:round/>
            <a:headEnd/>
            <a:tailEnd/>
          </a:ln>
        </p:spPr>
        <p:txBody>
          <a:bodyPr anchor="ctr"/>
          <a:lstStyle/>
          <a:p>
            <a:pPr algn="ctr" eaLnBrk="0" hangingPunct="0"/>
            <a:r>
              <a:rPr lang="en-US" sz="1600"/>
              <a:t>Transport connection</a:t>
            </a:r>
          </a:p>
        </p:txBody>
      </p:sp>
      <p:sp>
        <p:nvSpPr>
          <p:cNvPr id="80906" name="AutoShape 5"/>
          <p:cNvSpPr>
            <a:spLocks noChangeArrowheads="1"/>
          </p:cNvSpPr>
          <p:nvPr/>
        </p:nvSpPr>
        <p:spPr bwMode="auto">
          <a:xfrm>
            <a:off x="1255713" y="4729163"/>
            <a:ext cx="5535612" cy="439737"/>
          </a:xfrm>
          <a:prstGeom prst="chevron">
            <a:avLst>
              <a:gd name="adj" fmla="val 33161"/>
            </a:avLst>
          </a:prstGeom>
          <a:solidFill>
            <a:srgbClr val="FEF7DE"/>
          </a:solidFill>
          <a:ln w="9525">
            <a:solidFill>
              <a:srgbClr val="FFCC00"/>
            </a:solidFill>
            <a:round/>
            <a:headEnd/>
            <a:tailEnd/>
          </a:ln>
        </p:spPr>
        <p:txBody>
          <a:bodyPr anchor="ctr"/>
          <a:lstStyle/>
          <a:p>
            <a:pPr algn="ctr" eaLnBrk="0" hangingPunct="0"/>
            <a:r>
              <a:rPr lang="en-US" sz="1600"/>
              <a:t>Metadata Repository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1922" name="Slide Number Placeholder 4"/>
          <p:cNvSpPr>
            <a:spLocks noGrp="1"/>
          </p:cNvSpPr>
          <p:nvPr>
            <p:ph type="sldNum" sz="quarter" idx="11"/>
          </p:nvPr>
        </p:nvSpPr>
        <p:spPr>
          <a:noFill/>
        </p:spPr>
        <p:txBody>
          <a:bodyPr/>
          <a:lstStyle/>
          <a:p>
            <a:fld id="{D3801B01-81DD-462D-A10C-1172470849FD}" type="slidenum">
              <a:rPr lang="en-US" smtClean="0"/>
              <a:pPr/>
              <a:t>12</a:t>
            </a:fld>
            <a:endParaRPr lang="en-US" smtClean="0"/>
          </a:p>
        </p:txBody>
      </p:sp>
      <p:sp>
        <p:nvSpPr>
          <p:cNvPr id="81923" name="Rectangle 2"/>
          <p:cNvSpPr>
            <a:spLocks noGrp="1" noChangeArrowheads="1"/>
          </p:cNvSpPr>
          <p:nvPr>
            <p:ph type="title"/>
          </p:nvPr>
        </p:nvSpPr>
        <p:spPr/>
        <p:txBody>
          <a:bodyPr/>
          <a:lstStyle/>
          <a:p>
            <a:r>
              <a:rPr lang="en-US" smtClean="0"/>
              <a:t>New DataSource Concept with BI 7.0</a:t>
            </a:r>
          </a:p>
        </p:txBody>
      </p:sp>
      <p:sp>
        <p:nvSpPr>
          <p:cNvPr id="6" name="TextBox 5"/>
          <p:cNvSpPr txBox="1"/>
          <p:nvPr/>
        </p:nvSpPr>
        <p:spPr>
          <a:xfrm>
            <a:off x="558800" y="1933575"/>
            <a:ext cx="7408863" cy="3081338"/>
          </a:xfrm>
          <a:prstGeom prst="rect">
            <a:avLst/>
          </a:prstGeom>
          <a:solidFill>
            <a:srgbClr val="FFF2BD"/>
          </a:solidFill>
          <a:ln w="9525" algn="ctr">
            <a:solidFill>
              <a:srgbClr val="996633"/>
            </a:solidFill>
            <a:miter lim="800000"/>
            <a:headEnd/>
            <a:tailEnd/>
          </a:ln>
          <a:effectLst>
            <a:outerShdw dist="107763" dir="13500000" algn="ctr" rotWithShape="0">
              <a:srgbClr val="808080">
                <a:alpha val="50000"/>
              </a:srgbClr>
            </a:outerShdw>
          </a:effectLst>
        </p:spPr>
        <p:txBody>
          <a:bodyPr wrap="none" lIns="0" tIns="0" rIns="0" bIns="0" anchor="b"/>
          <a:lstStyle/>
          <a:p>
            <a:pPr marL="338138" indent="-225425" eaLnBrk="0" hangingPunct="0">
              <a:spcBef>
                <a:spcPct val="50000"/>
              </a:spcBef>
              <a:buFont typeface="Wingdings" pitchFamily="2" charset="2"/>
              <a:buChar char="§"/>
              <a:defRPr/>
            </a:pPr>
            <a:r>
              <a:rPr lang="en-US" sz="1600" dirty="0"/>
              <a:t>Unique look and feel for all of the </a:t>
            </a:r>
            <a:r>
              <a:rPr lang="en-US" sz="1600" dirty="0" err="1"/>
              <a:t>DataSource</a:t>
            </a:r>
            <a:r>
              <a:rPr lang="en-US" sz="1600" dirty="0"/>
              <a:t> Types</a:t>
            </a:r>
          </a:p>
          <a:p>
            <a:pPr marL="338138" indent="-225425" eaLnBrk="0" hangingPunct="0">
              <a:spcBef>
                <a:spcPct val="50000"/>
              </a:spcBef>
              <a:buFont typeface="Wingdings" pitchFamily="2" charset="2"/>
              <a:buChar char="§"/>
              <a:defRPr/>
            </a:pPr>
            <a:r>
              <a:rPr lang="en-US" sz="1600" dirty="0"/>
              <a:t>PSA is attached to </a:t>
            </a:r>
            <a:r>
              <a:rPr lang="en-US" sz="1600" dirty="0" err="1"/>
              <a:t>DataSource</a:t>
            </a:r>
            <a:endParaRPr lang="en-US" sz="1600" dirty="0"/>
          </a:p>
          <a:p>
            <a:pPr marL="795338" lvl="2" indent="-225425" eaLnBrk="0" hangingPunct="0">
              <a:spcBef>
                <a:spcPct val="50000"/>
              </a:spcBef>
              <a:buFont typeface="Wingdings" pitchFamily="2" charset="2"/>
              <a:buChar char="Ø"/>
              <a:defRPr/>
            </a:pPr>
            <a:r>
              <a:rPr lang="en-US" sz="1600" dirty="0" err="1"/>
              <a:t>InfoPackage</a:t>
            </a:r>
            <a:r>
              <a:rPr lang="en-US" sz="1600" dirty="0"/>
              <a:t> writes to PSA</a:t>
            </a:r>
          </a:p>
          <a:p>
            <a:pPr marL="795338" lvl="2" indent="-225425" eaLnBrk="0" hangingPunct="0">
              <a:spcBef>
                <a:spcPct val="50000"/>
              </a:spcBef>
              <a:buFont typeface="Wingdings" pitchFamily="2" charset="2"/>
              <a:buChar char="Ø"/>
              <a:defRPr/>
            </a:pPr>
            <a:r>
              <a:rPr lang="en-US" sz="1600" dirty="0"/>
              <a:t>Data Transfer Process writes from PSA to data targets</a:t>
            </a:r>
          </a:p>
          <a:p>
            <a:pPr marL="338138" indent="-225425" eaLnBrk="0" hangingPunct="0">
              <a:spcBef>
                <a:spcPct val="50000"/>
              </a:spcBef>
              <a:buFont typeface="Wingdings" pitchFamily="2" charset="2"/>
              <a:buChar char="§"/>
              <a:defRPr/>
            </a:pPr>
            <a:r>
              <a:rPr lang="en-US" sz="1600" dirty="0"/>
              <a:t> direct/remote access is optional</a:t>
            </a:r>
          </a:p>
          <a:p>
            <a:pPr marL="338138" indent="-225425" eaLnBrk="0" hangingPunct="0">
              <a:spcBef>
                <a:spcPct val="50000"/>
              </a:spcBef>
              <a:buFont typeface="Wingdings" pitchFamily="2" charset="2"/>
              <a:buChar char="§"/>
              <a:defRPr/>
            </a:pPr>
            <a:r>
              <a:rPr lang="en-US" sz="1600" dirty="0"/>
              <a:t> preview  feature is standard</a:t>
            </a:r>
          </a:p>
          <a:p>
            <a:pPr marL="338138" indent="-225425" eaLnBrk="0" hangingPunct="0">
              <a:spcBef>
                <a:spcPct val="50000"/>
              </a:spcBef>
              <a:buFont typeface="Wingdings" pitchFamily="2" charset="2"/>
              <a:buChar char="§"/>
              <a:defRPr/>
            </a:pPr>
            <a:r>
              <a:rPr lang="en-US" sz="1600" dirty="0"/>
              <a:t> automated conversions (e.g. date format detection)</a:t>
            </a:r>
            <a:endParaRPr lang="en-US" sz="1600" dirty="0"/>
          </a:p>
        </p:txBody>
      </p:sp>
      <p:sp>
        <p:nvSpPr>
          <p:cNvPr id="7" name="Chevron 6"/>
          <p:cNvSpPr/>
          <p:nvPr/>
        </p:nvSpPr>
        <p:spPr bwMode="auto">
          <a:xfrm>
            <a:off x="515938" y="1362075"/>
            <a:ext cx="3670300" cy="396875"/>
          </a:xfrm>
          <a:prstGeom prst="chevron">
            <a:avLst/>
          </a:prstGeom>
          <a:solidFill>
            <a:srgbClr val="FFC000"/>
          </a:solidFill>
          <a:ln w="9525" algn="ctr">
            <a:solidFill>
              <a:srgbClr val="996633"/>
            </a:solidFill>
            <a:miter lim="800000"/>
            <a:headEnd/>
            <a:tailEnd/>
          </a:ln>
          <a:effectLst>
            <a:outerShdw dist="107763" dir="13500000" algn="ctr" rotWithShape="0">
              <a:srgbClr val="808080">
                <a:alpha val="50000"/>
              </a:srgbClr>
            </a:outerShdw>
          </a:effectLst>
        </p:spPr>
        <p:txBody>
          <a:bodyPr wrap="none" lIns="0" tIns="0" rIns="0" bIns="0" anchor="ctr"/>
          <a:lstStyle/>
          <a:p>
            <a:pPr algn="ctr" eaLnBrk="0" hangingPunct="0">
              <a:defRPr/>
            </a:pPr>
            <a:r>
              <a:rPr lang="en-US" sz="1800" dirty="0">
                <a:solidFill>
                  <a:srgbClr val="000000"/>
                </a:solidFill>
              </a:rPr>
              <a:t>Modeling the Data Flow</a:t>
            </a:r>
          </a:p>
        </p:txBody>
      </p:sp>
      <p:sp>
        <p:nvSpPr>
          <p:cNvPr id="81926" name="TextBox 8"/>
          <p:cNvSpPr txBox="1">
            <a:spLocks noChangeArrowheads="1"/>
          </p:cNvSpPr>
          <p:nvPr/>
        </p:nvSpPr>
        <p:spPr bwMode="auto">
          <a:xfrm>
            <a:off x="700088" y="2043113"/>
            <a:ext cx="1585912" cy="400050"/>
          </a:xfrm>
          <a:prstGeom prst="rect">
            <a:avLst/>
          </a:prstGeom>
          <a:solidFill>
            <a:schemeClr val="bg1"/>
          </a:solidFill>
          <a:ln w="12700">
            <a:solidFill>
              <a:srgbClr val="996633"/>
            </a:solidFill>
            <a:prstDash val="sysDash"/>
            <a:miter lim="800000"/>
            <a:headEnd/>
            <a:tailEnd/>
          </a:ln>
        </p:spPr>
        <p:txBody>
          <a:bodyPr>
            <a:spAutoFit/>
          </a:bodyPr>
          <a:lstStyle/>
          <a:p>
            <a:pPr algn="ctr" eaLnBrk="0" hangingPunct="0"/>
            <a:r>
              <a:rPr lang="en-US"/>
              <a:t>Highlights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2946" name="Slide Number Placeholder 4"/>
          <p:cNvSpPr>
            <a:spLocks noGrp="1"/>
          </p:cNvSpPr>
          <p:nvPr>
            <p:ph type="sldNum" sz="quarter" idx="11"/>
          </p:nvPr>
        </p:nvSpPr>
        <p:spPr>
          <a:noFill/>
        </p:spPr>
        <p:txBody>
          <a:bodyPr/>
          <a:lstStyle/>
          <a:p>
            <a:fld id="{D2578AFF-E6F5-4B1A-8095-2BE8CB9A40BD}" type="slidenum">
              <a:rPr lang="en-US" smtClean="0"/>
              <a:pPr/>
              <a:t>13</a:t>
            </a:fld>
            <a:endParaRPr lang="en-US" smtClean="0"/>
          </a:p>
        </p:txBody>
      </p:sp>
      <p:sp>
        <p:nvSpPr>
          <p:cNvPr id="82947" name="Rectangle 2"/>
          <p:cNvSpPr>
            <a:spLocks noGrp="1" noChangeArrowheads="1"/>
          </p:cNvSpPr>
          <p:nvPr>
            <p:ph type="title"/>
          </p:nvPr>
        </p:nvSpPr>
        <p:spPr/>
        <p:txBody>
          <a:bodyPr/>
          <a:lstStyle/>
          <a:p>
            <a:r>
              <a:rPr lang="en-US" smtClean="0"/>
              <a:t>Data Acquisition Layer – DataSource Type</a:t>
            </a:r>
          </a:p>
        </p:txBody>
      </p:sp>
      <p:pic>
        <p:nvPicPr>
          <p:cNvPr id="82948" name="Picture 2"/>
          <p:cNvPicPr>
            <a:picLocks noChangeAspect="1" noChangeArrowheads="1"/>
          </p:cNvPicPr>
          <p:nvPr/>
        </p:nvPicPr>
        <p:blipFill>
          <a:blip r:embed="rId2"/>
          <a:srcRect/>
          <a:stretch>
            <a:fillRect/>
          </a:stretch>
        </p:blipFill>
        <p:spPr bwMode="auto">
          <a:xfrm>
            <a:off x="504825" y="1311275"/>
            <a:ext cx="8134350" cy="4981575"/>
          </a:xfrm>
          <a:prstGeom prst="rect">
            <a:avLst/>
          </a:prstGeom>
          <a:noFill/>
          <a:ln w="9525">
            <a:noFill/>
            <a:miter lim="800000"/>
            <a:headEnd/>
            <a:tailEnd/>
          </a:ln>
        </p:spPr>
      </p:pic>
      <p:sp>
        <p:nvSpPr>
          <p:cNvPr id="82949" name="Rectangle 5"/>
          <p:cNvSpPr>
            <a:spLocks noChangeArrowheads="1"/>
          </p:cNvSpPr>
          <p:nvPr/>
        </p:nvSpPr>
        <p:spPr bwMode="auto">
          <a:xfrm>
            <a:off x="7248525" y="6138863"/>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3970" name="Slide Number Placeholder 4"/>
          <p:cNvSpPr>
            <a:spLocks noGrp="1"/>
          </p:cNvSpPr>
          <p:nvPr>
            <p:ph type="sldNum" sz="quarter" idx="11"/>
          </p:nvPr>
        </p:nvSpPr>
        <p:spPr>
          <a:noFill/>
        </p:spPr>
        <p:txBody>
          <a:bodyPr/>
          <a:lstStyle/>
          <a:p>
            <a:fld id="{0063EC8E-2264-4E7A-A47E-19823F7B3B49}" type="slidenum">
              <a:rPr lang="en-US" smtClean="0"/>
              <a:pPr/>
              <a:t>14</a:t>
            </a:fld>
            <a:endParaRPr lang="en-US" smtClean="0"/>
          </a:p>
        </p:txBody>
      </p:sp>
      <p:sp>
        <p:nvSpPr>
          <p:cNvPr id="83971" name="Rectangle 2"/>
          <p:cNvSpPr>
            <a:spLocks noGrp="1" noChangeArrowheads="1"/>
          </p:cNvSpPr>
          <p:nvPr>
            <p:ph type="title"/>
          </p:nvPr>
        </p:nvSpPr>
        <p:spPr/>
        <p:txBody>
          <a:bodyPr/>
          <a:lstStyle/>
          <a:p>
            <a:r>
              <a:rPr lang="en-US" smtClean="0"/>
              <a:t>Source System Tree</a:t>
            </a:r>
          </a:p>
        </p:txBody>
      </p:sp>
      <p:pic>
        <p:nvPicPr>
          <p:cNvPr id="83972" name="Picture 2"/>
          <p:cNvPicPr>
            <a:picLocks noChangeAspect="1" noChangeArrowheads="1"/>
          </p:cNvPicPr>
          <p:nvPr/>
        </p:nvPicPr>
        <p:blipFill>
          <a:blip r:embed="rId2"/>
          <a:srcRect/>
          <a:stretch>
            <a:fillRect/>
          </a:stretch>
        </p:blipFill>
        <p:spPr bwMode="auto">
          <a:xfrm>
            <a:off x="447675" y="1192213"/>
            <a:ext cx="8248650" cy="5038725"/>
          </a:xfrm>
          <a:prstGeom prst="rect">
            <a:avLst/>
          </a:prstGeom>
          <a:noFill/>
          <a:ln w="9525">
            <a:noFill/>
            <a:miter lim="800000"/>
            <a:headEnd/>
            <a:tailEnd/>
          </a:ln>
        </p:spPr>
      </p:pic>
      <p:sp>
        <p:nvSpPr>
          <p:cNvPr id="83973" name="TextBox 5"/>
          <p:cNvSpPr txBox="1">
            <a:spLocks noChangeArrowheads="1"/>
          </p:cNvSpPr>
          <p:nvPr/>
        </p:nvSpPr>
        <p:spPr bwMode="auto">
          <a:xfrm>
            <a:off x="5229225" y="1455738"/>
            <a:ext cx="3051175" cy="2794000"/>
          </a:xfrm>
          <a:prstGeom prst="rect">
            <a:avLst/>
          </a:prstGeom>
          <a:solidFill>
            <a:srgbClr val="FFE79B"/>
          </a:solidFill>
          <a:ln w="9525">
            <a:solidFill>
              <a:srgbClr val="996633"/>
            </a:solidFill>
            <a:miter lim="800000"/>
            <a:headEnd/>
            <a:tailEnd/>
          </a:ln>
        </p:spPr>
        <p:txBody>
          <a:bodyPr>
            <a:spAutoFit/>
          </a:bodyPr>
          <a:lstStyle/>
          <a:p>
            <a:pPr eaLnBrk="0" hangingPunct="0">
              <a:lnSpc>
                <a:spcPct val="130000"/>
              </a:lnSpc>
            </a:pPr>
            <a:r>
              <a:rPr lang="en-US" sz="1800"/>
              <a:t>Source systems categories</a:t>
            </a:r>
            <a:endParaRPr lang="en-US" sz="1600"/>
          </a:p>
          <a:p>
            <a:pPr eaLnBrk="0" hangingPunct="0">
              <a:lnSpc>
                <a:spcPct val="130000"/>
              </a:lnSpc>
              <a:buFont typeface="Wingdings" pitchFamily="2" charset="2"/>
              <a:buChar char="§"/>
            </a:pPr>
            <a:r>
              <a:rPr lang="en-US" sz="1600"/>
              <a:t> SAP vs. non SAP</a:t>
            </a:r>
          </a:p>
          <a:p>
            <a:pPr eaLnBrk="0" hangingPunct="0">
              <a:lnSpc>
                <a:spcPct val="130000"/>
              </a:lnSpc>
              <a:buFont typeface="Wingdings" pitchFamily="2" charset="2"/>
              <a:buChar char="§"/>
            </a:pPr>
            <a:r>
              <a:rPr lang="en-US" sz="1600"/>
              <a:t> File vs. database</a:t>
            </a:r>
          </a:p>
          <a:p>
            <a:pPr eaLnBrk="0" hangingPunct="0">
              <a:lnSpc>
                <a:spcPct val="130000"/>
              </a:lnSpc>
              <a:buFont typeface="Wingdings" pitchFamily="2" charset="2"/>
              <a:buChar char="§"/>
            </a:pPr>
            <a:r>
              <a:rPr lang="en-US" sz="1600"/>
              <a:t> Relational vs. Multidimensional DB</a:t>
            </a:r>
          </a:p>
          <a:p>
            <a:pPr eaLnBrk="0" hangingPunct="0">
              <a:lnSpc>
                <a:spcPct val="130000"/>
              </a:lnSpc>
              <a:buFont typeface="Wingdings" pitchFamily="2" charset="2"/>
              <a:buChar char="§"/>
            </a:pPr>
            <a:r>
              <a:rPr lang="en-US" sz="1600"/>
              <a:t> ABAP vs. Java</a:t>
            </a:r>
          </a:p>
          <a:p>
            <a:pPr eaLnBrk="0" hangingPunct="0">
              <a:lnSpc>
                <a:spcPct val="130000"/>
              </a:lnSpc>
              <a:buFont typeface="Wingdings" pitchFamily="2" charset="2"/>
              <a:buChar char="§"/>
            </a:pPr>
            <a:r>
              <a:rPr lang="en-US" sz="1600"/>
              <a:t> Pull vs. Push</a:t>
            </a:r>
          </a:p>
          <a:p>
            <a:pPr eaLnBrk="0" hangingPunct="0">
              <a:lnSpc>
                <a:spcPct val="130000"/>
              </a:lnSpc>
              <a:buFont typeface="Wingdings" pitchFamily="2" charset="2"/>
              <a:buChar char="§"/>
            </a:pPr>
            <a:r>
              <a:rPr lang="en-US" sz="1600"/>
              <a:t> Realtime vs. Batch</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4994" name="Slide Number Placeholder 4"/>
          <p:cNvSpPr>
            <a:spLocks noGrp="1"/>
          </p:cNvSpPr>
          <p:nvPr>
            <p:ph type="sldNum" sz="quarter" idx="11"/>
          </p:nvPr>
        </p:nvSpPr>
        <p:spPr>
          <a:noFill/>
        </p:spPr>
        <p:txBody>
          <a:bodyPr/>
          <a:lstStyle/>
          <a:p>
            <a:fld id="{F4B77323-8264-44D3-A9C0-661AFCD6CC58}" type="slidenum">
              <a:rPr lang="en-US" smtClean="0"/>
              <a:pPr/>
              <a:t>15</a:t>
            </a:fld>
            <a:endParaRPr lang="en-US" smtClean="0"/>
          </a:p>
        </p:txBody>
      </p:sp>
      <p:sp>
        <p:nvSpPr>
          <p:cNvPr id="6" name="Oval 4"/>
          <p:cNvSpPr>
            <a:spLocks noChangeArrowheads="1"/>
          </p:cNvSpPr>
          <p:nvPr/>
        </p:nvSpPr>
        <p:spPr bwMode="auto">
          <a:xfrm>
            <a:off x="598488" y="1498600"/>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1</a:t>
            </a:r>
          </a:p>
        </p:txBody>
      </p:sp>
      <p:sp>
        <p:nvSpPr>
          <p:cNvPr id="84996" name="Oval 6"/>
          <p:cNvSpPr>
            <a:spLocks noChangeArrowheads="1"/>
          </p:cNvSpPr>
          <p:nvPr/>
        </p:nvSpPr>
        <p:spPr bwMode="auto">
          <a:xfrm>
            <a:off x="612775" y="2163763"/>
            <a:ext cx="457200" cy="457200"/>
          </a:xfrm>
          <a:prstGeom prst="ellipse">
            <a:avLst/>
          </a:prstGeom>
          <a:solidFill>
            <a:schemeClr val="tx1"/>
          </a:solidFill>
          <a:ln w="9525">
            <a:noFill/>
            <a:round/>
            <a:headEnd/>
            <a:tailEnd/>
          </a:ln>
        </p:spPr>
        <p:txBody>
          <a:bodyPr wrap="none" anchor="ctr"/>
          <a:lstStyle/>
          <a:p>
            <a:pPr algn="ctr" eaLnBrk="0" hangingPunct="0"/>
            <a:r>
              <a:rPr lang="en-US">
                <a:solidFill>
                  <a:schemeClr val="bg1"/>
                </a:solidFill>
              </a:rPr>
              <a:t>2</a:t>
            </a:r>
          </a:p>
        </p:txBody>
      </p:sp>
      <p:sp>
        <p:nvSpPr>
          <p:cNvPr id="8" name="Oval 8"/>
          <p:cNvSpPr>
            <a:spLocks noChangeArrowheads="1"/>
          </p:cNvSpPr>
          <p:nvPr/>
        </p:nvSpPr>
        <p:spPr bwMode="auto">
          <a:xfrm>
            <a:off x="612775" y="2838450"/>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3</a:t>
            </a:r>
          </a:p>
        </p:txBody>
      </p:sp>
      <p:sp>
        <p:nvSpPr>
          <p:cNvPr id="9" name="Rectangle 11"/>
          <p:cNvSpPr>
            <a:spLocks noChangeArrowheads="1"/>
          </p:cNvSpPr>
          <p:nvPr/>
        </p:nvSpPr>
        <p:spPr bwMode="auto">
          <a:xfrm>
            <a:off x="1120775" y="1558925"/>
            <a:ext cx="1249363"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Modeling</a:t>
            </a:r>
            <a:endParaRPr lang="en-US" b="0" dirty="0">
              <a:solidFill>
                <a:schemeClr val="bg1">
                  <a:lumMod val="75000"/>
                </a:schemeClr>
              </a:solidFill>
            </a:endParaRPr>
          </a:p>
        </p:txBody>
      </p:sp>
      <p:sp>
        <p:nvSpPr>
          <p:cNvPr id="84999" name="Rectangle 12"/>
          <p:cNvSpPr>
            <a:spLocks noChangeArrowheads="1"/>
          </p:cNvSpPr>
          <p:nvPr/>
        </p:nvSpPr>
        <p:spPr bwMode="auto">
          <a:xfrm>
            <a:off x="1162050" y="2224088"/>
            <a:ext cx="1914525" cy="400050"/>
          </a:xfrm>
          <a:prstGeom prst="rect">
            <a:avLst/>
          </a:prstGeom>
          <a:noFill/>
          <a:ln w="9525">
            <a:noFill/>
            <a:miter lim="800000"/>
            <a:headEnd/>
            <a:tailEnd/>
          </a:ln>
        </p:spPr>
        <p:txBody>
          <a:bodyPr wrap="none">
            <a:spAutoFit/>
          </a:bodyPr>
          <a:lstStyle/>
          <a:p>
            <a:pPr eaLnBrk="0" hangingPunct="0"/>
            <a:r>
              <a:rPr lang="en-US" b="0"/>
              <a:t>Transformation</a:t>
            </a:r>
          </a:p>
        </p:txBody>
      </p:sp>
      <p:sp>
        <p:nvSpPr>
          <p:cNvPr id="11" name="Rectangle 13"/>
          <p:cNvSpPr>
            <a:spLocks noChangeArrowheads="1"/>
          </p:cNvSpPr>
          <p:nvPr/>
        </p:nvSpPr>
        <p:spPr bwMode="auto">
          <a:xfrm>
            <a:off x="1162050" y="2898775"/>
            <a:ext cx="2132013"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Data Distribution</a:t>
            </a:r>
            <a:endParaRPr lang="en-US" b="0"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7042" name="Slide Number Placeholder 4"/>
          <p:cNvSpPr>
            <a:spLocks noGrp="1"/>
          </p:cNvSpPr>
          <p:nvPr>
            <p:ph type="sldNum" sz="quarter" idx="11"/>
          </p:nvPr>
        </p:nvSpPr>
        <p:spPr>
          <a:noFill/>
        </p:spPr>
        <p:txBody>
          <a:bodyPr/>
          <a:lstStyle/>
          <a:p>
            <a:fld id="{0C866157-F162-4777-906C-86F1F8A40635}" type="slidenum">
              <a:rPr lang="en-US" smtClean="0"/>
              <a:pPr/>
              <a:t>16</a:t>
            </a:fld>
            <a:endParaRPr lang="en-US" smtClean="0"/>
          </a:p>
        </p:txBody>
      </p:sp>
      <p:sp>
        <p:nvSpPr>
          <p:cNvPr id="87043" name="Rectangle 2"/>
          <p:cNvSpPr>
            <a:spLocks noGrp="1" noChangeArrowheads="1"/>
          </p:cNvSpPr>
          <p:nvPr>
            <p:ph type="title"/>
          </p:nvPr>
        </p:nvSpPr>
        <p:spPr/>
        <p:txBody>
          <a:bodyPr/>
          <a:lstStyle/>
          <a:p>
            <a:r>
              <a:rPr lang="en-US" smtClean="0"/>
              <a:t>Transformation</a:t>
            </a:r>
          </a:p>
        </p:txBody>
      </p:sp>
      <p:pic>
        <p:nvPicPr>
          <p:cNvPr id="87044" name="Picture 2"/>
          <p:cNvPicPr>
            <a:picLocks noChangeAspect="1" noChangeArrowheads="1"/>
          </p:cNvPicPr>
          <p:nvPr/>
        </p:nvPicPr>
        <p:blipFill>
          <a:blip r:embed="rId2"/>
          <a:srcRect r="45688"/>
          <a:stretch>
            <a:fillRect/>
          </a:stretch>
        </p:blipFill>
        <p:spPr bwMode="auto">
          <a:xfrm>
            <a:off x="95250" y="1104900"/>
            <a:ext cx="3863975" cy="5076825"/>
          </a:xfrm>
          <a:prstGeom prst="rect">
            <a:avLst/>
          </a:prstGeom>
          <a:noFill/>
          <a:ln w="9525">
            <a:noFill/>
            <a:miter lim="800000"/>
            <a:headEnd/>
            <a:tailEnd/>
          </a:ln>
        </p:spPr>
      </p:pic>
      <p:sp>
        <p:nvSpPr>
          <p:cNvPr id="87045" name="TextBox 5"/>
          <p:cNvSpPr txBox="1">
            <a:spLocks noChangeArrowheads="1"/>
          </p:cNvSpPr>
          <p:nvPr/>
        </p:nvSpPr>
        <p:spPr bwMode="auto">
          <a:xfrm>
            <a:off x="4035425" y="1223963"/>
            <a:ext cx="4937125" cy="5076825"/>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sz="1800">
                <a:solidFill>
                  <a:srgbClr val="000000"/>
                </a:solidFill>
                <a:ea typeface="Arial Unicode MS" pitchFamily="34" charset="-128"/>
                <a:cs typeface="Arial Unicode MS" pitchFamily="34" charset="-128"/>
              </a:rPr>
              <a:t>Universal transformation from source to </a:t>
            </a:r>
          </a:p>
          <a:p>
            <a:pPr indent="-177800" algn="just">
              <a:lnSpc>
                <a:spcPct val="120000"/>
              </a:lnSpc>
            </a:pPr>
            <a:r>
              <a:rPr lang="en-US" sz="1800">
                <a:solidFill>
                  <a:srgbClr val="000000"/>
                </a:solidFill>
                <a:ea typeface="Arial Unicode MS" pitchFamily="34" charset="-128"/>
                <a:cs typeface="Arial Unicode MS" pitchFamily="34" charset="-128"/>
              </a:rPr>
              <a:t>target objects</a:t>
            </a:r>
          </a:p>
          <a:p>
            <a:pPr indent="-177800" algn="just">
              <a:lnSpc>
                <a:spcPct val="120000"/>
              </a:lnSpc>
            </a:pPr>
            <a:endParaRPr lang="en-US" sz="1800">
              <a:solidFill>
                <a:srgbClr val="000000"/>
              </a:solidFill>
              <a:ea typeface="Arial Unicode MS" pitchFamily="34" charset="-128"/>
              <a:cs typeface="Arial Unicode MS" pitchFamily="34" charset="-128"/>
            </a:endParaRPr>
          </a:p>
          <a:p>
            <a:pPr indent="-177800" algn="just">
              <a:lnSpc>
                <a:spcPct val="120000"/>
              </a:lnSpc>
            </a:pPr>
            <a:r>
              <a:rPr lang="en-US" sz="1800">
                <a:solidFill>
                  <a:srgbClr val="000000"/>
                </a:solidFill>
                <a:ea typeface="Arial Unicode MS" pitchFamily="34" charset="-128"/>
                <a:cs typeface="Arial Unicode MS" pitchFamily="34" charset="-128"/>
              </a:rPr>
              <a:t>Transformation types:</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Move, aggregate, constant, master data look up,..</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Business rules, e.g. unit + currency translation</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Formula builder with rich predefined functions </a:t>
            </a:r>
            <a:br>
              <a:rPr lang="en-US" sz="1600">
                <a:solidFill>
                  <a:srgbClr val="000000"/>
                </a:solidFill>
                <a:ea typeface="Arial Unicode MS" pitchFamily="34" charset="-128"/>
                <a:cs typeface="Arial Unicode MS" pitchFamily="34" charset="-128"/>
              </a:rPr>
            </a:br>
            <a:r>
              <a:rPr lang="en-US" sz="1600">
                <a:solidFill>
                  <a:srgbClr val="000000"/>
                </a:solidFill>
                <a:ea typeface="Arial Unicode MS" pitchFamily="34" charset="-128"/>
                <a:cs typeface="Arial Unicode MS" pitchFamily="34" charset="-128"/>
              </a:rPr>
              <a:t>   library</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ABAP routines incl. regular expressions</a:t>
            </a:r>
          </a:p>
          <a:p>
            <a:pPr indent="-177800" algn="just">
              <a:lnSpc>
                <a:spcPct val="120000"/>
              </a:lnSpc>
            </a:pPr>
            <a:endParaRPr lang="en-US" sz="1800">
              <a:solidFill>
                <a:srgbClr val="000000"/>
              </a:solidFill>
              <a:ea typeface="Arial Unicode MS" pitchFamily="34" charset="-128"/>
              <a:cs typeface="Arial Unicode MS" pitchFamily="34" charset="-128"/>
            </a:endParaRPr>
          </a:p>
          <a:p>
            <a:pPr indent="-177800" algn="just">
              <a:lnSpc>
                <a:spcPct val="120000"/>
              </a:lnSpc>
            </a:pPr>
            <a:r>
              <a:rPr lang="en-US" sz="1800">
                <a:solidFill>
                  <a:srgbClr val="000000"/>
                </a:solidFill>
                <a:ea typeface="Arial Unicode MS" pitchFamily="34" charset="-128"/>
                <a:cs typeface="Arial Unicode MS" pitchFamily="34" charset="-128"/>
              </a:rPr>
              <a:t>SAP NetWeaver 7.0 Enhancements</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Intuitive UI</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Unit conversion</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Unified transfer + update rules into all-in-one </a:t>
            </a:r>
            <a:br>
              <a:rPr lang="en-US" sz="1600">
                <a:solidFill>
                  <a:srgbClr val="000000"/>
                </a:solidFill>
                <a:ea typeface="Arial Unicode MS" pitchFamily="34" charset="-128"/>
                <a:cs typeface="Arial Unicode MS" pitchFamily="34" charset="-128"/>
              </a:rPr>
            </a:br>
            <a:r>
              <a:rPr lang="en-US" sz="1600">
                <a:solidFill>
                  <a:srgbClr val="000000"/>
                </a:solidFill>
                <a:ea typeface="Arial Unicode MS" pitchFamily="34" charset="-128"/>
                <a:cs typeface="Arial Unicode MS" pitchFamily="34" charset="-128"/>
              </a:rPr>
              <a:t>   capability</a:t>
            </a:r>
          </a:p>
          <a:p>
            <a:pPr indent="-177800" algn="just">
              <a:lnSpc>
                <a:spcPct val="120000"/>
              </a:lnSpc>
              <a:buFont typeface="Wingdings" pitchFamily="2" charset="2"/>
              <a:buChar char="§"/>
            </a:pPr>
            <a:r>
              <a:rPr lang="en-US" sz="1600">
                <a:solidFill>
                  <a:srgbClr val="000000"/>
                </a:solidFill>
                <a:ea typeface="Arial Unicode MS" pitchFamily="34" charset="-128"/>
                <a:cs typeface="Arial Unicode MS" pitchFamily="34" charset="-128"/>
              </a:rPr>
              <a:t>Integration of Open Hun Services</a:t>
            </a:r>
            <a:endParaRPr lang="en-US" sz="1800">
              <a:solidFill>
                <a:srgbClr val="000000"/>
              </a:solidFill>
              <a:ea typeface="Arial Unicode MS" pitchFamily="34" charset="-128"/>
              <a:cs typeface="Arial Unicode MS" pitchFamily="34" charset="-128"/>
            </a:endParaRPr>
          </a:p>
        </p:txBody>
      </p:sp>
      <p:sp>
        <p:nvSpPr>
          <p:cNvPr id="87046" name="Rectangle 6"/>
          <p:cNvSpPr>
            <a:spLocks noChangeArrowheads="1"/>
          </p:cNvSpPr>
          <p:nvPr/>
        </p:nvSpPr>
        <p:spPr bwMode="auto">
          <a:xfrm>
            <a:off x="846138" y="5915025"/>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8066" name="Slide Number Placeholder 4"/>
          <p:cNvSpPr>
            <a:spLocks noGrp="1"/>
          </p:cNvSpPr>
          <p:nvPr>
            <p:ph type="sldNum" sz="quarter" idx="11"/>
          </p:nvPr>
        </p:nvSpPr>
        <p:spPr>
          <a:noFill/>
        </p:spPr>
        <p:txBody>
          <a:bodyPr/>
          <a:lstStyle/>
          <a:p>
            <a:fld id="{B14BFB5F-35FB-4B3B-A303-630A6D4818B5}" type="slidenum">
              <a:rPr lang="en-US" smtClean="0"/>
              <a:pPr/>
              <a:t>17</a:t>
            </a:fld>
            <a:endParaRPr lang="en-US" smtClean="0"/>
          </a:p>
        </p:txBody>
      </p:sp>
      <p:sp>
        <p:nvSpPr>
          <p:cNvPr id="88067" name="Rectangle 2"/>
          <p:cNvSpPr>
            <a:spLocks noGrp="1" noChangeArrowheads="1"/>
          </p:cNvSpPr>
          <p:nvPr>
            <p:ph type="title"/>
          </p:nvPr>
        </p:nvSpPr>
        <p:spPr>
          <a:xfrm>
            <a:off x="2490788" y="142875"/>
            <a:ext cx="6356350" cy="765175"/>
          </a:xfrm>
        </p:spPr>
        <p:txBody>
          <a:bodyPr/>
          <a:lstStyle/>
          <a:p>
            <a:r>
              <a:rPr lang="en-US" smtClean="0"/>
              <a:t>      Transformation - Definition</a:t>
            </a:r>
          </a:p>
        </p:txBody>
      </p:sp>
      <p:pic>
        <p:nvPicPr>
          <p:cNvPr id="88068" name="Picture 2"/>
          <p:cNvPicPr>
            <a:picLocks noChangeAspect="1" noChangeArrowheads="1"/>
          </p:cNvPicPr>
          <p:nvPr/>
        </p:nvPicPr>
        <p:blipFill>
          <a:blip r:embed="rId2"/>
          <a:srcRect l="16615" t="48369"/>
          <a:stretch>
            <a:fillRect/>
          </a:stretch>
        </p:blipFill>
        <p:spPr bwMode="auto">
          <a:xfrm>
            <a:off x="1546225" y="4186238"/>
            <a:ext cx="7134225" cy="2317750"/>
          </a:xfrm>
          <a:prstGeom prst="rect">
            <a:avLst/>
          </a:prstGeom>
          <a:noFill/>
          <a:ln w="9525">
            <a:noFill/>
            <a:miter lim="800000"/>
            <a:headEnd/>
            <a:tailEnd/>
          </a:ln>
        </p:spPr>
      </p:pic>
      <p:sp>
        <p:nvSpPr>
          <p:cNvPr id="88069" name="TextBox 5"/>
          <p:cNvSpPr txBox="1">
            <a:spLocks noChangeArrowheads="1"/>
          </p:cNvSpPr>
          <p:nvPr/>
        </p:nvSpPr>
        <p:spPr bwMode="auto">
          <a:xfrm>
            <a:off x="566738" y="1108075"/>
            <a:ext cx="8178800" cy="2984500"/>
          </a:xfrm>
          <a:prstGeom prst="rect">
            <a:avLst/>
          </a:prstGeom>
          <a:solidFill>
            <a:srgbClr val="FFF4D1"/>
          </a:solidFill>
          <a:ln w="6350">
            <a:solidFill>
              <a:srgbClr val="996633"/>
            </a:solidFill>
            <a:miter lim="800000"/>
            <a:headEnd/>
            <a:tailEnd/>
          </a:ln>
        </p:spPr>
        <p:txBody>
          <a:bodyPr>
            <a:spAutoFit/>
          </a:bodyPr>
          <a:lstStyle/>
          <a:p>
            <a:pPr eaLnBrk="0" hangingPunct="0"/>
            <a:r>
              <a:rPr lang="en-US"/>
              <a:t>Access from the Data Warehousing Workbench</a:t>
            </a:r>
          </a:p>
          <a:p>
            <a:pPr eaLnBrk="0" hangingPunct="0">
              <a:buFont typeface="Wingdings" pitchFamily="2" charset="2"/>
              <a:buChar char="q"/>
            </a:pPr>
            <a:r>
              <a:rPr lang="en-US"/>
              <a:t> </a:t>
            </a:r>
            <a:r>
              <a:rPr lang="en-US" sz="1600"/>
              <a:t>New transformation</a:t>
            </a:r>
          </a:p>
          <a:p>
            <a:pPr lvl="1" eaLnBrk="0" hangingPunct="0">
              <a:buFont typeface="Wingdings" pitchFamily="2" charset="2"/>
              <a:buChar char="§"/>
            </a:pPr>
            <a:r>
              <a:rPr lang="en-US" sz="1400"/>
              <a:t> Unification of transfer and update rules</a:t>
            </a:r>
          </a:p>
          <a:p>
            <a:pPr lvl="1" eaLnBrk="0" hangingPunct="0">
              <a:buFont typeface="Wingdings" pitchFamily="2" charset="2"/>
              <a:buChar char="§"/>
            </a:pPr>
            <a:r>
              <a:rPr lang="en-US" sz="1400"/>
              <a:t> InfoSource not mandatory anymore</a:t>
            </a:r>
          </a:p>
          <a:p>
            <a:pPr lvl="1" eaLnBrk="0" hangingPunct="0"/>
            <a:endParaRPr lang="en-US" sz="800"/>
          </a:p>
          <a:p>
            <a:pPr eaLnBrk="0" hangingPunct="0">
              <a:buFont typeface="Wingdings" pitchFamily="2" charset="2"/>
              <a:buChar char="q"/>
            </a:pPr>
            <a:r>
              <a:rPr lang="en-US" sz="1600"/>
              <a:t> Former concept of update rules </a:t>
            </a:r>
          </a:p>
          <a:p>
            <a:pPr lvl="1" eaLnBrk="0" hangingPunct="0">
              <a:buFont typeface="Wingdings" pitchFamily="2" charset="2"/>
              <a:buChar char="§"/>
            </a:pPr>
            <a:r>
              <a:rPr lang="en-US" sz="1400"/>
              <a:t> Small square next to the transformation icon</a:t>
            </a:r>
          </a:p>
          <a:p>
            <a:pPr lvl="1" eaLnBrk="0" hangingPunct="0">
              <a:buFont typeface="Wingdings" pitchFamily="2" charset="2"/>
              <a:buChar char="§"/>
            </a:pPr>
            <a:r>
              <a:rPr lang="en-US" sz="1400"/>
              <a:t> Access from context menu via ‘additional functions’</a:t>
            </a:r>
          </a:p>
          <a:p>
            <a:pPr lvl="1" eaLnBrk="0" hangingPunct="0"/>
            <a:endParaRPr lang="en-US" sz="800"/>
          </a:p>
          <a:p>
            <a:pPr eaLnBrk="0" hangingPunct="0">
              <a:buFont typeface="Wingdings" pitchFamily="2" charset="2"/>
              <a:buChar char="q"/>
            </a:pPr>
            <a:r>
              <a:rPr lang="en-US" sz="1600"/>
              <a:t> Links sources and target</a:t>
            </a:r>
          </a:p>
          <a:p>
            <a:pPr lvl="1" eaLnBrk="0" hangingPunct="0">
              <a:buFont typeface="Wingdings" pitchFamily="2" charset="2"/>
              <a:buChar char="§"/>
            </a:pPr>
            <a:r>
              <a:rPr lang="en-US" sz="1400"/>
              <a:t> New source : Infosource</a:t>
            </a:r>
          </a:p>
          <a:p>
            <a:pPr lvl="1" eaLnBrk="0" hangingPunct="0">
              <a:buFont typeface="Wingdings" pitchFamily="2" charset="2"/>
              <a:buChar char="§"/>
            </a:pPr>
            <a:r>
              <a:rPr lang="en-US" sz="1400"/>
              <a:t> Other sources: DataSource, InfoCube, DataStore object, InfoObject, InfoSource</a:t>
            </a:r>
          </a:p>
          <a:p>
            <a:pPr lvl="1" eaLnBrk="0" hangingPunct="0">
              <a:buFont typeface="Wingdings" pitchFamily="2" charset="2"/>
              <a:buChar char="§"/>
            </a:pPr>
            <a:r>
              <a:rPr lang="en-US" sz="1400"/>
              <a:t> Targets: InfoCube, DataStore object, InfoObject, InfoSource, Open Hub Destnation</a:t>
            </a:r>
          </a:p>
        </p:txBody>
      </p:sp>
      <p:pic>
        <p:nvPicPr>
          <p:cNvPr id="88070" name="Picture 2"/>
          <p:cNvPicPr>
            <a:picLocks noChangeAspect="1" noChangeArrowheads="1"/>
          </p:cNvPicPr>
          <p:nvPr/>
        </p:nvPicPr>
        <p:blipFill>
          <a:blip r:embed="rId2"/>
          <a:srcRect l="23203" t="7835" r="71964" b="86896"/>
          <a:stretch>
            <a:fillRect/>
          </a:stretch>
        </p:blipFill>
        <p:spPr bwMode="auto">
          <a:xfrm>
            <a:off x="2897188" y="1455738"/>
            <a:ext cx="400050" cy="269875"/>
          </a:xfrm>
          <a:prstGeom prst="rect">
            <a:avLst/>
          </a:prstGeom>
          <a:noFill/>
          <a:ln w="9525">
            <a:noFill/>
            <a:miter lim="800000"/>
            <a:headEnd/>
            <a:tailEnd/>
          </a:ln>
        </p:spPr>
      </p:pic>
      <p:sp>
        <p:nvSpPr>
          <p:cNvPr id="88071" name="TextBox 9"/>
          <p:cNvSpPr txBox="1">
            <a:spLocks noChangeArrowheads="1"/>
          </p:cNvSpPr>
          <p:nvPr/>
        </p:nvSpPr>
        <p:spPr bwMode="auto">
          <a:xfrm>
            <a:off x="541338" y="6040438"/>
            <a:ext cx="1377950" cy="246062"/>
          </a:xfrm>
          <a:prstGeom prst="rect">
            <a:avLst/>
          </a:prstGeom>
          <a:noFill/>
          <a:ln w="9525">
            <a:noFill/>
            <a:miter lim="800000"/>
            <a:headEnd/>
            <a:tailEnd/>
          </a:ln>
        </p:spPr>
        <p:txBody>
          <a:bodyPr>
            <a:spAutoFit/>
          </a:bodyPr>
          <a:lstStyle/>
          <a:p>
            <a:pPr eaLnBrk="0" hangingPunct="0"/>
            <a:r>
              <a:rPr lang="en-US" sz="1000"/>
              <a:t>Transformation</a:t>
            </a:r>
          </a:p>
        </p:txBody>
      </p:sp>
      <p:sp>
        <p:nvSpPr>
          <p:cNvPr id="88072" name="TextBox 10"/>
          <p:cNvSpPr txBox="1">
            <a:spLocks noChangeArrowheads="1"/>
          </p:cNvSpPr>
          <p:nvPr/>
        </p:nvSpPr>
        <p:spPr bwMode="auto">
          <a:xfrm>
            <a:off x="515938" y="6118225"/>
            <a:ext cx="1416050" cy="552450"/>
          </a:xfrm>
          <a:prstGeom prst="rect">
            <a:avLst/>
          </a:prstGeom>
          <a:noFill/>
          <a:ln w="9525">
            <a:noFill/>
            <a:miter lim="800000"/>
            <a:headEnd/>
            <a:tailEnd/>
          </a:ln>
        </p:spPr>
        <p:txBody>
          <a:bodyPr>
            <a:spAutoFit/>
          </a:bodyPr>
          <a:lstStyle/>
          <a:p>
            <a:pPr eaLnBrk="0" hangingPunct="0"/>
            <a:endParaRPr lang="en-US" sz="1000"/>
          </a:p>
          <a:p>
            <a:pPr eaLnBrk="0" hangingPunct="0"/>
            <a:r>
              <a:rPr lang="en-US" sz="1000"/>
              <a:t>Update Rules</a:t>
            </a:r>
          </a:p>
          <a:p>
            <a:pPr eaLnBrk="0" hangingPunct="0"/>
            <a:endParaRPr lang="en-US" sz="10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89090" name="Slide Number Placeholder 4"/>
          <p:cNvSpPr>
            <a:spLocks noGrp="1"/>
          </p:cNvSpPr>
          <p:nvPr>
            <p:ph type="sldNum" sz="quarter" idx="11"/>
          </p:nvPr>
        </p:nvSpPr>
        <p:spPr>
          <a:noFill/>
        </p:spPr>
        <p:txBody>
          <a:bodyPr/>
          <a:lstStyle/>
          <a:p>
            <a:fld id="{2987709D-F53F-4E03-B218-FF9FB2BD02E9}" type="slidenum">
              <a:rPr lang="en-US" smtClean="0"/>
              <a:pPr/>
              <a:t>18</a:t>
            </a:fld>
            <a:endParaRPr lang="en-US" smtClean="0"/>
          </a:p>
        </p:txBody>
      </p:sp>
      <p:sp>
        <p:nvSpPr>
          <p:cNvPr id="89091" name="Rectangle 2"/>
          <p:cNvSpPr>
            <a:spLocks noGrp="1" noChangeArrowheads="1"/>
          </p:cNvSpPr>
          <p:nvPr>
            <p:ph type="title"/>
          </p:nvPr>
        </p:nvSpPr>
        <p:spPr/>
        <p:txBody>
          <a:bodyPr/>
          <a:lstStyle/>
          <a:p>
            <a:r>
              <a:rPr lang="en-US" smtClean="0"/>
              <a:t>Transformation – Graphical UI</a:t>
            </a:r>
          </a:p>
        </p:txBody>
      </p:sp>
      <p:pic>
        <p:nvPicPr>
          <p:cNvPr id="89092" name="Picture 2"/>
          <p:cNvPicPr>
            <a:picLocks noChangeAspect="1" noChangeArrowheads="1"/>
          </p:cNvPicPr>
          <p:nvPr/>
        </p:nvPicPr>
        <p:blipFill>
          <a:blip r:embed="rId2"/>
          <a:srcRect/>
          <a:stretch>
            <a:fillRect/>
          </a:stretch>
        </p:blipFill>
        <p:spPr bwMode="auto">
          <a:xfrm>
            <a:off x="328613" y="1284288"/>
            <a:ext cx="8486775" cy="5086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0114" name="Slide Number Placeholder 4"/>
          <p:cNvSpPr>
            <a:spLocks noGrp="1"/>
          </p:cNvSpPr>
          <p:nvPr>
            <p:ph type="sldNum" sz="quarter" idx="11"/>
          </p:nvPr>
        </p:nvSpPr>
        <p:spPr>
          <a:noFill/>
        </p:spPr>
        <p:txBody>
          <a:bodyPr/>
          <a:lstStyle/>
          <a:p>
            <a:fld id="{1CE6A6BB-7BA4-45A8-B748-952D2D4DE0F6}" type="slidenum">
              <a:rPr lang="en-US" smtClean="0"/>
              <a:pPr/>
              <a:t>19</a:t>
            </a:fld>
            <a:endParaRPr lang="en-US" smtClean="0"/>
          </a:p>
        </p:txBody>
      </p:sp>
      <p:sp>
        <p:nvSpPr>
          <p:cNvPr id="90115" name="Rectangle 2"/>
          <p:cNvSpPr>
            <a:spLocks noGrp="1" noChangeArrowheads="1"/>
          </p:cNvSpPr>
          <p:nvPr>
            <p:ph type="title"/>
          </p:nvPr>
        </p:nvSpPr>
        <p:spPr/>
        <p:txBody>
          <a:bodyPr/>
          <a:lstStyle/>
          <a:p>
            <a:r>
              <a:rPr lang="en-US" smtClean="0"/>
              <a:t>Transformation Rules</a:t>
            </a:r>
          </a:p>
        </p:txBody>
      </p:sp>
      <p:pic>
        <p:nvPicPr>
          <p:cNvPr id="90116" name="Picture 2"/>
          <p:cNvPicPr>
            <a:picLocks noChangeAspect="1" noChangeArrowheads="1"/>
          </p:cNvPicPr>
          <p:nvPr/>
        </p:nvPicPr>
        <p:blipFill>
          <a:blip r:embed="rId2"/>
          <a:srcRect l="33081"/>
          <a:stretch>
            <a:fillRect/>
          </a:stretch>
        </p:blipFill>
        <p:spPr bwMode="auto">
          <a:xfrm>
            <a:off x="3154363" y="1271588"/>
            <a:ext cx="5524500" cy="5086350"/>
          </a:xfrm>
          <a:prstGeom prst="rect">
            <a:avLst/>
          </a:prstGeom>
          <a:noFill/>
          <a:ln w="9525">
            <a:noFill/>
            <a:miter lim="800000"/>
            <a:headEnd/>
            <a:tailEnd/>
          </a:ln>
        </p:spPr>
      </p:pic>
      <p:sp>
        <p:nvSpPr>
          <p:cNvPr id="90117" name="TextBox 6"/>
          <p:cNvSpPr txBox="1">
            <a:spLocks noChangeArrowheads="1"/>
          </p:cNvSpPr>
          <p:nvPr/>
        </p:nvSpPr>
        <p:spPr bwMode="auto">
          <a:xfrm>
            <a:off x="0" y="1046163"/>
            <a:ext cx="3459163" cy="3078162"/>
          </a:xfrm>
          <a:prstGeom prst="rect">
            <a:avLst/>
          </a:prstGeom>
          <a:noFill/>
          <a:ln w="9525">
            <a:noFill/>
            <a:miter lim="800000"/>
            <a:headEnd/>
            <a:tailEnd/>
          </a:ln>
        </p:spPr>
        <p:txBody>
          <a:bodyPr>
            <a:spAutoFit/>
          </a:bodyPr>
          <a:lstStyle/>
          <a:p>
            <a:pPr eaLnBrk="0" hangingPunct="0"/>
            <a:r>
              <a:rPr lang="en-US" sz="1800"/>
              <a:t>Transformation rule details</a:t>
            </a:r>
          </a:p>
          <a:p>
            <a:pPr eaLnBrk="0" hangingPunct="0"/>
            <a:endParaRPr lang="en-US" sz="1800"/>
          </a:p>
          <a:p>
            <a:pPr eaLnBrk="0" hangingPunct="0">
              <a:buFont typeface="Arial" charset="0"/>
              <a:buChar char="•"/>
            </a:pPr>
            <a:r>
              <a:rPr lang="en-US" sz="1600"/>
              <a:t> Information on</a:t>
            </a:r>
          </a:p>
          <a:p>
            <a:pPr eaLnBrk="0" hangingPunct="0"/>
            <a:endParaRPr lang="en-US" sz="1600"/>
          </a:p>
          <a:p>
            <a:pPr lvl="1" eaLnBrk="0" hangingPunct="0">
              <a:buFont typeface="Arial" charset="0"/>
              <a:buChar char="•"/>
            </a:pPr>
            <a:r>
              <a:rPr lang="en-US" sz="1600"/>
              <a:t> Rule Type</a:t>
            </a:r>
          </a:p>
          <a:p>
            <a:pPr lvl="1" eaLnBrk="0" hangingPunct="0"/>
            <a:endParaRPr lang="en-US" sz="1600"/>
          </a:p>
          <a:p>
            <a:pPr lvl="1" eaLnBrk="0" hangingPunct="0">
              <a:buFont typeface="Arial" charset="0"/>
              <a:buChar char="•"/>
            </a:pPr>
            <a:r>
              <a:rPr lang="en-US" sz="1600"/>
              <a:t> Currency/Unit Conversion</a:t>
            </a:r>
          </a:p>
          <a:p>
            <a:pPr lvl="1" eaLnBrk="0" hangingPunct="0"/>
            <a:endParaRPr lang="en-US" sz="1600"/>
          </a:p>
          <a:p>
            <a:pPr lvl="1" eaLnBrk="0" hangingPunct="0">
              <a:buFont typeface="Arial" charset="0"/>
              <a:buChar char="•"/>
            </a:pPr>
            <a:r>
              <a:rPr lang="en-US" sz="1600"/>
              <a:t> Source fields</a:t>
            </a:r>
          </a:p>
          <a:p>
            <a:pPr lvl="1" eaLnBrk="0" hangingPunct="0"/>
            <a:endParaRPr lang="en-US" sz="1600"/>
          </a:p>
          <a:p>
            <a:pPr lvl="1" eaLnBrk="0" hangingPunct="0">
              <a:buFont typeface="Arial" charset="0"/>
              <a:buChar char="•"/>
            </a:pPr>
            <a:r>
              <a:rPr lang="en-US" sz="1600"/>
              <a:t> Target fields</a:t>
            </a:r>
          </a:p>
          <a:p>
            <a:pPr lvl="1" eaLnBrk="0" hangingPunct="0">
              <a:buFont typeface="Arial" charset="0"/>
              <a:buChar char="•"/>
            </a:pPr>
            <a:endParaRPr lang="en-US" sz="1400"/>
          </a:p>
        </p:txBody>
      </p:sp>
      <p:cxnSp>
        <p:nvCxnSpPr>
          <p:cNvPr id="90118" name="Straight Connector 8"/>
          <p:cNvCxnSpPr>
            <a:cxnSpLocks noChangeShapeType="1"/>
          </p:cNvCxnSpPr>
          <p:nvPr/>
        </p:nvCxnSpPr>
        <p:spPr bwMode="auto">
          <a:xfrm rot="10800000" flipV="1">
            <a:off x="1776413" y="2173288"/>
            <a:ext cx="1363662" cy="79375"/>
          </a:xfrm>
          <a:prstGeom prst="line">
            <a:avLst/>
          </a:prstGeom>
          <a:noFill/>
          <a:ln w="9525" algn="ctr">
            <a:solidFill>
              <a:srgbClr val="FFC000"/>
            </a:solidFill>
            <a:round/>
            <a:headEnd/>
            <a:tailEnd/>
          </a:ln>
        </p:spPr>
      </p:cxnSp>
      <p:cxnSp>
        <p:nvCxnSpPr>
          <p:cNvPr id="90119" name="Straight Connector 10"/>
          <p:cNvCxnSpPr>
            <a:cxnSpLocks noChangeShapeType="1"/>
          </p:cNvCxnSpPr>
          <p:nvPr/>
        </p:nvCxnSpPr>
        <p:spPr bwMode="auto">
          <a:xfrm rot="10800000">
            <a:off x="2835275" y="2941638"/>
            <a:ext cx="344488" cy="66675"/>
          </a:xfrm>
          <a:prstGeom prst="line">
            <a:avLst/>
          </a:prstGeom>
          <a:noFill/>
          <a:ln w="9525" algn="ctr">
            <a:solidFill>
              <a:srgbClr val="FFC000"/>
            </a:solidFill>
            <a:round/>
            <a:headEnd/>
            <a:tailEnd/>
          </a:ln>
        </p:spPr>
      </p:cxnSp>
      <p:cxnSp>
        <p:nvCxnSpPr>
          <p:cNvPr id="90120" name="Straight Connector 12"/>
          <p:cNvCxnSpPr>
            <a:cxnSpLocks noChangeShapeType="1"/>
          </p:cNvCxnSpPr>
          <p:nvPr/>
        </p:nvCxnSpPr>
        <p:spPr bwMode="auto">
          <a:xfrm rot="10800000">
            <a:off x="1920875" y="3233738"/>
            <a:ext cx="1246188" cy="676275"/>
          </a:xfrm>
          <a:prstGeom prst="line">
            <a:avLst/>
          </a:prstGeom>
          <a:noFill/>
          <a:ln w="9525" algn="ctr">
            <a:solidFill>
              <a:srgbClr val="FFC000"/>
            </a:solidFill>
            <a:round/>
            <a:headEnd/>
            <a:tailEnd/>
          </a:ln>
        </p:spPr>
      </p:cxnSp>
      <p:cxnSp>
        <p:nvCxnSpPr>
          <p:cNvPr id="90121" name="Straight Connector 14"/>
          <p:cNvCxnSpPr>
            <a:cxnSpLocks noChangeShapeType="1"/>
          </p:cNvCxnSpPr>
          <p:nvPr/>
        </p:nvCxnSpPr>
        <p:spPr bwMode="auto">
          <a:xfrm rot="10800000">
            <a:off x="1697038" y="3830638"/>
            <a:ext cx="1470025" cy="1338262"/>
          </a:xfrm>
          <a:prstGeom prst="line">
            <a:avLst/>
          </a:prstGeom>
          <a:noFill/>
          <a:ln w="9525" algn="ctr">
            <a:solidFill>
              <a:srgbClr val="FFC000"/>
            </a:solidFill>
            <a:round/>
            <a:headEnd/>
            <a:tailEn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0658" name="Slide Number Placeholder 4"/>
          <p:cNvSpPr>
            <a:spLocks noGrp="1"/>
          </p:cNvSpPr>
          <p:nvPr>
            <p:ph type="sldNum" sz="quarter" idx="11"/>
          </p:nvPr>
        </p:nvSpPr>
        <p:spPr>
          <a:noFill/>
        </p:spPr>
        <p:txBody>
          <a:bodyPr/>
          <a:lstStyle/>
          <a:p>
            <a:fld id="{3DB03C40-8E89-46C5-AFBD-8E54D333C324}" type="slidenum">
              <a:rPr lang="en-US" smtClean="0"/>
              <a:pPr/>
              <a:t>2</a:t>
            </a:fld>
            <a:endParaRPr lang="en-US" smtClean="0"/>
          </a:p>
        </p:txBody>
      </p:sp>
      <p:sp>
        <p:nvSpPr>
          <p:cNvPr id="70659" name="Rectangle 2"/>
          <p:cNvSpPr>
            <a:spLocks noGrp="1" noChangeArrowheads="1"/>
          </p:cNvSpPr>
          <p:nvPr>
            <p:ph type="title"/>
          </p:nvPr>
        </p:nvSpPr>
        <p:spPr/>
        <p:txBody>
          <a:bodyPr/>
          <a:lstStyle/>
          <a:p>
            <a:r>
              <a:rPr lang="en-US" smtClean="0"/>
              <a:t>Contents</a:t>
            </a:r>
          </a:p>
        </p:txBody>
      </p:sp>
      <p:sp>
        <p:nvSpPr>
          <p:cNvPr id="70660" name="Oval 4"/>
          <p:cNvSpPr>
            <a:spLocks noChangeArrowheads="1"/>
          </p:cNvSpPr>
          <p:nvPr/>
        </p:nvSpPr>
        <p:spPr bwMode="auto">
          <a:xfrm>
            <a:off x="598488" y="1498600"/>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70661" name="Oval 6"/>
          <p:cNvSpPr>
            <a:spLocks noChangeArrowheads="1"/>
          </p:cNvSpPr>
          <p:nvPr/>
        </p:nvSpPr>
        <p:spPr bwMode="auto">
          <a:xfrm>
            <a:off x="612775" y="2163763"/>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2</a:t>
            </a:r>
          </a:p>
        </p:txBody>
      </p:sp>
      <p:sp>
        <p:nvSpPr>
          <p:cNvPr id="70662" name="Oval 8"/>
          <p:cNvSpPr>
            <a:spLocks noChangeArrowheads="1"/>
          </p:cNvSpPr>
          <p:nvPr/>
        </p:nvSpPr>
        <p:spPr bwMode="auto">
          <a:xfrm>
            <a:off x="612775" y="2838450"/>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70663" name="Rectangle 11"/>
          <p:cNvSpPr>
            <a:spLocks noChangeArrowheads="1"/>
          </p:cNvSpPr>
          <p:nvPr/>
        </p:nvSpPr>
        <p:spPr bwMode="auto">
          <a:xfrm>
            <a:off x="1120775" y="1558925"/>
            <a:ext cx="1249363" cy="400050"/>
          </a:xfrm>
          <a:prstGeom prst="rect">
            <a:avLst/>
          </a:prstGeom>
          <a:noFill/>
          <a:ln w="9525">
            <a:noFill/>
            <a:miter lim="800000"/>
            <a:headEnd/>
            <a:tailEnd/>
          </a:ln>
        </p:spPr>
        <p:txBody>
          <a:bodyPr wrap="none">
            <a:spAutoFit/>
          </a:bodyPr>
          <a:lstStyle/>
          <a:p>
            <a:pPr eaLnBrk="0" hangingPunct="0"/>
            <a:r>
              <a:rPr lang="en-US" b="0"/>
              <a:t>Modeling</a:t>
            </a:r>
          </a:p>
        </p:txBody>
      </p:sp>
      <p:sp>
        <p:nvSpPr>
          <p:cNvPr id="70664" name="Rectangle 12"/>
          <p:cNvSpPr>
            <a:spLocks noChangeArrowheads="1"/>
          </p:cNvSpPr>
          <p:nvPr/>
        </p:nvSpPr>
        <p:spPr bwMode="auto">
          <a:xfrm>
            <a:off x="1162050" y="2224088"/>
            <a:ext cx="1914525" cy="400050"/>
          </a:xfrm>
          <a:prstGeom prst="rect">
            <a:avLst/>
          </a:prstGeom>
          <a:noFill/>
          <a:ln w="9525">
            <a:noFill/>
            <a:miter lim="800000"/>
            <a:headEnd/>
            <a:tailEnd/>
          </a:ln>
        </p:spPr>
        <p:txBody>
          <a:bodyPr wrap="none">
            <a:spAutoFit/>
          </a:bodyPr>
          <a:lstStyle/>
          <a:p>
            <a:pPr eaLnBrk="0" hangingPunct="0"/>
            <a:r>
              <a:rPr lang="en-US" b="0"/>
              <a:t>Transformation</a:t>
            </a:r>
          </a:p>
        </p:txBody>
      </p:sp>
      <p:sp>
        <p:nvSpPr>
          <p:cNvPr id="70665" name="Rectangle 13"/>
          <p:cNvSpPr>
            <a:spLocks noChangeArrowheads="1"/>
          </p:cNvSpPr>
          <p:nvPr/>
        </p:nvSpPr>
        <p:spPr bwMode="auto">
          <a:xfrm>
            <a:off x="1162050" y="2898775"/>
            <a:ext cx="2132013" cy="400050"/>
          </a:xfrm>
          <a:prstGeom prst="rect">
            <a:avLst/>
          </a:prstGeom>
          <a:noFill/>
          <a:ln w="9525">
            <a:noFill/>
            <a:miter lim="800000"/>
            <a:headEnd/>
            <a:tailEnd/>
          </a:ln>
        </p:spPr>
        <p:txBody>
          <a:bodyPr wrap="none">
            <a:spAutoFit/>
          </a:bodyPr>
          <a:lstStyle/>
          <a:p>
            <a:pPr eaLnBrk="0" hangingPunct="0"/>
            <a:r>
              <a:rPr lang="en-US" b="0"/>
              <a:t>Data Distribution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1138" name="Slide Number Placeholder 4"/>
          <p:cNvSpPr>
            <a:spLocks noGrp="1"/>
          </p:cNvSpPr>
          <p:nvPr>
            <p:ph type="sldNum" sz="quarter" idx="11"/>
          </p:nvPr>
        </p:nvSpPr>
        <p:spPr>
          <a:noFill/>
        </p:spPr>
        <p:txBody>
          <a:bodyPr/>
          <a:lstStyle/>
          <a:p>
            <a:fld id="{5BA3A726-C214-4533-93E8-37D2540E75D5}" type="slidenum">
              <a:rPr lang="en-US" smtClean="0"/>
              <a:pPr/>
              <a:t>20</a:t>
            </a:fld>
            <a:endParaRPr lang="en-US" smtClean="0"/>
          </a:p>
        </p:txBody>
      </p:sp>
      <p:sp>
        <p:nvSpPr>
          <p:cNvPr id="91139" name="Rectangle 2"/>
          <p:cNvSpPr>
            <a:spLocks noGrp="1" noChangeArrowheads="1"/>
          </p:cNvSpPr>
          <p:nvPr>
            <p:ph type="title"/>
          </p:nvPr>
        </p:nvSpPr>
        <p:spPr/>
        <p:txBody>
          <a:bodyPr/>
          <a:lstStyle/>
          <a:p>
            <a:r>
              <a:rPr lang="en-US" smtClean="0"/>
              <a:t>Transformations – InfoSource - 1</a:t>
            </a:r>
          </a:p>
        </p:txBody>
      </p:sp>
      <p:sp>
        <p:nvSpPr>
          <p:cNvPr id="91140" name="TextBox 5"/>
          <p:cNvSpPr txBox="1">
            <a:spLocks noChangeArrowheads="1"/>
          </p:cNvSpPr>
          <p:nvPr/>
        </p:nvSpPr>
        <p:spPr bwMode="auto">
          <a:xfrm>
            <a:off x="257175" y="1157288"/>
            <a:ext cx="8429625" cy="5340350"/>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a:solidFill>
                  <a:srgbClr val="000000"/>
                </a:solidFill>
                <a:ea typeface="Arial Unicode MS" pitchFamily="34" charset="-128"/>
                <a:cs typeface="Arial Unicode MS" pitchFamily="34" charset="-128"/>
              </a:rPr>
              <a:t>InfoSource</a:t>
            </a:r>
          </a:p>
          <a:p>
            <a:pPr indent="-177800" algn="just">
              <a:lnSpc>
                <a:spcPct val="120000"/>
              </a:lnSpc>
            </a:pPr>
            <a:endParaRPr lang="en-US">
              <a:solidFill>
                <a:srgbClr val="000000"/>
              </a:solidFill>
              <a:ea typeface="Arial Unicode MS" pitchFamily="34" charset="-128"/>
              <a:cs typeface="Arial Unicode MS" pitchFamily="34" charset="-128"/>
            </a:endParaRPr>
          </a:p>
          <a:p>
            <a:pPr indent="-177800" algn="just">
              <a:lnSpc>
                <a:spcPct val="120000"/>
              </a:lnSpc>
              <a:buFont typeface="Wingdings" pitchFamily="2" charset="2"/>
              <a:buChar char="w"/>
            </a:pPr>
            <a:r>
              <a:rPr lang="en-US" sz="1800">
                <a:solidFill>
                  <a:srgbClr val="000000"/>
                </a:solidFill>
                <a:ea typeface="Arial Unicode MS" pitchFamily="34" charset="-128"/>
                <a:cs typeface="Arial Unicode MS" pitchFamily="34" charset="-128"/>
              </a:rPr>
              <a:t> </a:t>
            </a:r>
            <a:r>
              <a:rPr lang="en-US" sz="1600">
                <a:solidFill>
                  <a:srgbClr val="000000"/>
                </a:solidFill>
                <a:ea typeface="Arial Unicode MS" pitchFamily="34" charset="-128"/>
                <a:cs typeface="Arial Unicode MS" pitchFamily="34" charset="-128"/>
              </a:rPr>
              <a:t>Transformation directly links from a source InfoProvider (or DataSource) to a target </a:t>
            </a:r>
            <a:br>
              <a:rPr lang="en-US" sz="1600">
                <a:solidFill>
                  <a:srgbClr val="000000"/>
                </a:solidFill>
                <a:ea typeface="Arial Unicode MS" pitchFamily="34" charset="-128"/>
                <a:cs typeface="Arial Unicode MS" pitchFamily="34" charset="-128"/>
              </a:rPr>
            </a:br>
            <a:r>
              <a:rPr lang="en-US" sz="1600">
                <a:solidFill>
                  <a:srgbClr val="000000"/>
                </a:solidFill>
                <a:ea typeface="Arial Unicode MS" pitchFamily="34" charset="-128"/>
                <a:cs typeface="Arial Unicode MS" pitchFamily="34" charset="-128"/>
              </a:rPr>
              <a:t>    InfoProvider</a:t>
            </a:r>
          </a:p>
          <a:p>
            <a:pPr indent="-177800" algn="just">
              <a:lnSpc>
                <a:spcPct val="120000"/>
              </a:lnSpc>
              <a:buFont typeface="Wingdings" pitchFamily="2" charset="2"/>
              <a:buChar char="w"/>
            </a:pPr>
            <a:r>
              <a:rPr lang="en-US" sz="1600">
                <a:solidFill>
                  <a:srgbClr val="000000"/>
                </a:solidFill>
                <a:ea typeface="Arial Unicode MS" pitchFamily="34" charset="-128"/>
                <a:cs typeface="Arial Unicode MS" pitchFamily="34" charset="-128"/>
              </a:rPr>
              <a:t> An InfoSource is usually not needed</a:t>
            </a:r>
          </a:p>
          <a:p>
            <a:pPr indent="-177800" algn="just">
              <a:lnSpc>
                <a:spcPct val="120000"/>
              </a:lnSpc>
              <a:buFont typeface="Wingdings" pitchFamily="2" charset="2"/>
              <a:buChar char="w"/>
            </a:pPr>
            <a:r>
              <a:rPr lang="en-US" sz="1600">
                <a:solidFill>
                  <a:srgbClr val="000000"/>
                </a:solidFill>
                <a:ea typeface="Arial Unicode MS" pitchFamily="34" charset="-128"/>
                <a:cs typeface="Arial Unicode MS" pitchFamily="34" charset="-128"/>
              </a:rPr>
              <a:t> New InfoSource architecture is used (flat InfoObject-based structure)</a:t>
            </a:r>
            <a:br>
              <a:rPr lang="en-US" sz="1600">
                <a:solidFill>
                  <a:srgbClr val="000000"/>
                </a:solidFill>
                <a:ea typeface="Arial Unicode MS" pitchFamily="34" charset="-128"/>
                <a:cs typeface="Arial Unicode MS" pitchFamily="34" charset="-128"/>
              </a:rPr>
            </a:br>
            <a:endParaRPr lang="en-US" sz="1600">
              <a:solidFill>
                <a:srgbClr val="000000"/>
              </a:solidFill>
              <a:ea typeface="Arial Unicode MS" pitchFamily="34" charset="-128"/>
              <a:cs typeface="Arial Unicode MS" pitchFamily="34" charset="-128"/>
            </a:endParaRPr>
          </a:p>
          <a:p>
            <a:pPr indent="-177800" algn="just">
              <a:lnSpc>
                <a:spcPct val="120000"/>
              </a:lnSpc>
              <a:buFont typeface="Wingdings" pitchFamily="2" charset="2"/>
              <a:buChar char="w"/>
            </a:pPr>
            <a:r>
              <a:rPr lang="en-US" sz="1600">
                <a:solidFill>
                  <a:srgbClr val="000000"/>
                </a:solidFill>
                <a:ea typeface="Arial Unicode MS" pitchFamily="34" charset="-128"/>
                <a:cs typeface="Arial Unicode MS" pitchFamily="34" charset="-128"/>
              </a:rPr>
              <a:t> Scenario for (flexible) InfoSource</a:t>
            </a:r>
          </a:p>
          <a:p>
            <a:pPr lvl="1" indent="-177800" algn="just">
              <a:lnSpc>
                <a:spcPct val="120000"/>
              </a:lnSpc>
              <a:buFont typeface="Wingdings" pitchFamily="2" charset="2"/>
              <a:buChar char="Ø"/>
            </a:pPr>
            <a:r>
              <a:rPr lang="en-US" sz="1800">
                <a:solidFill>
                  <a:srgbClr val="000000"/>
                </a:solidFill>
                <a:ea typeface="Arial Unicode MS" pitchFamily="34" charset="-128"/>
                <a:cs typeface="Arial Unicode MS" pitchFamily="34" charset="-128"/>
              </a:rPr>
              <a:t> </a:t>
            </a:r>
            <a:r>
              <a:rPr lang="en-US" sz="1600" b="0">
                <a:solidFill>
                  <a:srgbClr val="000000"/>
                </a:solidFill>
                <a:ea typeface="Arial Unicode MS" pitchFamily="34" charset="-128"/>
                <a:cs typeface="Arial Unicode MS" pitchFamily="34" charset="-128"/>
              </a:rPr>
              <a:t>A flexible InfoSource is necessary in order to use currency or unit conversion from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the source DataSource     Define InfoSource as an intermediate structure</a:t>
            </a:r>
          </a:p>
          <a:p>
            <a:pPr lvl="1" indent="-177800" algn="just">
              <a:lnSpc>
                <a:spcPct val="120000"/>
              </a:lnSpc>
              <a:buFont typeface="Wingdings" pitchFamily="2" charset="2"/>
              <a:buChar char="Ø"/>
            </a:pPr>
            <a:r>
              <a:rPr lang="en-US" sz="1600" b="0">
                <a:solidFill>
                  <a:srgbClr val="000000"/>
                </a:solidFill>
                <a:ea typeface="Arial Unicode MS" pitchFamily="34" charset="-128"/>
                <a:cs typeface="Arial Unicode MS" pitchFamily="34" charset="-128"/>
              </a:rPr>
              <a:t> You can use a flexible InfoSource as a uniform source for several targets; the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infoSource can be the target from different sources ( see next slide)</a:t>
            </a:r>
            <a:br>
              <a:rPr lang="en-US" sz="1600" b="0">
                <a:solidFill>
                  <a:srgbClr val="000000"/>
                </a:solidFill>
                <a:ea typeface="Arial Unicode MS" pitchFamily="34" charset="-128"/>
                <a:cs typeface="Arial Unicode MS" pitchFamily="34" charset="-128"/>
              </a:rPr>
            </a:br>
            <a:endParaRPr lang="en-US" sz="1600" b="0">
              <a:solidFill>
                <a:srgbClr val="000000"/>
              </a:solidFill>
              <a:ea typeface="Arial Unicode MS" pitchFamily="34" charset="-128"/>
              <a:cs typeface="Arial Unicode MS" pitchFamily="34" charset="-128"/>
            </a:endParaRPr>
          </a:p>
          <a:p>
            <a:pPr indent="-177800" algn="just">
              <a:lnSpc>
                <a:spcPct val="120000"/>
              </a:lnSpc>
              <a:buFont typeface="Wingdings" pitchFamily="2" charset="2"/>
              <a:buChar char="w"/>
            </a:pPr>
            <a:r>
              <a:rPr lang="en-US" sz="1600">
                <a:solidFill>
                  <a:srgbClr val="000000"/>
                </a:solidFill>
                <a:ea typeface="Arial Unicode MS" pitchFamily="34" charset="-128"/>
                <a:cs typeface="Arial Unicode MS" pitchFamily="34" charset="-128"/>
              </a:rPr>
              <a:t>can define a transformation as well as transfer rules</a:t>
            </a:r>
          </a:p>
          <a:p>
            <a:pPr lvl="1" indent="-177800" algn="just">
              <a:lnSpc>
                <a:spcPct val="120000"/>
              </a:lnSpc>
              <a:buFont typeface="Wingdings" pitchFamily="2" charset="2"/>
              <a:buChar char="Ø"/>
            </a:pPr>
            <a:r>
              <a:rPr lang="en-US" sz="1800">
                <a:solidFill>
                  <a:srgbClr val="000000"/>
                </a:solidFill>
                <a:ea typeface="Arial Unicode MS" pitchFamily="34" charset="-128"/>
                <a:cs typeface="Arial Unicode MS" pitchFamily="34" charset="-128"/>
              </a:rPr>
              <a:t> </a:t>
            </a:r>
            <a:r>
              <a:rPr lang="en-US" sz="1600" b="0">
                <a:solidFill>
                  <a:srgbClr val="000000"/>
                </a:solidFill>
                <a:ea typeface="Arial Unicode MS" pitchFamily="34" charset="-128"/>
                <a:cs typeface="Arial Unicode MS" pitchFamily="34" charset="-128"/>
              </a:rPr>
              <a:t>Prerequisite: I Note : for ‘direct’ InfoSource (for master data updates), there is no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difference between ‘old’ and ‘new’ InfoSource,i.e.you InfoObject is defined as</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InfoProvider </a:t>
            </a:r>
            <a:endParaRPr lang="en-US" sz="1800">
              <a:solidFill>
                <a:srgbClr val="000000"/>
              </a:solidFill>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2162" name="Slide Number Placeholder 4"/>
          <p:cNvSpPr>
            <a:spLocks noGrp="1"/>
          </p:cNvSpPr>
          <p:nvPr>
            <p:ph type="sldNum" sz="quarter" idx="11"/>
          </p:nvPr>
        </p:nvSpPr>
        <p:spPr>
          <a:noFill/>
        </p:spPr>
        <p:txBody>
          <a:bodyPr/>
          <a:lstStyle/>
          <a:p>
            <a:fld id="{2926854E-6674-4A8A-8CAF-3ECB5D9A5E93}" type="slidenum">
              <a:rPr lang="en-US" smtClean="0"/>
              <a:pPr/>
              <a:t>21</a:t>
            </a:fld>
            <a:endParaRPr lang="en-US" smtClean="0"/>
          </a:p>
        </p:txBody>
      </p:sp>
      <p:sp>
        <p:nvSpPr>
          <p:cNvPr id="92163" name="Rectangle 2"/>
          <p:cNvSpPr>
            <a:spLocks noGrp="1" noChangeArrowheads="1"/>
          </p:cNvSpPr>
          <p:nvPr>
            <p:ph type="title"/>
          </p:nvPr>
        </p:nvSpPr>
        <p:spPr/>
        <p:txBody>
          <a:bodyPr/>
          <a:lstStyle/>
          <a:p>
            <a:r>
              <a:rPr lang="en-US" smtClean="0"/>
              <a:t>Transformations – InfoSource - 2</a:t>
            </a:r>
          </a:p>
        </p:txBody>
      </p:sp>
      <p:pic>
        <p:nvPicPr>
          <p:cNvPr id="92164" name="Picture 2"/>
          <p:cNvPicPr>
            <a:picLocks noChangeAspect="1" noChangeArrowheads="1"/>
          </p:cNvPicPr>
          <p:nvPr/>
        </p:nvPicPr>
        <p:blipFill>
          <a:blip r:embed="rId2"/>
          <a:srcRect l="266" t="19560"/>
          <a:stretch>
            <a:fillRect/>
          </a:stretch>
        </p:blipFill>
        <p:spPr bwMode="auto">
          <a:xfrm>
            <a:off x="450850" y="2300288"/>
            <a:ext cx="8264525" cy="4098925"/>
          </a:xfrm>
          <a:prstGeom prst="rect">
            <a:avLst/>
          </a:prstGeom>
          <a:noFill/>
          <a:ln w="9525">
            <a:noFill/>
            <a:miter lim="800000"/>
            <a:headEnd/>
            <a:tailEnd/>
          </a:ln>
        </p:spPr>
      </p:pic>
      <p:sp>
        <p:nvSpPr>
          <p:cNvPr id="92165" name="TextBox 6"/>
          <p:cNvSpPr txBox="1">
            <a:spLocks noChangeArrowheads="1"/>
          </p:cNvSpPr>
          <p:nvPr/>
        </p:nvSpPr>
        <p:spPr bwMode="auto">
          <a:xfrm>
            <a:off x="477838" y="1065213"/>
            <a:ext cx="7937500" cy="1133475"/>
          </a:xfrm>
          <a:prstGeom prst="rect">
            <a:avLst/>
          </a:prstGeom>
          <a:solidFill>
            <a:srgbClr val="FFF1C5"/>
          </a:solidFill>
          <a:ln w="9525">
            <a:solidFill>
              <a:srgbClr val="996633"/>
            </a:solidFill>
            <a:miter lim="800000"/>
            <a:headEnd/>
            <a:tailEnd/>
          </a:ln>
        </p:spPr>
        <p:txBody>
          <a:bodyPr>
            <a:spAutoFit/>
          </a:bodyPr>
          <a:lstStyle/>
          <a:p>
            <a:pPr eaLnBrk="0" hangingPunct="0">
              <a:lnSpc>
                <a:spcPct val="120000"/>
              </a:lnSpc>
            </a:pPr>
            <a:r>
              <a:rPr lang="en-US"/>
              <a:t>InfoSource</a:t>
            </a:r>
          </a:p>
          <a:p>
            <a:pPr eaLnBrk="0" hangingPunct="0">
              <a:lnSpc>
                <a:spcPct val="120000"/>
              </a:lnSpc>
              <a:buFont typeface="Arial" charset="0"/>
              <a:buChar char="•"/>
            </a:pPr>
            <a:r>
              <a:rPr lang="en-US"/>
              <a:t> </a:t>
            </a:r>
            <a:r>
              <a:rPr lang="en-US" sz="1800" b="0"/>
              <a:t>Scenario: InfoSource as a uniform source for several targets and as target from different sources</a:t>
            </a:r>
          </a:p>
        </p:txBody>
      </p:sp>
      <p:sp>
        <p:nvSpPr>
          <p:cNvPr id="92166" name="Rectangle 7"/>
          <p:cNvSpPr>
            <a:spLocks noChangeArrowheads="1"/>
          </p:cNvSpPr>
          <p:nvPr/>
        </p:nvSpPr>
        <p:spPr bwMode="auto">
          <a:xfrm>
            <a:off x="6877050" y="6335713"/>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3186" name="Slide Number Placeholder 4"/>
          <p:cNvSpPr>
            <a:spLocks noGrp="1"/>
          </p:cNvSpPr>
          <p:nvPr>
            <p:ph type="sldNum" sz="quarter" idx="11"/>
          </p:nvPr>
        </p:nvSpPr>
        <p:spPr>
          <a:noFill/>
        </p:spPr>
        <p:txBody>
          <a:bodyPr/>
          <a:lstStyle/>
          <a:p>
            <a:fld id="{A9699FE8-AD40-44C0-B010-C9141A667C21}" type="slidenum">
              <a:rPr lang="en-US" smtClean="0"/>
              <a:pPr/>
              <a:t>22</a:t>
            </a:fld>
            <a:endParaRPr lang="en-US" smtClean="0"/>
          </a:p>
        </p:txBody>
      </p:sp>
      <p:sp>
        <p:nvSpPr>
          <p:cNvPr id="93187" name="Rectangle 2"/>
          <p:cNvSpPr>
            <a:spLocks noGrp="1" noChangeArrowheads="1"/>
          </p:cNvSpPr>
          <p:nvPr>
            <p:ph type="title"/>
          </p:nvPr>
        </p:nvSpPr>
        <p:spPr/>
        <p:txBody>
          <a:bodyPr/>
          <a:lstStyle/>
          <a:p>
            <a:r>
              <a:rPr lang="en-US" smtClean="0"/>
              <a:t>Transformation Groups</a:t>
            </a:r>
          </a:p>
        </p:txBody>
      </p:sp>
      <p:pic>
        <p:nvPicPr>
          <p:cNvPr id="93188" name="Picture 2"/>
          <p:cNvPicPr>
            <a:picLocks noChangeAspect="1" noChangeArrowheads="1"/>
          </p:cNvPicPr>
          <p:nvPr/>
        </p:nvPicPr>
        <p:blipFill>
          <a:blip r:embed="rId2"/>
          <a:srcRect l="2583" t="36476"/>
          <a:stretch>
            <a:fillRect/>
          </a:stretch>
        </p:blipFill>
        <p:spPr bwMode="auto">
          <a:xfrm>
            <a:off x="741363" y="3098800"/>
            <a:ext cx="7869237" cy="3182938"/>
          </a:xfrm>
          <a:prstGeom prst="rect">
            <a:avLst/>
          </a:prstGeom>
          <a:noFill/>
          <a:ln w="9525">
            <a:noFill/>
            <a:miter lim="800000"/>
            <a:headEnd/>
            <a:tailEnd/>
          </a:ln>
        </p:spPr>
      </p:pic>
      <p:sp>
        <p:nvSpPr>
          <p:cNvPr id="7" name="TextBox 6"/>
          <p:cNvSpPr txBox="1"/>
          <p:nvPr/>
        </p:nvSpPr>
        <p:spPr>
          <a:xfrm>
            <a:off x="622300" y="1165225"/>
            <a:ext cx="7805738" cy="1938338"/>
          </a:xfrm>
          <a:prstGeom prst="rect">
            <a:avLst/>
          </a:prstGeom>
          <a:solidFill>
            <a:srgbClr val="FFF4D1"/>
          </a:solidFill>
        </p:spPr>
        <p:txBody>
          <a:bodyPr>
            <a:spAutoFit/>
          </a:bodyPr>
          <a:lstStyle/>
          <a:p>
            <a:pPr eaLnBrk="0" hangingPunct="0">
              <a:lnSpc>
                <a:spcPct val="120000"/>
              </a:lnSpc>
              <a:defRPr/>
            </a:pPr>
            <a:endParaRPr lang="en-US" sz="1800" dirty="0"/>
          </a:p>
          <a:p>
            <a:pPr eaLnBrk="0" hangingPunct="0">
              <a:lnSpc>
                <a:spcPct val="120000"/>
              </a:lnSpc>
              <a:defRPr/>
            </a:pPr>
            <a:r>
              <a:rPr lang="en-US" sz="1800" dirty="0"/>
              <a:t>Summarize key figures with the same characteristics  assignments</a:t>
            </a:r>
          </a:p>
          <a:p>
            <a:pPr marL="685800" lvl="1" indent="-228600" eaLnBrk="0" hangingPunct="0">
              <a:lnSpc>
                <a:spcPct val="120000"/>
              </a:lnSpc>
              <a:buFont typeface="Courier New" pitchFamily="49" charset="0"/>
              <a:buChar char="o"/>
              <a:defRPr/>
            </a:pPr>
            <a:r>
              <a:rPr lang="en-US" sz="1600" dirty="0"/>
              <a:t> </a:t>
            </a:r>
            <a:r>
              <a:rPr lang="en-US" sz="1600" b="0" dirty="0"/>
              <a:t>All key figures of one transformation are updated based on the same     	characteristic values</a:t>
            </a:r>
          </a:p>
          <a:p>
            <a:pPr lvl="1" eaLnBrk="0" hangingPunct="0">
              <a:lnSpc>
                <a:spcPct val="120000"/>
              </a:lnSpc>
              <a:buFont typeface="Courier New" pitchFamily="49" charset="0"/>
              <a:buChar char="o"/>
              <a:defRPr/>
            </a:pPr>
            <a:r>
              <a:rPr lang="en-US" sz="1600" b="0" dirty="0"/>
              <a:t>   If other characteristic updates are necessary for particular  key figures,  	a new transformation is created</a:t>
            </a:r>
            <a:endParaRPr lang="en-US" sz="1600" b="0" dirty="0"/>
          </a:p>
        </p:txBody>
      </p:sp>
      <p:sp>
        <p:nvSpPr>
          <p:cNvPr id="93190" name="TextBox 7"/>
          <p:cNvSpPr txBox="1">
            <a:spLocks noChangeArrowheads="1"/>
          </p:cNvSpPr>
          <p:nvPr/>
        </p:nvSpPr>
        <p:spPr bwMode="auto">
          <a:xfrm>
            <a:off x="642938" y="1100138"/>
            <a:ext cx="3200400" cy="400050"/>
          </a:xfrm>
          <a:prstGeom prst="rect">
            <a:avLst/>
          </a:prstGeom>
          <a:solidFill>
            <a:srgbClr val="FFC000"/>
          </a:solidFill>
          <a:ln w="9525">
            <a:solidFill>
              <a:srgbClr val="FF9933"/>
            </a:solidFill>
            <a:miter lim="800000"/>
            <a:headEnd/>
            <a:tailEnd/>
          </a:ln>
        </p:spPr>
        <p:txBody>
          <a:bodyPr>
            <a:spAutoFit/>
          </a:bodyPr>
          <a:lstStyle/>
          <a:p>
            <a:pPr eaLnBrk="0" hangingPunct="0"/>
            <a:r>
              <a:rPr lang="en-US"/>
              <a:t>Transformation Groups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4210" name="Slide Number Placeholder 4"/>
          <p:cNvSpPr>
            <a:spLocks noGrp="1"/>
          </p:cNvSpPr>
          <p:nvPr>
            <p:ph type="sldNum" sz="quarter" idx="11"/>
          </p:nvPr>
        </p:nvSpPr>
        <p:spPr>
          <a:xfrm>
            <a:off x="7010400" y="6594475"/>
            <a:ext cx="2133600" cy="476250"/>
          </a:xfrm>
          <a:noFill/>
        </p:spPr>
        <p:txBody>
          <a:bodyPr/>
          <a:lstStyle/>
          <a:p>
            <a:fld id="{4DD561EB-DB86-4C51-8118-02AA582EA7AA}" type="slidenum">
              <a:rPr lang="en-US" smtClean="0"/>
              <a:pPr/>
              <a:t>23</a:t>
            </a:fld>
            <a:endParaRPr lang="en-US" smtClean="0"/>
          </a:p>
        </p:txBody>
      </p:sp>
      <p:sp>
        <p:nvSpPr>
          <p:cNvPr id="94211" name="Rectangle 2"/>
          <p:cNvSpPr>
            <a:spLocks noGrp="1" noChangeArrowheads="1"/>
          </p:cNvSpPr>
          <p:nvPr>
            <p:ph type="title"/>
          </p:nvPr>
        </p:nvSpPr>
        <p:spPr/>
        <p:txBody>
          <a:bodyPr/>
          <a:lstStyle/>
          <a:p>
            <a:r>
              <a:rPr lang="en-US" smtClean="0"/>
              <a:t>Transformation - Other Features</a:t>
            </a:r>
          </a:p>
        </p:txBody>
      </p:sp>
      <p:sp>
        <p:nvSpPr>
          <p:cNvPr id="94212" name="Rectangle 10"/>
          <p:cNvSpPr>
            <a:spLocks noChangeArrowheads="1"/>
          </p:cNvSpPr>
          <p:nvPr/>
        </p:nvSpPr>
        <p:spPr bwMode="auto">
          <a:xfrm>
            <a:off x="371475" y="1171575"/>
            <a:ext cx="8229600" cy="871538"/>
          </a:xfrm>
          <a:prstGeom prst="rect">
            <a:avLst/>
          </a:prstGeom>
          <a:solidFill>
            <a:srgbClr val="FFF4D1"/>
          </a:solidFill>
          <a:ln w="9525" algn="ctr">
            <a:solidFill>
              <a:schemeClr val="tx1"/>
            </a:solidFill>
            <a:round/>
            <a:headEnd/>
            <a:tailEnd/>
          </a:ln>
        </p:spPr>
        <p:txBody>
          <a:bodyPr/>
          <a:lstStyle/>
          <a:p>
            <a:pPr eaLnBrk="0" hangingPunct="0"/>
            <a:endParaRPr lang="en-US" sz="1600" b="0"/>
          </a:p>
          <a:p>
            <a:pPr eaLnBrk="0" hangingPunct="0">
              <a:lnSpc>
                <a:spcPct val="120000"/>
              </a:lnSpc>
            </a:pPr>
            <a:r>
              <a:rPr lang="en-US" sz="1600" b="0"/>
              <a:t>Using the Copy Transformation function, you can create a transformation by copying an existing transformation</a:t>
            </a:r>
          </a:p>
        </p:txBody>
      </p:sp>
      <p:sp>
        <p:nvSpPr>
          <p:cNvPr id="94213" name="Rectangle 6"/>
          <p:cNvSpPr>
            <a:spLocks noChangeArrowheads="1"/>
          </p:cNvSpPr>
          <p:nvPr/>
        </p:nvSpPr>
        <p:spPr bwMode="auto">
          <a:xfrm>
            <a:off x="371475" y="1057275"/>
            <a:ext cx="2771775" cy="357188"/>
          </a:xfrm>
          <a:prstGeom prst="rect">
            <a:avLst/>
          </a:prstGeom>
          <a:solidFill>
            <a:srgbClr val="FFC000"/>
          </a:solidFill>
          <a:ln w="9525" algn="ctr">
            <a:solidFill>
              <a:schemeClr val="tx1"/>
            </a:solidFill>
            <a:round/>
            <a:headEnd/>
            <a:tailEnd/>
          </a:ln>
        </p:spPr>
        <p:txBody>
          <a:bodyPr/>
          <a:lstStyle/>
          <a:p>
            <a:pPr algn="ctr" eaLnBrk="0" hangingPunct="0"/>
            <a:r>
              <a:rPr lang="en-US" sz="1600"/>
              <a:t>Copying Transformations</a:t>
            </a:r>
          </a:p>
        </p:txBody>
      </p:sp>
      <p:sp>
        <p:nvSpPr>
          <p:cNvPr id="94214" name="Rectangle 11"/>
          <p:cNvSpPr>
            <a:spLocks noChangeArrowheads="1"/>
          </p:cNvSpPr>
          <p:nvPr/>
        </p:nvSpPr>
        <p:spPr bwMode="auto">
          <a:xfrm>
            <a:off x="385763" y="2214563"/>
            <a:ext cx="8229600" cy="1200150"/>
          </a:xfrm>
          <a:prstGeom prst="rect">
            <a:avLst/>
          </a:prstGeom>
          <a:solidFill>
            <a:srgbClr val="FFF4D1"/>
          </a:solidFill>
          <a:ln w="9525" algn="ctr">
            <a:solidFill>
              <a:schemeClr val="tx1"/>
            </a:solidFill>
            <a:round/>
            <a:headEnd/>
            <a:tailEnd/>
          </a:ln>
        </p:spPr>
        <p:txBody>
          <a:bodyPr/>
          <a:lstStyle/>
          <a:p>
            <a:pPr eaLnBrk="0" hangingPunct="0"/>
            <a:endParaRPr lang="en-US" sz="1600" b="0"/>
          </a:p>
          <a:p>
            <a:pPr eaLnBrk="0" hangingPunct="0">
              <a:lnSpc>
                <a:spcPct val="120000"/>
              </a:lnSpc>
            </a:pPr>
            <a:r>
              <a:rPr lang="en-US" sz="1600" b="0"/>
              <a:t>Using the </a:t>
            </a:r>
            <a:r>
              <a:rPr lang="en-US" sz="1600" b="0" i="1"/>
              <a:t>Test Rule</a:t>
            </a:r>
            <a:r>
              <a:rPr lang="en-US" sz="1600" b="0"/>
              <a:t> function, you can check whether source values are updated to the target (for example, for analyzing errors in complex routines). This function is available in the rule details for the transformation.</a:t>
            </a:r>
          </a:p>
        </p:txBody>
      </p:sp>
      <p:sp>
        <p:nvSpPr>
          <p:cNvPr id="94215" name="Rectangle 8"/>
          <p:cNvSpPr>
            <a:spLocks noChangeArrowheads="1"/>
          </p:cNvSpPr>
          <p:nvPr/>
        </p:nvSpPr>
        <p:spPr bwMode="auto">
          <a:xfrm>
            <a:off x="385763" y="2100263"/>
            <a:ext cx="2771775" cy="357187"/>
          </a:xfrm>
          <a:prstGeom prst="rect">
            <a:avLst/>
          </a:prstGeom>
          <a:solidFill>
            <a:srgbClr val="FFC000"/>
          </a:solidFill>
          <a:ln w="9525" algn="ctr">
            <a:solidFill>
              <a:schemeClr val="tx1"/>
            </a:solidFill>
            <a:round/>
            <a:headEnd/>
            <a:tailEnd/>
          </a:ln>
        </p:spPr>
        <p:txBody>
          <a:bodyPr/>
          <a:lstStyle/>
          <a:p>
            <a:pPr algn="ctr" eaLnBrk="0" hangingPunct="0"/>
            <a:r>
              <a:rPr lang="en-US" sz="1600"/>
              <a:t>Testing Rules</a:t>
            </a:r>
          </a:p>
        </p:txBody>
      </p:sp>
      <p:sp>
        <p:nvSpPr>
          <p:cNvPr id="94216" name="Rectangle 12"/>
          <p:cNvSpPr>
            <a:spLocks noChangeArrowheads="1"/>
          </p:cNvSpPr>
          <p:nvPr/>
        </p:nvSpPr>
        <p:spPr bwMode="auto">
          <a:xfrm>
            <a:off x="371475" y="3586163"/>
            <a:ext cx="8229600" cy="1443037"/>
          </a:xfrm>
          <a:prstGeom prst="rect">
            <a:avLst/>
          </a:prstGeom>
          <a:solidFill>
            <a:srgbClr val="FFF4D1"/>
          </a:solidFill>
          <a:ln w="9525" algn="ctr">
            <a:solidFill>
              <a:schemeClr val="tx1"/>
            </a:solidFill>
            <a:round/>
            <a:headEnd/>
            <a:tailEnd/>
          </a:ln>
        </p:spPr>
        <p:txBody>
          <a:bodyPr/>
          <a:lstStyle/>
          <a:p>
            <a:pPr eaLnBrk="0" hangingPunct="0"/>
            <a:endParaRPr lang="en-US" sz="1600" b="0"/>
          </a:p>
          <a:p>
            <a:pPr eaLnBrk="0" hangingPunct="0">
              <a:lnSpc>
                <a:spcPct val="120000"/>
              </a:lnSpc>
            </a:pPr>
            <a:r>
              <a:rPr lang="en-US" sz="1600" b="0"/>
              <a:t>You can display the metadata of the transformation as a table (in HTML format) in a separate window, for example for documentation purposes. To do this, on the transformation maintenance screen, choose </a:t>
            </a:r>
            <a:r>
              <a:rPr lang="en-US" sz="1600" b="0" i="1"/>
              <a:t>Extras</a:t>
            </a:r>
            <a:r>
              <a:rPr lang="en-US" sz="1600" b="0"/>
              <a:t> </a:t>
            </a:r>
            <a:r>
              <a:rPr lang="en-US" sz="1600" b="0" i="1">
                <a:sym typeface="Wingdings" pitchFamily="2" charset="2"/>
              </a:rPr>
              <a:t></a:t>
            </a:r>
            <a:r>
              <a:rPr lang="en-US" sz="1600" b="0"/>
              <a:t> </a:t>
            </a:r>
            <a:r>
              <a:rPr lang="en-US" sz="1600" b="0" i="1"/>
              <a:t>Table View</a:t>
            </a:r>
            <a:r>
              <a:rPr lang="en-US" sz="1600" b="0"/>
              <a:t>. This table view is also available in the Metadata Repository.</a:t>
            </a:r>
          </a:p>
        </p:txBody>
      </p:sp>
      <p:sp>
        <p:nvSpPr>
          <p:cNvPr id="94217" name="Rectangle 7"/>
          <p:cNvSpPr>
            <a:spLocks noChangeArrowheads="1"/>
          </p:cNvSpPr>
          <p:nvPr/>
        </p:nvSpPr>
        <p:spPr bwMode="auto">
          <a:xfrm>
            <a:off x="371475" y="3486150"/>
            <a:ext cx="4529138" cy="357188"/>
          </a:xfrm>
          <a:prstGeom prst="rect">
            <a:avLst/>
          </a:prstGeom>
          <a:solidFill>
            <a:srgbClr val="FFC000"/>
          </a:solidFill>
          <a:ln w="9525" algn="ctr">
            <a:solidFill>
              <a:schemeClr val="tx1"/>
            </a:solidFill>
            <a:round/>
            <a:headEnd/>
            <a:tailEnd/>
          </a:ln>
        </p:spPr>
        <p:txBody>
          <a:bodyPr/>
          <a:lstStyle/>
          <a:p>
            <a:pPr algn="ctr" eaLnBrk="0" hangingPunct="0"/>
            <a:r>
              <a:rPr lang="en-US" sz="1600"/>
              <a:t>Table View of Metadata of the Transformation</a:t>
            </a:r>
          </a:p>
        </p:txBody>
      </p:sp>
      <p:sp>
        <p:nvSpPr>
          <p:cNvPr id="94218" name="Rectangle 13"/>
          <p:cNvSpPr>
            <a:spLocks noChangeArrowheads="1"/>
          </p:cNvSpPr>
          <p:nvPr/>
        </p:nvSpPr>
        <p:spPr bwMode="auto">
          <a:xfrm>
            <a:off x="371475" y="5214938"/>
            <a:ext cx="8229600" cy="1443037"/>
          </a:xfrm>
          <a:prstGeom prst="rect">
            <a:avLst/>
          </a:prstGeom>
          <a:solidFill>
            <a:srgbClr val="FFF4D1"/>
          </a:solidFill>
          <a:ln w="9525" algn="ctr">
            <a:solidFill>
              <a:schemeClr val="tx1"/>
            </a:solidFill>
            <a:round/>
            <a:headEnd/>
            <a:tailEnd/>
          </a:ln>
        </p:spPr>
        <p:txBody>
          <a:bodyPr/>
          <a:lstStyle/>
          <a:p>
            <a:pPr eaLnBrk="0" hangingPunct="0"/>
            <a:endParaRPr lang="en-US" sz="1600" b="0"/>
          </a:p>
          <a:p>
            <a:pPr eaLnBrk="0" hangingPunct="0">
              <a:lnSpc>
                <a:spcPct val="120000"/>
              </a:lnSpc>
            </a:pPr>
            <a:r>
              <a:rPr lang="en-US" sz="1600" b="0"/>
              <a:t>The performance for reading master data was optimized. With the new procedure, the master data is no longer read for each key in the data package with a SELECT command. Instead, all master data of the data package is stored temporarily and further processed from the temporary store.</a:t>
            </a:r>
          </a:p>
        </p:txBody>
      </p:sp>
      <p:sp>
        <p:nvSpPr>
          <p:cNvPr id="94219" name="Rectangle 9"/>
          <p:cNvSpPr>
            <a:spLocks noChangeArrowheads="1"/>
          </p:cNvSpPr>
          <p:nvPr/>
        </p:nvSpPr>
        <p:spPr bwMode="auto">
          <a:xfrm>
            <a:off x="371475" y="5100638"/>
            <a:ext cx="5300663" cy="357187"/>
          </a:xfrm>
          <a:prstGeom prst="rect">
            <a:avLst/>
          </a:prstGeom>
          <a:solidFill>
            <a:srgbClr val="FFC000"/>
          </a:solidFill>
          <a:ln w="9525" algn="ctr">
            <a:solidFill>
              <a:schemeClr val="tx1"/>
            </a:solidFill>
            <a:round/>
            <a:headEnd/>
            <a:tailEnd/>
          </a:ln>
        </p:spPr>
        <p:txBody>
          <a:bodyPr/>
          <a:lstStyle/>
          <a:p>
            <a:pPr algn="ctr" eaLnBrk="0" hangingPunct="0"/>
            <a:r>
              <a:rPr lang="en-US" sz="1600"/>
              <a:t>Performance Optimization for Reading Master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5234" name="Slide Number Placeholder 4"/>
          <p:cNvSpPr>
            <a:spLocks noGrp="1"/>
          </p:cNvSpPr>
          <p:nvPr>
            <p:ph type="sldNum" sz="quarter" idx="11"/>
          </p:nvPr>
        </p:nvSpPr>
        <p:spPr>
          <a:noFill/>
        </p:spPr>
        <p:txBody>
          <a:bodyPr/>
          <a:lstStyle/>
          <a:p>
            <a:fld id="{15DF98EE-AFE2-482E-83CE-BD7AD58171EA}" type="slidenum">
              <a:rPr lang="en-US" smtClean="0"/>
              <a:pPr/>
              <a:t>24</a:t>
            </a:fld>
            <a:endParaRPr lang="en-US" smtClean="0"/>
          </a:p>
        </p:txBody>
      </p:sp>
      <p:sp>
        <p:nvSpPr>
          <p:cNvPr id="6" name="Oval 4"/>
          <p:cNvSpPr>
            <a:spLocks noChangeArrowheads="1"/>
          </p:cNvSpPr>
          <p:nvPr/>
        </p:nvSpPr>
        <p:spPr bwMode="auto">
          <a:xfrm>
            <a:off x="598488" y="1498600"/>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1</a:t>
            </a:r>
          </a:p>
        </p:txBody>
      </p:sp>
      <p:sp>
        <p:nvSpPr>
          <p:cNvPr id="7" name="Oval 6"/>
          <p:cNvSpPr>
            <a:spLocks noChangeArrowheads="1"/>
          </p:cNvSpPr>
          <p:nvPr/>
        </p:nvSpPr>
        <p:spPr bwMode="auto">
          <a:xfrm>
            <a:off x="612775" y="2163763"/>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2</a:t>
            </a:r>
          </a:p>
        </p:txBody>
      </p:sp>
      <p:sp>
        <p:nvSpPr>
          <p:cNvPr id="95237" name="Oval 8"/>
          <p:cNvSpPr>
            <a:spLocks noChangeArrowheads="1"/>
          </p:cNvSpPr>
          <p:nvPr/>
        </p:nvSpPr>
        <p:spPr bwMode="auto">
          <a:xfrm>
            <a:off x="612775" y="2838450"/>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3</a:t>
            </a:r>
          </a:p>
        </p:txBody>
      </p:sp>
      <p:sp>
        <p:nvSpPr>
          <p:cNvPr id="9" name="Rectangle 11"/>
          <p:cNvSpPr>
            <a:spLocks noChangeArrowheads="1"/>
          </p:cNvSpPr>
          <p:nvPr/>
        </p:nvSpPr>
        <p:spPr bwMode="auto">
          <a:xfrm>
            <a:off x="1120775" y="1558925"/>
            <a:ext cx="1249363"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Modeling</a:t>
            </a:r>
            <a:endParaRPr lang="en-US" b="0" dirty="0">
              <a:solidFill>
                <a:schemeClr val="bg1">
                  <a:lumMod val="75000"/>
                </a:schemeClr>
              </a:solidFill>
            </a:endParaRPr>
          </a:p>
        </p:txBody>
      </p:sp>
      <p:sp>
        <p:nvSpPr>
          <p:cNvPr id="10" name="Rectangle 12"/>
          <p:cNvSpPr>
            <a:spLocks noChangeArrowheads="1"/>
          </p:cNvSpPr>
          <p:nvPr/>
        </p:nvSpPr>
        <p:spPr bwMode="auto">
          <a:xfrm>
            <a:off x="1162050" y="2224088"/>
            <a:ext cx="191452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Transformation</a:t>
            </a:r>
            <a:endParaRPr lang="en-US" b="0" dirty="0">
              <a:solidFill>
                <a:schemeClr val="bg1">
                  <a:lumMod val="75000"/>
                </a:schemeClr>
              </a:solidFill>
            </a:endParaRPr>
          </a:p>
        </p:txBody>
      </p:sp>
      <p:sp>
        <p:nvSpPr>
          <p:cNvPr id="95240" name="Rectangle 13"/>
          <p:cNvSpPr>
            <a:spLocks noChangeArrowheads="1"/>
          </p:cNvSpPr>
          <p:nvPr/>
        </p:nvSpPr>
        <p:spPr bwMode="auto">
          <a:xfrm>
            <a:off x="1162050" y="2898775"/>
            <a:ext cx="2132013" cy="400050"/>
          </a:xfrm>
          <a:prstGeom prst="rect">
            <a:avLst/>
          </a:prstGeom>
          <a:noFill/>
          <a:ln w="9525">
            <a:noFill/>
            <a:miter lim="800000"/>
            <a:headEnd/>
            <a:tailEnd/>
          </a:ln>
        </p:spPr>
        <p:txBody>
          <a:bodyPr wrap="none">
            <a:spAutoFit/>
          </a:bodyPr>
          <a:lstStyle/>
          <a:p>
            <a:pPr eaLnBrk="0" hangingPunct="0"/>
            <a:r>
              <a:rPr lang="en-US" b="0"/>
              <a:t>Data Distribution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7282" name="Slide Number Placeholder 4"/>
          <p:cNvSpPr>
            <a:spLocks noGrp="1"/>
          </p:cNvSpPr>
          <p:nvPr>
            <p:ph type="sldNum" sz="quarter" idx="11"/>
          </p:nvPr>
        </p:nvSpPr>
        <p:spPr>
          <a:noFill/>
        </p:spPr>
        <p:txBody>
          <a:bodyPr/>
          <a:lstStyle/>
          <a:p>
            <a:fld id="{64AA58F5-D933-421B-B1F2-567B649D0728}" type="slidenum">
              <a:rPr lang="en-US" smtClean="0"/>
              <a:pPr/>
              <a:t>25</a:t>
            </a:fld>
            <a:endParaRPr lang="en-US" smtClean="0"/>
          </a:p>
        </p:txBody>
      </p:sp>
      <p:sp>
        <p:nvSpPr>
          <p:cNvPr id="97283" name="Rectangle 2"/>
          <p:cNvSpPr>
            <a:spLocks noGrp="1" noChangeArrowheads="1"/>
          </p:cNvSpPr>
          <p:nvPr>
            <p:ph type="title"/>
          </p:nvPr>
        </p:nvSpPr>
        <p:spPr/>
        <p:txBody>
          <a:bodyPr/>
          <a:lstStyle/>
          <a:p>
            <a:r>
              <a:rPr lang="en-US" smtClean="0"/>
              <a:t>DTP -  Data Transfer Process</a:t>
            </a:r>
          </a:p>
        </p:txBody>
      </p:sp>
      <p:sp>
        <p:nvSpPr>
          <p:cNvPr id="97284" name="AutoShape 1057"/>
          <p:cNvSpPr>
            <a:spLocks noChangeArrowheads="1"/>
          </p:cNvSpPr>
          <p:nvPr/>
        </p:nvSpPr>
        <p:spPr bwMode="auto">
          <a:xfrm>
            <a:off x="454025" y="1368425"/>
            <a:ext cx="7994650" cy="588963"/>
          </a:xfrm>
          <a:prstGeom prst="roundRect">
            <a:avLst>
              <a:gd name="adj" fmla="val 7056"/>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277813" indent="-177800" algn="just">
              <a:lnSpc>
                <a:spcPct val="120000"/>
              </a:lnSpc>
            </a:pPr>
            <a:r>
              <a:rPr lang="en-US" sz="1600"/>
              <a:t>Object that determines how data is transferred between two persistent objects</a:t>
            </a:r>
            <a:endParaRPr lang="en-US" sz="1600">
              <a:solidFill>
                <a:srgbClr val="000000"/>
              </a:solidFill>
              <a:ea typeface="Arial Unicode MS" pitchFamily="34" charset="-128"/>
              <a:cs typeface="Arial Unicode MS" pitchFamily="34" charset="-128"/>
            </a:endParaRPr>
          </a:p>
        </p:txBody>
      </p:sp>
      <p:sp>
        <p:nvSpPr>
          <p:cNvPr id="97285" name="AutoShape 1028"/>
          <p:cNvSpPr>
            <a:spLocks noChangeArrowheads="1"/>
          </p:cNvSpPr>
          <p:nvPr/>
        </p:nvSpPr>
        <p:spPr bwMode="auto">
          <a:xfrm>
            <a:off x="455613" y="1071563"/>
            <a:ext cx="1787525" cy="404812"/>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a:t>
            </a:r>
            <a:r>
              <a:rPr lang="en-US" sz="1600"/>
              <a:t>Definition</a:t>
            </a:r>
          </a:p>
        </p:txBody>
      </p:sp>
      <p:sp>
        <p:nvSpPr>
          <p:cNvPr id="97286" name="AutoShape 1057"/>
          <p:cNvSpPr>
            <a:spLocks noChangeArrowheads="1"/>
          </p:cNvSpPr>
          <p:nvPr/>
        </p:nvSpPr>
        <p:spPr bwMode="auto">
          <a:xfrm>
            <a:off x="511175" y="2397125"/>
            <a:ext cx="7994650" cy="1017588"/>
          </a:xfrm>
          <a:prstGeom prst="roundRect">
            <a:avLst>
              <a:gd name="adj" fmla="val 7056"/>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114300" indent="-14288" algn="just">
              <a:lnSpc>
                <a:spcPct val="120000"/>
              </a:lnSpc>
            </a:pPr>
            <a:r>
              <a:rPr lang="en-US" sz="1600" b="0"/>
              <a:t>You use the data transfer process (DTP) to transfer data within BI from one </a:t>
            </a:r>
            <a:br>
              <a:rPr lang="en-US" sz="1600" b="0"/>
            </a:br>
            <a:r>
              <a:rPr lang="en-US" sz="1600" b="0"/>
              <a:t>persistent object to another object, in accordance with certain transformations </a:t>
            </a:r>
            <a:br>
              <a:rPr lang="en-US" sz="1600" b="0"/>
            </a:br>
            <a:r>
              <a:rPr lang="en-US" sz="1600" b="0"/>
              <a:t>and filters</a:t>
            </a:r>
            <a:endParaRPr lang="en-US" sz="1600" b="0">
              <a:solidFill>
                <a:srgbClr val="000000"/>
              </a:solidFill>
              <a:ea typeface="Arial Unicode MS" pitchFamily="34" charset="-128"/>
              <a:cs typeface="Arial Unicode MS" pitchFamily="34" charset="-128"/>
            </a:endParaRPr>
          </a:p>
        </p:txBody>
      </p:sp>
      <p:sp>
        <p:nvSpPr>
          <p:cNvPr id="97287" name="AutoShape 1028"/>
          <p:cNvSpPr>
            <a:spLocks noChangeArrowheads="1"/>
          </p:cNvSpPr>
          <p:nvPr/>
        </p:nvSpPr>
        <p:spPr bwMode="auto">
          <a:xfrm>
            <a:off x="512763" y="2085975"/>
            <a:ext cx="1787525" cy="376238"/>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a:t>
            </a:r>
            <a:r>
              <a:rPr lang="en-US" sz="1600"/>
              <a:t>Use</a:t>
            </a:r>
          </a:p>
        </p:txBody>
      </p:sp>
      <p:sp>
        <p:nvSpPr>
          <p:cNvPr id="97288" name="Rectangle 10"/>
          <p:cNvSpPr>
            <a:spLocks noChangeArrowheads="1"/>
          </p:cNvSpPr>
          <p:nvPr/>
        </p:nvSpPr>
        <p:spPr bwMode="auto">
          <a:xfrm>
            <a:off x="547688" y="3702050"/>
            <a:ext cx="8024812" cy="2913063"/>
          </a:xfrm>
          <a:prstGeom prst="rect">
            <a:avLst/>
          </a:prstGeom>
          <a:solidFill>
            <a:srgbClr val="EAEAEA"/>
          </a:solidFill>
          <a:ln w="9525">
            <a:solidFill>
              <a:srgbClr val="FFCC00"/>
            </a:solidFill>
            <a:round/>
            <a:headEnd/>
            <a:tailEnd/>
          </a:ln>
        </p:spPr>
        <p:txBody>
          <a:bodyPr wrap="none" anchor="ctr"/>
          <a:lstStyle/>
          <a:p>
            <a:pPr marL="277813" indent="-177800" algn="just">
              <a:buFontTx/>
              <a:buBlip>
                <a:blip r:embed="rId2"/>
              </a:buBlip>
            </a:pPr>
            <a:r>
              <a:rPr lang="en-US" sz="1600" b="0">
                <a:solidFill>
                  <a:srgbClr val="000000"/>
                </a:solidFill>
                <a:ea typeface="Arial Unicode MS" pitchFamily="34" charset="-128"/>
                <a:cs typeface="Arial Unicode MS" pitchFamily="34" charset="-128"/>
              </a:rPr>
              <a:t>The InfoPackage controls the transfer of data from the source to the entry layer </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of BI</a:t>
            </a:r>
          </a:p>
          <a:p>
            <a:pPr marL="277813" indent="-177800" algn="just">
              <a:buFontTx/>
              <a:buBlip>
                <a:blip r:embed="rId2"/>
              </a:buBlip>
            </a:pPr>
            <a:endParaRPr lang="en-US" sz="1600" b="0">
              <a:solidFill>
                <a:srgbClr val="000000"/>
              </a:solidFill>
              <a:ea typeface="Arial Unicode MS" pitchFamily="34" charset="-128"/>
              <a:cs typeface="Arial Unicode MS" pitchFamily="34" charset="-128"/>
            </a:endParaRPr>
          </a:p>
          <a:p>
            <a:pPr marL="277813" indent="-177800" algn="just">
              <a:buFontTx/>
              <a:buBlip>
                <a:blip r:embed="rId2"/>
              </a:buBlip>
            </a:pPr>
            <a:r>
              <a:rPr lang="en-US" sz="1600" b="0">
                <a:solidFill>
                  <a:srgbClr val="000000"/>
                </a:solidFill>
                <a:ea typeface="Arial Unicode MS" pitchFamily="34" charset="-128"/>
                <a:cs typeface="Arial Unicode MS" pitchFamily="34" charset="-128"/>
              </a:rPr>
              <a:t>The data transfer process controls the distribution of data within BI</a:t>
            </a:r>
          </a:p>
          <a:p>
            <a:pPr marL="277813" indent="-177800" algn="just">
              <a:buFontTx/>
              <a:buBlip>
                <a:blip r:embed="rId2"/>
              </a:buBlip>
            </a:pPr>
            <a:endParaRPr lang="en-US" sz="1600" b="0">
              <a:solidFill>
                <a:srgbClr val="000000"/>
              </a:solidFill>
              <a:ea typeface="Arial Unicode MS" pitchFamily="34" charset="-128"/>
              <a:cs typeface="Arial Unicode MS" pitchFamily="34" charset="-128"/>
            </a:endParaRPr>
          </a:p>
          <a:p>
            <a:pPr marL="277813" indent="-177800" algn="just">
              <a:buFontTx/>
              <a:buBlip>
                <a:blip r:embed="rId2"/>
              </a:buBlip>
            </a:pPr>
            <a:r>
              <a:rPr lang="en-US" sz="1600" b="0">
                <a:solidFill>
                  <a:srgbClr val="000000"/>
                </a:solidFill>
                <a:ea typeface="Arial Unicode MS" pitchFamily="34" charset="-128"/>
                <a:cs typeface="Arial Unicode MS" pitchFamily="34" charset="-128"/>
              </a:rPr>
              <a:t>The data can be updated from an InfoProvider to another InfoProvider using a data</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transfer process</a:t>
            </a:r>
          </a:p>
          <a:p>
            <a:pPr marL="277813" indent="-177800" algn="just">
              <a:buFontTx/>
              <a:buBlip>
                <a:blip r:embed="rId2"/>
              </a:buBlip>
            </a:pPr>
            <a:endParaRPr lang="en-US" sz="1600" b="0">
              <a:solidFill>
                <a:srgbClr val="000000"/>
              </a:solidFill>
              <a:ea typeface="Arial Unicode MS" pitchFamily="34" charset="-128"/>
              <a:cs typeface="Arial Unicode MS" pitchFamily="34" charset="-128"/>
            </a:endParaRPr>
          </a:p>
          <a:p>
            <a:pPr marL="277813" indent="-177800" algn="just">
              <a:buFontTx/>
              <a:buBlip>
                <a:blip r:embed="rId2"/>
              </a:buBlip>
            </a:pPr>
            <a:r>
              <a:rPr lang="en-US" sz="1600" b="0">
                <a:solidFill>
                  <a:srgbClr val="000000"/>
                </a:solidFill>
                <a:ea typeface="Arial Unicode MS" pitchFamily="34" charset="-128"/>
                <a:cs typeface="Arial Unicode MS" pitchFamily="34" charset="-128"/>
              </a:rPr>
              <a:t>The data transfer process can also be used to control data distribution from a BI</a:t>
            </a:r>
            <a:br>
              <a:rPr lang="en-US" sz="1600" b="0">
                <a:solidFill>
                  <a:srgbClr val="000000"/>
                </a:solidFill>
                <a:ea typeface="Arial Unicode MS" pitchFamily="34" charset="-128"/>
                <a:cs typeface="Arial Unicode MS" pitchFamily="34" charset="-128"/>
              </a:rPr>
            </a:br>
            <a:r>
              <a:rPr lang="en-US" sz="1600" b="0">
                <a:solidFill>
                  <a:srgbClr val="000000"/>
                </a:solidFill>
                <a:ea typeface="Arial Unicode MS" pitchFamily="34" charset="-128"/>
                <a:cs typeface="Arial Unicode MS" pitchFamily="34" charset="-128"/>
              </a:rPr>
              <a:t> system into any target outside of the BI system.  E.g. Open Hub</a:t>
            </a:r>
          </a:p>
        </p:txBody>
      </p:sp>
      <p:sp>
        <p:nvSpPr>
          <p:cNvPr id="97289" name="AutoShape 1028"/>
          <p:cNvSpPr>
            <a:spLocks noChangeArrowheads="1"/>
          </p:cNvSpPr>
          <p:nvPr/>
        </p:nvSpPr>
        <p:spPr bwMode="auto">
          <a:xfrm>
            <a:off x="527050" y="3524250"/>
            <a:ext cx="1787525" cy="347663"/>
          </a:xfrm>
          <a:prstGeom prst="roundRect">
            <a:avLst>
              <a:gd name="adj" fmla="val 16667"/>
            </a:avLst>
          </a:prstGeom>
          <a:solidFill>
            <a:srgbClr val="FFC000"/>
          </a:soli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Integration</a:t>
            </a:r>
            <a:endParaRPr lang="en-US" sz="16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8306" name="Slide Number Placeholder 4"/>
          <p:cNvSpPr>
            <a:spLocks noGrp="1"/>
          </p:cNvSpPr>
          <p:nvPr>
            <p:ph type="sldNum" sz="quarter" idx="11"/>
          </p:nvPr>
        </p:nvSpPr>
        <p:spPr>
          <a:noFill/>
        </p:spPr>
        <p:txBody>
          <a:bodyPr/>
          <a:lstStyle/>
          <a:p>
            <a:fld id="{2B85B149-A627-4D87-920F-0E0459516D4D}" type="slidenum">
              <a:rPr lang="en-US" smtClean="0"/>
              <a:pPr/>
              <a:t>26</a:t>
            </a:fld>
            <a:endParaRPr lang="en-US" smtClean="0"/>
          </a:p>
        </p:txBody>
      </p:sp>
      <p:sp>
        <p:nvSpPr>
          <p:cNvPr id="98307" name="Rectangle 2"/>
          <p:cNvSpPr>
            <a:spLocks noGrp="1" noChangeArrowheads="1"/>
          </p:cNvSpPr>
          <p:nvPr>
            <p:ph type="title"/>
          </p:nvPr>
        </p:nvSpPr>
        <p:spPr/>
        <p:txBody>
          <a:bodyPr/>
          <a:lstStyle/>
          <a:p>
            <a:r>
              <a:rPr lang="en-US" smtClean="0"/>
              <a:t>Benefits of New Data Transfer Process</a:t>
            </a:r>
          </a:p>
        </p:txBody>
      </p:sp>
      <p:pic>
        <p:nvPicPr>
          <p:cNvPr id="98308" name="Picture 2"/>
          <p:cNvPicPr>
            <a:picLocks noChangeAspect="1" noChangeArrowheads="1"/>
          </p:cNvPicPr>
          <p:nvPr/>
        </p:nvPicPr>
        <p:blipFill>
          <a:blip r:embed="rId2"/>
          <a:srcRect/>
          <a:stretch>
            <a:fillRect/>
          </a:stretch>
        </p:blipFill>
        <p:spPr bwMode="auto">
          <a:xfrm>
            <a:off x="538163" y="1381125"/>
            <a:ext cx="8296275" cy="4826000"/>
          </a:xfrm>
          <a:prstGeom prst="rect">
            <a:avLst/>
          </a:prstGeom>
          <a:noFill/>
          <a:ln w="9525">
            <a:noFill/>
            <a:miter lim="800000"/>
            <a:headEnd/>
            <a:tailEnd/>
          </a:ln>
        </p:spPr>
      </p:pic>
      <p:sp>
        <p:nvSpPr>
          <p:cNvPr id="6" name="TextBox 5"/>
          <p:cNvSpPr txBox="1"/>
          <p:nvPr/>
        </p:nvSpPr>
        <p:spPr>
          <a:xfrm>
            <a:off x="644525" y="1557338"/>
            <a:ext cx="7970838" cy="4743450"/>
          </a:xfrm>
          <a:prstGeom prst="rect">
            <a:avLst/>
          </a:prstGeom>
          <a:solidFill>
            <a:srgbClr val="FFF2BD"/>
          </a:solidFill>
          <a:ln w="9525" algn="ctr">
            <a:solidFill>
              <a:srgbClr val="996633"/>
            </a:solidFill>
            <a:miter lim="800000"/>
            <a:headEnd/>
            <a:tailEnd/>
          </a:ln>
          <a:effectLst>
            <a:outerShdw dist="107763" dir="13500000" algn="ctr" rotWithShape="0">
              <a:srgbClr val="808080">
                <a:alpha val="50000"/>
              </a:srgbClr>
            </a:outerShdw>
          </a:effectLst>
        </p:spPr>
        <p:txBody>
          <a:bodyPr wrap="none" lIns="0" tIns="0" rIns="0" bIns="0" anchor="ctr"/>
          <a:lstStyle/>
          <a:p>
            <a:pPr marL="338138" indent="-225425" eaLnBrk="0" hangingPunct="0">
              <a:spcBef>
                <a:spcPct val="50000"/>
              </a:spcBef>
              <a:buFont typeface="Wingdings" pitchFamily="2" charset="2"/>
              <a:buNone/>
              <a:defRPr/>
            </a:pPr>
            <a:r>
              <a:rPr lang="en-US" sz="1800" dirty="0"/>
              <a:t>Data Transfer Process (DTP): data ‘distribution’  within SAP </a:t>
            </a:r>
            <a:r>
              <a:rPr lang="en-US" sz="1800" dirty="0" err="1"/>
              <a:t>NetWeaver</a:t>
            </a:r>
            <a:r>
              <a:rPr lang="en-US" sz="1800" dirty="0"/>
              <a:t> BI</a:t>
            </a:r>
          </a:p>
          <a:p>
            <a:pPr marL="338138" indent="-225425" eaLnBrk="0" hangingPunct="0">
              <a:spcBef>
                <a:spcPct val="50000"/>
              </a:spcBef>
              <a:buFont typeface="Wingdings" pitchFamily="2" charset="2"/>
              <a:buNone/>
              <a:defRPr/>
            </a:pPr>
            <a:endParaRPr lang="en-US" sz="1800" dirty="0"/>
          </a:p>
          <a:p>
            <a:pPr marL="338138" indent="-225425" eaLnBrk="0" hangingPunct="0">
              <a:spcBef>
                <a:spcPct val="50000"/>
              </a:spcBef>
              <a:buFont typeface="Wingdings" pitchFamily="2" charset="2"/>
              <a:buChar char="§"/>
              <a:defRPr/>
            </a:pPr>
            <a:r>
              <a:rPr lang="en-US" sz="1800" b="0" dirty="0"/>
              <a:t> Loading data from the layer to expect </a:t>
            </a:r>
            <a:r>
              <a:rPr lang="en-US" sz="1800" b="0" dirty="0" err="1"/>
              <a:t>InfoSources</a:t>
            </a:r>
            <a:endParaRPr lang="en-US" sz="1800" b="0" dirty="0"/>
          </a:p>
          <a:p>
            <a:pPr marL="338138" indent="-225425" eaLnBrk="0" hangingPunct="0">
              <a:lnSpc>
                <a:spcPct val="150000"/>
              </a:lnSpc>
              <a:spcBef>
                <a:spcPct val="50000"/>
              </a:spcBef>
              <a:buFont typeface="Wingdings" pitchFamily="2" charset="2"/>
              <a:buChar char="§"/>
              <a:defRPr/>
            </a:pPr>
            <a:r>
              <a:rPr lang="en-US" sz="1800" b="0" dirty="0"/>
              <a:t> Separation of delta mechanism for different data targets </a:t>
            </a:r>
          </a:p>
          <a:p>
            <a:pPr marL="338138" indent="-225425" eaLnBrk="0" hangingPunct="0">
              <a:spcBef>
                <a:spcPct val="50000"/>
              </a:spcBef>
              <a:buFont typeface="Wingdings" pitchFamily="2" charset="2"/>
              <a:buChar char="§"/>
              <a:defRPr/>
            </a:pPr>
            <a:r>
              <a:rPr lang="en-US" sz="1800" b="0" dirty="0"/>
              <a:t> Enhanced filtering in dataflow</a:t>
            </a:r>
          </a:p>
          <a:p>
            <a:pPr marL="338138" indent="-225425" eaLnBrk="0" hangingPunct="0">
              <a:spcBef>
                <a:spcPct val="50000"/>
              </a:spcBef>
              <a:buFont typeface="Wingdings" pitchFamily="2" charset="2"/>
              <a:buChar char="§"/>
              <a:defRPr/>
            </a:pPr>
            <a:r>
              <a:rPr lang="en-US" sz="1800" b="0" dirty="0"/>
              <a:t> Improved transparency of staging processes across data warehouse layers</a:t>
            </a:r>
          </a:p>
          <a:p>
            <a:pPr marL="338138" indent="-225425" eaLnBrk="0" hangingPunct="0">
              <a:spcBef>
                <a:spcPct val="50000"/>
              </a:spcBef>
              <a:buFont typeface="Wingdings" pitchFamily="2" charset="2"/>
              <a:buNone/>
              <a:defRPr/>
            </a:pPr>
            <a:r>
              <a:rPr lang="en-US" sz="1800" b="0" dirty="0"/>
              <a:t>  (PSA, DWH layer, ODS layer, Architected Data Marts)</a:t>
            </a:r>
          </a:p>
          <a:p>
            <a:pPr marL="338138" indent="-225425" eaLnBrk="0" hangingPunct="0">
              <a:spcBef>
                <a:spcPct val="50000"/>
              </a:spcBef>
              <a:buFont typeface="Wingdings" pitchFamily="2" charset="2"/>
              <a:buChar char="§"/>
              <a:defRPr/>
            </a:pPr>
            <a:r>
              <a:rPr lang="en-US" sz="1800" b="0" dirty="0"/>
              <a:t> Improved performance: optimized parallelization</a:t>
            </a:r>
          </a:p>
          <a:p>
            <a:pPr marL="338138" indent="-225425" eaLnBrk="0" hangingPunct="0">
              <a:spcBef>
                <a:spcPct val="50000"/>
              </a:spcBef>
              <a:buFont typeface="Wingdings" pitchFamily="2" charset="2"/>
              <a:buChar char="§"/>
              <a:defRPr/>
            </a:pPr>
            <a:r>
              <a:rPr lang="en-US" sz="1800" b="0" dirty="0"/>
              <a:t> Enhanced error handling for </a:t>
            </a:r>
            <a:r>
              <a:rPr lang="en-US" sz="1800" b="0" dirty="0" err="1"/>
              <a:t>DataStore</a:t>
            </a:r>
            <a:r>
              <a:rPr lang="en-US" sz="1800" b="0" dirty="0"/>
              <a:t> object (error stack)</a:t>
            </a:r>
          </a:p>
          <a:p>
            <a:pPr marL="338138" indent="-225425" eaLnBrk="0" hangingPunct="0">
              <a:spcBef>
                <a:spcPct val="50000"/>
              </a:spcBef>
              <a:buFont typeface="Wingdings" pitchFamily="2" charset="2"/>
              <a:buChar char="§"/>
              <a:defRPr/>
            </a:pPr>
            <a:r>
              <a:rPr lang="en-US" sz="1800" b="0" dirty="0"/>
              <a:t> Enables real-time data acquisition</a:t>
            </a:r>
            <a:endParaRPr lang="en-US" sz="1800" b="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99330" name="Slide Number Placeholder 4"/>
          <p:cNvSpPr>
            <a:spLocks noGrp="1"/>
          </p:cNvSpPr>
          <p:nvPr>
            <p:ph type="sldNum" sz="quarter" idx="11"/>
          </p:nvPr>
        </p:nvSpPr>
        <p:spPr>
          <a:noFill/>
        </p:spPr>
        <p:txBody>
          <a:bodyPr/>
          <a:lstStyle/>
          <a:p>
            <a:fld id="{93CB0322-BDC8-4870-B764-DA754D9356FA}" type="slidenum">
              <a:rPr lang="en-US" smtClean="0"/>
              <a:pPr/>
              <a:t>27</a:t>
            </a:fld>
            <a:endParaRPr lang="en-US" smtClean="0"/>
          </a:p>
        </p:txBody>
      </p:sp>
      <p:sp>
        <p:nvSpPr>
          <p:cNvPr id="99331" name="Rectangle 2"/>
          <p:cNvSpPr>
            <a:spLocks noGrp="1" noChangeArrowheads="1"/>
          </p:cNvSpPr>
          <p:nvPr>
            <p:ph type="title"/>
          </p:nvPr>
        </p:nvSpPr>
        <p:spPr/>
        <p:txBody>
          <a:bodyPr/>
          <a:lstStyle/>
          <a:p>
            <a:r>
              <a:rPr lang="en-US" smtClean="0"/>
              <a:t>Data Flow Concept in BI 7.0</a:t>
            </a:r>
          </a:p>
        </p:txBody>
      </p:sp>
      <p:pic>
        <p:nvPicPr>
          <p:cNvPr id="99332" name="Picture 2"/>
          <p:cNvPicPr>
            <a:picLocks noChangeAspect="1" noChangeArrowheads="1"/>
          </p:cNvPicPr>
          <p:nvPr/>
        </p:nvPicPr>
        <p:blipFill>
          <a:blip r:embed="rId2"/>
          <a:srcRect/>
          <a:stretch>
            <a:fillRect/>
          </a:stretch>
        </p:blipFill>
        <p:spPr bwMode="auto">
          <a:xfrm>
            <a:off x="849313" y="1095375"/>
            <a:ext cx="7148512" cy="5111750"/>
          </a:xfrm>
          <a:prstGeom prst="rect">
            <a:avLst/>
          </a:prstGeom>
          <a:noFill/>
          <a:ln w="9525">
            <a:noFill/>
            <a:miter lim="800000"/>
            <a:headEnd/>
            <a:tailEnd/>
          </a:ln>
        </p:spPr>
      </p:pic>
      <p:sp>
        <p:nvSpPr>
          <p:cNvPr id="99333" name="Rectangle 5"/>
          <p:cNvSpPr>
            <a:spLocks noChangeArrowheads="1"/>
          </p:cNvSpPr>
          <p:nvPr/>
        </p:nvSpPr>
        <p:spPr bwMode="auto">
          <a:xfrm>
            <a:off x="6988175" y="6026150"/>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0354" name="Slide Number Placeholder 4"/>
          <p:cNvSpPr>
            <a:spLocks noGrp="1"/>
          </p:cNvSpPr>
          <p:nvPr>
            <p:ph type="sldNum" sz="quarter" idx="11"/>
          </p:nvPr>
        </p:nvSpPr>
        <p:spPr>
          <a:noFill/>
        </p:spPr>
        <p:txBody>
          <a:bodyPr/>
          <a:lstStyle/>
          <a:p>
            <a:fld id="{165BD93E-3BE6-4C30-9EEB-644FA02178D9}" type="slidenum">
              <a:rPr lang="en-US" smtClean="0"/>
              <a:pPr/>
              <a:t>28</a:t>
            </a:fld>
            <a:endParaRPr lang="en-US" smtClean="0"/>
          </a:p>
        </p:txBody>
      </p:sp>
      <p:sp>
        <p:nvSpPr>
          <p:cNvPr id="100355" name="Rectangle 2"/>
          <p:cNvSpPr>
            <a:spLocks noGrp="1" noChangeArrowheads="1"/>
          </p:cNvSpPr>
          <p:nvPr>
            <p:ph type="title"/>
          </p:nvPr>
        </p:nvSpPr>
        <p:spPr/>
        <p:txBody>
          <a:bodyPr/>
          <a:lstStyle/>
          <a:p>
            <a:r>
              <a:rPr lang="en-US" smtClean="0"/>
              <a:t>Data Flow Concept in BI 7.0 -  Simplified</a:t>
            </a:r>
          </a:p>
        </p:txBody>
      </p:sp>
      <p:pic>
        <p:nvPicPr>
          <p:cNvPr id="100356" name="Picture 2"/>
          <p:cNvPicPr>
            <a:picLocks noChangeAspect="1" noChangeArrowheads="1"/>
          </p:cNvPicPr>
          <p:nvPr/>
        </p:nvPicPr>
        <p:blipFill>
          <a:blip r:embed="rId2"/>
          <a:srcRect/>
          <a:stretch>
            <a:fillRect/>
          </a:stretch>
        </p:blipFill>
        <p:spPr bwMode="auto">
          <a:xfrm>
            <a:off x="195263" y="1174750"/>
            <a:ext cx="8562975" cy="4895850"/>
          </a:xfrm>
          <a:prstGeom prst="rect">
            <a:avLst/>
          </a:prstGeom>
          <a:noFill/>
          <a:ln w="9525">
            <a:noFill/>
            <a:miter lim="800000"/>
            <a:headEnd/>
            <a:tailEnd/>
          </a:ln>
        </p:spPr>
      </p:pic>
      <p:sp>
        <p:nvSpPr>
          <p:cNvPr id="100357" name="TextBox 5"/>
          <p:cNvSpPr txBox="1">
            <a:spLocks noChangeArrowheads="1"/>
          </p:cNvSpPr>
          <p:nvPr/>
        </p:nvSpPr>
        <p:spPr bwMode="auto">
          <a:xfrm>
            <a:off x="373063" y="3954463"/>
            <a:ext cx="2176462" cy="2062162"/>
          </a:xfrm>
          <a:prstGeom prst="rect">
            <a:avLst/>
          </a:prstGeom>
          <a:solidFill>
            <a:srgbClr val="FFE98B"/>
          </a:solidFill>
          <a:ln w="9525">
            <a:solidFill>
              <a:srgbClr val="996633"/>
            </a:solidFill>
            <a:miter lim="800000"/>
            <a:headEnd/>
            <a:tailEnd/>
          </a:ln>
        </p:spPr>
        <p:txBody>
          <a:bodyPr>
            <a:spAutoFit/>
          </a:bodyPr>
          <a:lstStyle/>
          <a:p>
            <a:pPr eaLnBrk="0" hangingPunct="0"/>
            <a:r>
              <a:rPr lang="en-US" sz="1600"/>
              <a:t>Restrictions:</a:t>
            </a:r>
          </a:p>
          <a:p>
            <a:pPr eaLnBrk="0" hangingPunct="0"/>
            <a:endParaRPr lang="en-US" sz="1600"/>
          </a:p>
          <a:p>
            <a:pPr eaLnBrk="0" hangingPunct="0"/>
            <a:r>
              <a:rPr lang="en-US" sz="1600"/>
              <a:t>Not optimized for mass data transfer</a:t>
            </a:r>
          </a:p>
          <a:p>
            <a:pPr eaLnBrk="0" hangingPunct="0"/>
            <a:endParaRPr lang="en-US" sz="1600"/>
          </a:p>
          <a:p>
            <a:pPr eaLnBrk="0" hangingPunct="0"/>
            <a:r>
              <a:rPr lang="en-US" sz="1600"/>
              <a:t>No packaging of data</a:t>
            </a:r>
          </a:p>
          <a:p>
            <a:pPr eaLnBrk="0" hangingPunct="0"/>
            <a:endParaRPr lang="en-US" sz="1600"/>
          </a:p>
          <a:p>
            <a:pPr eaLnBrk="0" hangingPunct="0"/>
            <a:r>
              <a:rPr lang="en-US" sz="1600" i="1"/>
              <a:t>Full </a:t>
            </a:r>
            <a:r>
              <a:rPr lang="en-US" sz="1600"/>
              <a:t>Mode only</a:t>
            </a:r>
            <a:endParaRPr lang="en-US" sz="1600" i="1"/>
          </a:p>
        </p:txBody>
      </p:sp>
      <p:sp>
        <p:nvSpPr>
          <p:cNvPr id="100358" name="Rectangle 6"/>
          <p:cNvSpPr>
            <a:spLocks noChangeArrowheads="1"/>
          </p:cNvSpPr>
          <p:nvPr/>
        </p:nvSpPr>
        <p:spPr bwMode="auto">
          <a:xfrm>
            <a:off x="6988175" y="6557963"/>
            <a:ext cx="1177925" cy="230187"/>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1378" name="Slide Number Placeholder 4"/>
          <p:cNvSpPr>
            <a:spLocks noGrp="1"/>
          </p:cNvSpPr>
          <p:nvPr>
            <p:ph type="sldNum" sz="quarter" idx="11"/>
          </p:nvPr>
        </p:nvSpPr>
        <p:spPr>
          <a:noFill/>
        </p:spPr>
        <p:txBody>
          <a:bodyPr/>
          <a:lstStyle/>
          <a:p>
            <a:fld id="{F6DA61FE-F0EC-458F-B86B-6E7552F74212}" type="slidenum">
              <a:rPr lang="en-US" smtClean="0"/>
              <a:pPr/>
              <a:t>29</a:t>
            </a:fld>
            <a:endParaRPr lang="en-US" smtClean="0"/>
          </a:p>
        </p:txBody>
      </p:sp>
      <p:sp>
        <p:nvSpPr>
          <p:cNvPr id="101379" name="Rectangle 2"/>
          <p:cNvSpPr>
            <a:spLocks noGrp="1" noChangeArrowheads="1"/>
          </p:cNvSpPr>
          <p:nvPr>
            <p:ph type="title"/>
          </p:nvPr>
        </p:nvSpPr>
        <p:spPr/>
        <p:txBody>
          <a:bodyPr/>
          <a:lstStyle/>
          <a:p>
            <a:r>
              <a:rPr lang="en-US" smtClean="0"/>
              <a:t>Data Flow in SAP BI 7.0</a:t>
            </a:r>
          </a:p>
        </p:txBody>
      </p:sp>
      <p:pic>
        <p:nvPicPr>
          <p:cNvPr id="101380" name="Picture 2"/>
          <p:cNvPicPr>
            <a:picLocks noChangeAspect="1" noChangeArrowheads="1"/>
          </p:cNvPicPr>
          <p:nvPr/>
        </p:nvPicPr>
        <p:blipFill>
          <a:blip r:embed="rId2"/>
          <a:srcRect/>
          <a:stretch>
            <a:fillRect/>
          </a:stretch>
        </p:blipFill>
        <p:spPr bwMode="auto">
          <a:xfrm>
            <a:off x="700088" y="1201738"/>
            <a:ext cx="7743825" cy="5124450"/>
          </a:xfrm>
          <a:prstGeom prst="rect">
            <a:avLst/>
          </a:prstGeom>
          <a:noFill/>
          <a:ln w="9525">
            <a:noFill/>
            <a:miter lim="800000"/>
            <a:headEnd/>
            <a:tailEnd/>
          </a:ln>
        </p:spPr>
      </p:pic>
      <p:sp>
        <p:nvSpPr>
          <p:cNvPr id="101381" name="Rectangle 5"/>
          <p:cNvSpPr>
            <a:spLocks noChangeArrowheads="1"/>
          </p:cNvSpPr>
          <p:nvPr/>
        </p:nvSpPr>
        <p:spPr bwMode="auto">
          <a:xfrm>
            <a:off x="7334250" y="6200775"/>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1682" name="Slide Number Placeholder 4"/>
          <p:cNvSpPr>
            <a:spLocks noGrp="1"/>
          </p:cNvSpPr>
          <p:nvPr>
            <p:ph type="sldNum" sz="quarter" idx="11"/>
          </p:nvPr>
        </p:nvSpPr>
        <p:spPr>
          <a:noFill/>
        </p:spPr>
        <p:txBody>
          <a:bodyPr/>
          <a:lstStyle/>
          <a:p>
            <a:fld id="{487BE7EA-2DA8-4329-AA91-469B7AF1F4C9}" type="slidenum">
              <a:rPr lang="en-US" smtClean="0"/>
              <a:pPr/>
              <a:t>3</a:t>
            </a:fld>
            <a:endParaRPr lang="en-US" smtClean="0"/>
          </a:p>
        </p:txBody>
      </p:sp>
      <p:sp>
        <p:nvSpPr>
          <p:cNvPr id="71683" name="Oval 4"/>
          <p:cNvSpPr>
            <a:spLocks noChangeArrowheads="1"/>
          </p:cNvSpPr>
          <p:nvPr/>
        </p:nvSpPr>
        <p:spPr bwMode="auto">
          <a:xfrm>
            <a:off x="598488" y="1498600"/>
            <a:ext cx="457200" cy="457200"/>
          </a:xfrm>
          <a:prstGeom prst="ellipse">
            <a:avLst/>
          </a:prstGeom>
          <a:solidFill>
            <a:srgbClr val="333333"/>
          </a:solidFill>
          <a:ln w="9525">
            <a:noFill/>
            <a:round/>
            <a:headEnd/>
            <a:tailEnd/>
          </a:ln>
        </p:spPr>
        <p:txBody>
          <a:bodyPr wrap="none" anchor="ctr"/>
          <a:lstStyle/>
          <a:p>
            <a:pPr algn="ctr" eaLnBrk="0" hangingPunct="0"/>
            <a:r>
              <a:rPr lang="en-US">
                <a:solidFill>
                  <a:schemeClr val="bg1"/>
                </a:solidFill>
              </a:rPr>
              <a:t>1</a:t>
            </a:r>
          </a:p>
        </p:txBody>
      </p:sp>
      <p:sp>
        <p:nvSpPr>
          <p:cNvPr id="7" name="Oval 6"/>
          <p:cNvSpPr>
            <a:spLocks noChangeArrowheads="1"/>
          </p:cNvSpPr>
          <p:nvPr/>
        </p:nvSpPr>
        <p:spPr bwMode="auto">
          <a:xfrm>
            <a:off x="612775" y="2163763"/>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2</a:t>
            </a:r>
          </a:p>
        </p:txBody>
      </p:sp>
      <p:sp>
        <p:nvSpPr>
          <p:cNvPr id="8" name="Oval 8"/>
          <p:cNvSpPr>
            <a:spLocks noChangeArrowheads="1"/>
          </p:cNvSpPr>
          <p:nvPr/>
        </p:nvSpPr>
        <p:spPr bwMode="auto">
          <a:xfrm>
            <a:off x="612775" y="2838450"/>
            <a:ext cx="457200" cy="457200"/>
          </a:xfrm>
          <a:prstGeom prst="ellipse">
            <a:avLst/>
          </a:prstGeom>
          <a:solidFill>
            <a:schemeClr val="bg1">
              <a:lumMod val="75000"/>
            </a:schemeClr>
          </a:solidFill>
          <a:ln w="9525">
            <a:noFill/>
            <a:round/>
            <a:headEnd/>
            <a:tailEnd/>
          </a:ln>
        </p:spPr>
        <p:txBody>
          <a:bodyPr wrap="none" anchor="ctr"/>
          <a:lstStyle/>
          <a:p>
            <a:pPr algn="ctr" eaLnBrk="0" hangingPunct="0">
              <a:defRPr/>
            </a:pPr>
            <a:r>
              <a:rPr lang="en-US" dirty="0">
                <a:solidFill>
                  <a:schemeClr val="bg1"/>
                </a:solidFill>
              </a:rPr>
              <a:t>3</a:t>
            </a:r>
          </a:p>
        </p:txBody>
      </p:sp>
      <p:sp>
        <p:nvSpPr>
          <p:cNvPr id="71686" name="Rectangle 11"/>
          <p:cNvSpPr>
            <a:spLocks noChangeArrowheads="1"/>
          </p:cNvSpPr>
          <p:nvPr/>
        </p:nvSpPr>
        <p:spPr bwMode="auto">
          <a:xfrm>
            <a:off x="1120775" y="1558925"/>
            <a:ext cx="1249363" cy="400050"/>
          </a:xfrm>
          <a:prstGeom prst="rect">
            <a:avLst/>
          </a:prstGeom>
          <a:noFill/>
          <a:ln w="9525">
            <a:noFill/>
            <a:miter lim="800000"/>
            <a:headEnd/>
            <a:tailEnd/>
          </a:ln>
        </p:spPr>
        <p:txBody>
          <a:bodyPr wrap="none">
            <a:spAutoFit/>
          </a:bodyPr>
          <a:lstStyle/>
          <a:p>
            <a:pPr eaLnBrk="0" hangingPunct="0"/>
            <a:r>
              <a:rPr lang="en-US" b="0"/>
              <a:t>Modeling</a:t>
            </a:r>
          </a:p>
        </p:txBody>
      </p:sp>
      <p:sp>
        <p:nvSpPr>
          <p:cNvPr id="10" name="Rectangle 12"/>
          <p:cNvSpPr>
            <a:spLocks noChangeArrowheads="1"/>
          </p:cNvSpPr>
          <p:nvPr/>
        </p:nvSpPr>
        <p:spPr bwMode="auto">
          <a:xfrm>
            <a:off x="1162050" y="2224088"/>
            <a:ext cx="1914525"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Transformation</a:t>
            </a:r>
            <a:endParaRPr lang="en-US" b="0" dirty="0">
              <a:solidFill>
                <a:schemeClr val="bg1">
                  <a:lumMod val="75000"/>
                </a:schemeClr>
              </a:solidFill>
            </a:endParaRPr>
          </a:p>
        </p:txBody>
      </p:sp>
      <p:sp>
        <p:nvSpPr>
          <p:cNvPr id="11" name="Rectangle 13"/>
          <p:cNvSpPr>
            <a:spLocks noChangeArrowheads="1"/>
          </p:cNvSpPr>
          <p:nvPr/>
        </p:nvSpPr>
        <p:spPr bwMode="auto">
          <a:xfrm>
            <a:off x="1162050" y="2898775"/>
            <a:ext cx="2132013" cy="400050"/>
          </a:xfrm>
          <a:prstGeom prst="rect">
            <a:avLst/>
          </a:prstGeom>
          <a:noFill/>
          <a:ln w="9525">
            <a:noFill/>
            <a:miter lim="800000"/>
            <a:headEnd/>
            <a:tailEnd/>
          </a:ln>
        </p:spPr>
        <p:txBody>
          <a:bodyPr wrap="none">
            <a:spAutoFit/>
          </a:bodyPr>
          <a:lstStyle/>
          <a:p>
            <a:pPr eaLnBrk="0" hangingPunct="0">
              <a:defRPr/>
            </a:pPr>
            <a:r>
              <a:rPr lang="en-US" b="0" dirty="0">
                <a:solidFill>
                  <a:schemeClr val="bg1">
                    <a:lumMod val="75000"/>
                  </a:schemeClr>
                </a:solidFill>
              </a:rPr>
              <a:t>Data Distribution</a:t>
            </a:r>
            <a:endParaRPr lang="en-US" b="0"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2402" name="Slide Number Placeholder 4"/>
          <p:cNvSpPr>
            <a:spLocks noGrp="1"/>
          </p:cNvSpPr>
          <p:nvPr>
            <p:ph type="sldNum" sz="quarter" idx="11"/>
          </p:nvPr>
        </p:nvSpPr>
        <p:spPr>
          <a:noFill/>
        </p:spPr>
        <p:txBody>
          <a:bodyPr/>
          <a:lstStyle/>
          <a:p>
            <a:fld id="{3DC99430-2D97-4A0C-AFBF-E9ED2E56A54C}" type="slidenum">
              <a:rPr lang="en-US" smtClean="0"/>
              <a:pPr/>
              <a:t>30</a:t>
            </a:fld>
            <a:endParaRPr lang="en-US" smtClean="0"/>
          </a:p>
        </p:txBody>
      </p:sp>
      <p:sp>
        <p:nvSpPr>
          <p:cNvPr id="102403" name="Rectangle 2"/>
          <p:cNvSpPr>
            <a:spLocks noGrp="1" noChangeArrowheads="1"/>
          </p:cNvSpPr>
          <p:nvPr>
            <p:ph type="title"/>
          </p:nvPr>
        </p:nvSpPr>
        <p:spPr/>
        <p:txBody>
          <a:bodyPr/>
          <a:lstStyle/>
          <a:p>
            <a:r>
              <a:rPr lang="en-US" smtClean="0"/>
              <a:t>Data Transfer Process : Complex Example</a:t>
            </a:r>
          </a:p>
        </p:txBody>
      </p:sp>
      <p:pic>
        <p:nvPicPr>
          <p:cNvPr id="102404" name="Picture 2"/>
          <p:cNvPicPr>
            <a:picLocks noChangeAspect="1" noChangeArrowheads="1"/>
          </p:cNvPicPr>
          <p:nvPr/>
        </p:nvPicPr>
        <p:blipFill>
          <a:blip r:embed="rId2"/>
          <a:srcRect/>
          <a:stretch>
            <a:fillRect/>
          </a:stretch>
        </p:blipFill>
        <p:spPr bwMode="auto">
          <a:xfrm>
            <a:off x="225425" y="1208088"/>
            <a:ext cx="8667750" cy="5133975"/>
          </a:xfrm>
          <a:prstGeom prst="rect">
            <a:avLst/>
          </a:prstGeom>
          <a:noFill/>
          <a:ln w="9525">
            <a:noFill/>
            <a:miter lim="800000"/>
            <a:headEnd/>
            <a:tailEnd/>
          </a:ln>
        </p:spPr>
      </p:pic>
      <p:sp>
        <p:nvSpPr>
          <p:cNvPr id="102405" name="Rectangle 5"/>
          <p:cNvSpPr>
            <a:spLocks noChangeArrowheads="1"/>
          </p:cNvSpPr>
          <p:nvPr/>
        </p:nvSpPr>
        <p:spPr bwMode="auto">
          <a:xfrm>
            <a:off x="7470775" y="6027738"/>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3426" name="Slide Number Placeholder 4"/>
          <p:cNvSpPr>
            <a:spLocks noGrp="1"/>
          </p:cNvSpPr>
          <p:nvPr>
            <p:ph type="sldNum" sz="quarter" idx="11"/>
          </p:nvPr>
        </p:nvSpPr>
        <p:spPr>
          <a:noFill/>
        </p:spPr>
        <p:txBody>
          <a:bodyPr/>
          <a:lstStyle/>
          <a:p>
            <a:fld id="{F022A712-796F-4686-A42C-2D69AF85D668}" type="slidenum">
              <a:rPr lang="en-US" smtClean="0"/>
              <a:pPr/>
              <a:t>31</a:t>
            </a:fld>
            <a:endParaRPr lang="en-US" smtClean="0"/>
          </a:p>
        </p:txBody>
      </p:sp>
      <p:sp>
        <p:nvSpPr>
          <p:cNvPr id="103427" name="Rectangle 2"/>
          <p:cNvSpPr>
            <a:spLocks noGrp="1" noChangeArrowheads="1"/>
          </p:cNvSpPr>
          <p:nvPr>
            <p:ph type="title"/>
          </p:nvPr>
        </p:nvSpPr>
        <p:spPr/>
        <p:txBody>
          <a:bodyPr/>
          <a:lstStyle/>
          <a:p>
            <a:r>
              <a:rPr lang="en-US" smtClean="0"/>
              <a:t>Error Handling Features</a:t>
            </a:r>
          </a:p>
        </p:txBody>
      </p:sp>
      <p:sp>
        <p:nvSpPr>
          <p:cNvPr id="6" name="TextBox 5"/>
          <p:cNvSpPr txBox="1"/>
          <p:nvPr/>
        </p:nvSpPr>
        <p:spPr>
          <a:xfrm>
            <a:off x="733425" y="1403350"/>
            <a:ext cx="7277100" cy="4981575"/>
          </a:xfrm>
          <a:prstGeom prst="rect">
            <a:avLst/>
          </a:prstGeom>
          <a:solidFill>
            <a:srgbClr val="FFF4D1"/>
          </a:solidFill>
          <a:ln>
            <a:solidFill>
              <a:srgbClr val="FFCC00"/>
            </a:solidFill>
          </a:ln>
        </p:spPr>
        <p:txBody>
          <a:bodyPr>
            <a:spAutoFit/>
          </a:bodyPr>
          <a:lstStyle/>
          <a:p>
            <a:pPr eaLnBrk="0" hangingPunct="0">
              <a:lnSpc>
                <a:spcPct val="150000"/>
              </a:lnSpc>
              <a:buFont typeface="Wingdings" pitchFamily="2" charset="2"/>
              <a:buChar char="w"/>
              <a:defRPr/>
            </a:pPr>
            <a:r>
              <a:rPr lang="en-US" dirty="0"/>
              <a:t> </a:t>
            </a:r>
            <a:r>
              <a:rPr lang="en-US" sz="1800" b="0" dirty="0"/>
              <a:t>Possibility to choose in the scheduler to …</a:t>
            </a:r>
          </a:p>
          <a:p>
            <a:pPr lvl="1" eaLnBrk="0" hangingPunct="0">
              <a:lnSpc>
                <a:spcPct val="150000"/>
              </a:lnSpc>
              <a:buFont typeface="Courier New" pitchFamily="49" charset="0"/>
              <a:buChar char="o"/>
              <a:defRPr/>
            </a:pPr>
            <a:r>
              <a:rPr lang="en-US" sz="1600" dirty="0"/>
              <a:t> abort process when errors occur</a:t>
            </a:r>
          </a:p>
          <a:p>
            <a:pPr lvl="1" eaLnBrk="0" hangingPunct="0">
              <a:lnSpc>
                <a:spcPct val="150000"/>
              </a:lnSpc>
              <a:buFont typeface="Courier New" pitchFamily="49" charset="0"/>
              <a:buChar char="o"/>
              <a:defRPr/>
            </a:pPr>
            <a:r>
              <a:rPr lang="en-US" sz="1600" dirty="0"/>
              <a:t> process the correct records but do not allow reporting on them</a:t>
            </a:r>
          </a:p>
          <a:p>
            <a:pPr lvl="1" eaLnBrk="0" hangingPunct="0">
              <a:lnSpc>
                <a:spcPct val="150000"/>
              </a:lnSpc>
              <a:buFont typeface="Courier New" pitchFamily="49" charset="0"/>
              <a:buChar char="o"/>
              <a:defRPr/>
            </a:pPr>
            <a:r>
              <a:rPr lang="en-US" sz="1600" dirty="0"/>
              <a:t> process the correct records and allow to report on them</a:t>
            </a:r>
          </a:p>
          <a:p>
            <a:pPr eaLnBrk="0" hangingPunct="0">
              <a:lnSpc>
                <a:spcPct val="150000"/>
              </a:lnSpc>
              <a:buFont typeface="Wingdings" pitchFamily="2" charset="2"/>
              <a:buChar char="w"/>
              <a:defRPr/>
            </a:pPr>
            <a:r>
              <a:rPr lang="en-US" b="0" dirty="0"/>
              <a:t> </a:t>
            </a:r>
            <a:r>
              <a:rPr lang="en-US" sz="1800" b="0" dirty="0"/>
              <a:t>Number of wrong records which lead  to a wrong request</a:t>
            </a:r>
          </a:p>
          <a:p>
            <a:pPr eaLnBrk="0" hangingPunct="0">
              <a:lnSpc>
                <a:spcPct val="150000"/>
              </a:lnSpc>
              <a:buFont typeface="Wingdings" pitchFamily="2" charset="2"/>
              <a:buChar char="w"/>
              <a:defRPr/>
            </a:pPr>
            <a:r>
              <a:rPr lang="en-US" sz="1800" b="0" dirty="0"/>
              <a:t> Invalid records can be written into an error stack</a:t>
            </a:r>
          </a:p>
          <a:p>
            <a:pPr marL="228600" indent="-228600" eaLnBrk="0" hangingPunct="0">
              <a:lnSpc>
                <a:spcPct val="150000"/>
              </a:lnSpc>
              <a:buFont typeface="Wingdings" pitchFamily="2" charset="2"/>
              <a:buChar char="w"/>
              <a:defRPr/>
            </a:pPr>
            <a:r>
              <a:rPr lang="en-US" sz="1800" b="0" dirty="0"/>
              <a:t> Keys should be defined fir error stack to enable the error handling of </a:t>
            </a:r>
            <a:r>
              <a:rPr lang="en-US" sz="1800" b="0" dirty="0" err="1"/>
              <a:t>DataSource</a:t>
            </a:r>
            <a:r>
              <a:rPr lang="en-US" sz="1800" b="0" dirty="0"/>
              <a:t> object</a:t>
            </a:r>
          </a:p>
          <a:p>
            <a:pPr marL="228600" indent="-228600" eaLnBrk="0" hangingPunct="0">
              <a:lnSpc>
                <a:spcPct val="150000"/>
              </a:lnSpc>
              <a:buFont typeface="Wingdings" pitchFamily="2" charset="2"/>
              <a:buChar char="w"/>
              <a:defRPr/>
            </a:pPr>
            <a:r>
              <a:rPr lang="en-US" sz="1800" b="0" dirty="0"/>
              <a:t>Temporary data storage can be switched on/off for each </a:t>
            </a:r>
            <a:r>
              <a:rPr lang="en-US" sz="1800" b="0" dirty="0" err="1"/>
              <a:t>substep</a:t>
            </a:r>
            <a:r>
              <a:rPr lang="en-US" sz="1800" b="0" dirty="0"/>
              <a:t> of the loading process</a:t>
            </a:r>
          </a:p>
          <a:p>
            <a:pPr marL="228600" indent="-228600" eaLnBrk="0" hangingPunct="0">
              <a:lnSpc>
                <a:spcPct val="150000"/>
              </a:lnSpc>
              <a:buFont typeface="Wingdings" pitchFamily="2" charset="2"/>
              <a:buChar char="w"/>
              <a:defRPr/>
            </a:pPr>
            <a:r>
              <a:rPr lang="en-US" sz="1800" b="0" dirty="0"/>
              <a:t> Invalid records can be updated into data targets after their </a:t>
            </a:r>
            <a:r>
              <a:rPr lang="en-US" sz="1800" b="0" dirty="0" err="1"/>
              <a:t>correctios</a:t>
            </a:r>
            <a:r>
              <a:rPr lang="en-US" sz="1800" b="0" dirty="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4450" name="Slide Number Placeholder 4"/>
          <p:cNvSpPr>
            <a:spLocks noGrp="1"/>
          </p:cNvSpPr>
          <p:nvPr>
            <p:ph type="sldNum" sz="quarter" idx="11"/>
          </p:nvPr>
        </p:nvSpPr>
        <p:spPr>
          <a:noFill/>
        </p:spPr>
        <p:txBody>
          <a:bodyPr/>
          <a:lstStyle/>
          <a:p>
            <a:fld id="{89B8FBB8-BD9F-424B-BAA6-A93565F298BD}" type="slidenum">
              <a:rPr lang="en-US" smtClean="0"/>
              <a:pPr/>
              <a:t>32</a:t>
            </a:fld>
            <a:endParaRPr lang="en-US" smtClean="0"/>
          </a:p>
        </p:txBody>
      </p:sp>
      <p:sp>
        <p:nvSpPr>
          <p:cNvPr id="104451" name="Rectangle 2"/>
          <p:cNvSpPr>
            <a:spLocks noGrp="1" noChangeArrowheads="1"/>
          </p:cNvSpPr>
          <p:nvPr>
            <p:ph type="title"/>
          </p:nvPr>
        </p:nvSpPr>
        <p:spPr/>
        <p:txBody>
          <a:bodyPr/>
          <a:lstStyle/>
          <a:p>
            <a:r>
              <a:rPr lang="en-US" smtClean="0"/>
              <a:t>DTP -  Error Handling</a:t>
            </a:r>
          </a:p>
        </p:txBody>
      </p:sp>
      <p:sp>
        <p:nvSpPr>
          <p:cNvPr id="6" name="Rectangle 5"/>
          <p:cNvSpPr/>
          <p:nvPr/>
        </p:nvSpPr>
        <p:spPr>
          <a:xfrm>
            <a:off x="528638" y="1314450"/>
            <a:ext cx="8124825" cy="3970338"/>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p:spPr>
        <p:txBody>
          <a:bodyPr>
            <a:spAutoFit/>
          </a:bodyPr>
          <a:lstStyle/>
          <a:p>
            <a:pPr eaLnBrk="0" hangingPunct="0">
              <a:defRPr/>
            </a:pPr>
            <a:endParaRPr lang="en-US" sz="1800" b="0" dirty="0"/>
          </a:p>
          <a:p>
            <a:pPr marL="228600" indent="-228600" eaLnBrk="0" hangingPunct="0">
              <a:lnSpc>
                <a:spcPct val="150000"/>
              </a:lnSpc>
              <a:buFont typeface="Wingdings" pitchFamily="2" charset="2"/>
              <a:buChar char="W"/>
              <a:defRPr/>
            </a:pPr>
            <a:r>
              <a:rPr lang="en-US" sz="1800" b="0" dirty="0"/>
              <a:t>For a data transfer process (DTP), you can specify how you want the system to respond when data records contain errors</a:t>
            </a:r>
          </a:p>
          <a:p>
            <a:pPr eaLnBrk="0" hangingPunct="0">
              <a:lnSpc>
                <a:spcPct val="150000"/>
              </a:lnSpc>
              <a:buFont typeface="Wingdings" pitchFamily="2" charset="2"/>
              <a:buChar char="W"/>
              <a:defRPr/>
            </a:pPr>
            <a:endParaRPr lang="en-US" sz="1800" b="0" dirty="0"/>
          </a:p>
          <a:p>
            <a:pPr marL="228600" indent="-228600" eaLnBrk="0" hangingPunct="0">
              <a:lnSpc>
                <a:spcPct val="150000"/>
              </a:lnSpc>
              <a:buFont typeface="Wingdings" pitchFamily="2" charset="2"/>
              <a:buChar char="W"/>
              <a:defRPr/>
            </a:pPr>
            <a:r>
              <a:rPr lang="en-US" sz="1800" b="0" dirty="0"/>
              <a:t>If you activate error handling, the records with errors are written to a request-based database table (PSA table). </a:t>
            </a:r>
            <a:r>
              <a:rPr lang="en-US" sz="1800" dirty="0"/>
              <a:t>This is the error stack</a:t>
            </a:r>
            <a:endParaRPr lang="en-US" sz="1800" b="0" dirty="0"/>
          </a:p>
          <a:p>
            <a:pPr eaLnBrk="0" hangingPunct="0">
              <a:lnSpc>
                <a:spcPct val="150000"/>
              </a:lnSpc>
              <a:buFont typeface="Wingdings" pitchFamily="2" charset="2"/>
              <a:buChar char="W"/>
              <a:defRPr/>
            </a:pPr>
            <a:endParaRPr lang="en-US" sz="1800" b="0" dirty="0"/>
          </a:p>
          <a:p>
            <a:pPr marL="228600" indent="-228600" eaLnBrk="0" hangingPunct="0">
              <a:lnSpc>
                <a:spcPct val="150000"/>
              </a:lnSpc>
              <a:buFont typeface="Wingdings" pitchFamily="2" charset="2"/>
              <a:buChar char="W"/>
              <a:defRPr/>
            </a:pPr>
            <a:r>
              <a:rPr lang="en-US" sz="1800" b="0" dirty="0"/>
              <a:t>You can use a special data transfer process, the error DTP, to update the records to the target</a:t>
            </a:r>
            <a:endParaRPr lang="en-US" sz="1800" dirty="0"/>
          </a:p>
          <a:p>
            <a:pPr eaLnBrk="0" hangingPunct="0">
              <a:defRPr/>
            </a:pPr>
            <a:endParaRPr lang="en-US" sz="1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5474" name="Slide Number Placeholder 4"/>
          <p:cNvSpPr>
            <a:spLocks noGrp="1"/>
          </p:cNvSpPr>
          <p:nvPr>
            <p:ph type="sldNum" sz="quarter" idx="11"/>
          </p:nvPr>
        </p:nvSpPr>
        <p:spPr>
          <a:noFill/>
        </p:spPr>
        <p:txBody>
          <a:bodyPr/>
          <a:lstStyle/>
          <a:p>
            <a:fld id="{97A71343-8179-4E9B-B532-2D98D8F5F603}" type="slidenum">
              <a:rPr lang="en-US" smtClean="0"/>
              <a:pPr/>
              <a:t>33</a:t>
            </a:fld>
            <a:endParaRPr lang="en-US" smtClean="0"/>
          </a:p>
        </p:txBody>
      </p:sp>
      <p:sp>
        <p:nvSpPr>
          <p:cNvPr id="105475" name="Rectangle 2"/>
          <p:cNvSpPr>
            <a:spLocks noGrp="1" noChangeArrowheads="1"/>
          </p:cNvSpPr>
          <p:nvPr>
            <p:ph type="title"/>
          </p:nvPr>
        </p:nvSpPr>
        <p:spPr/>
        <p:txBody>
          <a:bodyPr/>
          <a:lstStyle/>
          <a:p>
            <a:r>
              <a:rPr lang="en-US" smtClean="0"/>
              <a:t>Overview - Error Stack</a:t>
            </a:r>
          </a:p>
        </p:txBody>
      </p:sp>
      <p:sp>
        <p:nvSpPr>
          <p:cNvPr id="105476" name="AutoShape 1057"/>
          <p:cNvSpPr>
            <a:spLocks noChangeArrowheads="1"/>
          </p:cNvSpPr>
          <p:nvPr/>
        </p:nvSpPr>
        <p:spPr bwMode="auto">
          <a:xfrm>
            <a:off x="368300" y="1539875"/>
            <a:ext cx="7994650" cy="931863"/>
          </a:xfrm>
          <a:prstGeom prst="roundRect">
            <a:avLst>
              <a:gd name="adj" fmla="val 7056"/>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277813" indent="-177800" algn="just">
              <a:lnSpc>
                <a:spcPct val="120000"/>
              </a:lnSpc>
            </a:pPr>
            <a:r>
              <a:rPr lang="en-US" sz="1600"/>
              <a:t>A request-based table (PSA table) into which erroneous data records from a data </a:t>
            </a:r>
          </a:p>
          <a:p>
            <a:pPr marL="277813" indent="-177800" algn="just">
              <a:lnSpc>
                <a:spcPct val="120000"/>
              </a:lnSpc>
            </a:pPr>
            <a:r>
              <a:rPr lang="en-US" sz="1600"/>
              <a:t>transfer process are written. The error stack is based on the data source, that is, </a:t>
            </a:r>
          </a:p>
          <a:p>
            <a:pPr marL="277813" indent="-177800" algn="just">
              <a:lnSpc>
                <a:spcPct val="120000"/>
              </a:lnSpc>
            </a:pPr>
            <a:r>
              <a:rPr lang="en-US" sz="1600"/>
              <a:t>records from the source are written to the error stack.</a:t>
            </a:r>
            <a:endParaRPr lang="en-US" sz="1600">
              <a:solidFill>
                <a:srgbClr val="000000"/>
              </a:solidFill>
              <a:ea typeface="Arial Unicode MS" pitchFamily="34" charset="-128"/>
              <a:cs typeface="Arial Unicode MS" pitchFamily="34" charset="-128"/>
            </a:endParaRPr>
          </a:p>
        </p:txBody>
      </p:sp>
      <p:sp>
        <p:nvSpPr>
          <p:cNvPr id="105477" name="AutoShape 1028"/>
          <p:cNvSpPr>
            <a:spLocks noChangeArrowheads="1"/>
          </p:cNvSpPr>
          <p:nvPr/>
        </p:nvSpPr>
        <p:spPr bwMode="auto">
          <a:xfrm>
            <a:off x="369888" y="1200150"/>
            <a:ext cx="1787525" cy="404813"/>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a:t>
            </a:r>
            <a:r>
              <a:rPr lang="en-US" sz="1600"/>
              <a:t>Definition</a:t>
            </a:r>
          </a:p>
        </p:txBody>
      </p:sp>
      <p:sp>
        <p:nvSpPr>
          <p:cNvPr id="105478" name="AutoShape 1057"/>
          <p:cNvSpPr>
            <a:spLocks noChangeArrowheads="1"/>
          </p:cNvSpPr>
          <p:nvPr/>
        </p:nvSpPr>
        <p:spPr bwMode="auto">
          <a:xfrm>
            <a:off x="382588" y="2982913"/>
            <a:ext cx="7994650" cy="931862"/>
          </a:xfrm>
          <a:prstGeom prst="roundRect">
            <a:avLst>
              <a:gd name="adj" fmla="val 7056"/>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marL="277813" indent="-177800" algn="just">
              <a:lnSpc>
                <a:spcPct val="120000"/>
              </a:lnSpc>
            </a:pPr>
            <a:r>
              <a:rPr lang="en-US" sz="1600" b="0"/>
              <a:t>At runtime, erroneous data records are written to an error stack if the error</a:t>
            </a:r>
          </a:p>
          <a:p>
            <a:pPr marL="277813" indent="-177800" algn="just">
              <a:lnSpc>
                <a:spcPct val="120000"/>
              </a:lnSpc>
            </a:pPr>
            <a:r>
              <a:rPr lang="en-US" sz="1600" b="0"/>
              <a:t> handling for the data transfer process is activated. You use the error stack to </a:t>
            </a:r>
          </a:p>
          <a:p>
            <a:pPr marL="277813" indent="-177800" algn="just">
              <a:lnSpc>
                <a:spcPct val="120000"/>
              </a:lnSpc>
            </a:pPr>
            <a:r>
              <a:rPr lang="en-US" sz="1600" b="0"/>
              <a:t>update the data to the target destination once the error is resolved.</a:t>
            </a:r>
            <a:endParaRPr lang="en-US" sz="1600">
              <a:solidFill>
                <a:srgbClr val="000000"/>
              </a:solidFill>
              <a:ea typeface="Arial Unicode MS" pitchFamily="34" charset="-128"/>
              <a:cs typeface="Arial Unicode MS" pitchFamily="34" charset="-128"/>
            </a:endParaRPr>
          </a:p>
        </p:txBody>
      </p:sp>
      <p:sp>
        <p:nvSpPr>
          <p:cNvPr id="105479" name="AutoShape 1028"/>
          <p:cNvSpPr>
            <a:spLocks noChangeArrowheads="1"/>
          </p:cNvSpPr>
          <p:nvPr/>
        </p:nvSpPr>
        <p:spPr bwMode="auto">
          <a:xfrm>
            <a:off x="384175" y="2614613"/>
            <a:ext cx="1787525" cy="404812"/>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Use</a:t>
            </a:r>
            <a:endParaRPr lang="en-US" sz="1600"/>
          </a:p>
        </p:txBody>
      </p:sp>
      <p:sp>
        <p:nvSpPr>
          <p:cNvPr id="105480" name="Rectangle 10"/>
          <p:cNvSpPr>
            <a:spLocks noChangeArrowheads="1"/>
          </p:cNvSpPr>
          <p:nvPr/>
        </p:nvSpPr>
        <p:spPr bwMode="auto">
          <a:xfrm>
            <a:off x="474663" y="4281488"/>
            <a:ext cx="8024812" cy="1976437"/>
          </a:xfrm>
          <a:prstGeom prst="rect">
            <a:avLst/>
          </a:prstGeom>
          <a:solidFill>
            <a:srgbClr val="EAEAEA"/>
          </a:solidFill>
          <a:ln w="9525">
            <a:solidFill>
              <a:srgbClr val="FFCC00"/>
            </a:solidFill>
            <a:round/>
            <a:headEnd/>
            <a:tailEnd/>
          </a:ln>
        </p:spPr>
        <p:txBody>
          <a:bodyPr wrap="none" anchor="ctr"/>
          <a:lstStyle/>
          <a:p>
            <a:pPr marL="342900" indent="-228600" eaLnBrk="0" hangingPunct="0">
              <a:buFontTx/>
              <a:buBlip>
                <a:blip r:embed="rId2"/>
              </a:buBlip>
            </a:pPr>
            <a:r>
              <a:rPr lang="en-US" sz="1600" b="0">
                <a:solidFill>
                  <a:srgbClr val="000000"/>
                </a:solidFill>
              </a:rPr>
              <a:t>In the monitor for the data transfer process, you can navigate to the PSA </a:t>
            </a:r>
            <a:br>
              <a:rPr lang="en-US" sz="1600" b="0">
                <a:solidFill>
                  <a:srgbClr val="000000"/>
                </a:solidFill>
              </a:rPr>
            </a:br>
            <a:r>
              <a:rPr lang="en-US" sz="1600" b="0">
                <a:solidFill>
                  <a:srgbClr val="000000"/>
                </a:solidFill>
              </a:rPr>
              <a:t>maintenance by choosing Error Stack in the toolbar, and display and edit erroneous</a:t>
            </a:r>
            <a:br>
              <a:rPr lang="en-US" sz="1600" b="0">
                <a:solidFill>
                  <a:srgbClr val="000000"/>
                </a:solidFill>
              </a:rPr>
            </a:br>
            <a:r>
              <a:rPr lang="en-US" sz="1600" b="0">
                <a:solidFill>
                  <a:srgbClr val="000000"/>
                </a:solidFill>
              </a:rPr>
              <a:t>records in the error stack</a:t>
            </a:r>
          </a:p>
          <a:p>
            <a:pPr marL="342900" indent="-228600" eaLnBrk="0" hangingPunct="0">
              <a:buFontTx/>
              <a:buBlip>
                <a:blip r:embed="rId2"/>
              </a:buBlip>
            </a:pPr>
            <a:endParaRPr lang="en-US" sz="1600" b="0">
              <a:solidFill>
                <a:srgbClr val="000000"/>
              </a:solidFill>
            </a:endParaRPr>
          </a:p>
          <a:p>
            <a:pPr marL="342900" indent="-228600" eaLnBrk="0" hangingPunct="0">
              <a:buFontTx/>
              <a:buBlip>
                <a:blip r:embed="rId2"/>
              </a:buBlip>
            </a:pPr>
            <a:r>
              <a:rPr lang="en-US" sz="1600" b="0">
                <a:solidFill>
                  <a:srgbClr val="000000"/>
                </a:solidFill>
              </a:rPr>
              <a:t>With an error DTP, you can update the data records to the target manually or by</a:t>
            </a:r>
            <a:br>
              <a:rPr lang="en-US" sz="1600" b="0">
                <a:solidFill>
                  <a:srgbClr val="000000"/>
                </a:solidFill>
              </a:rPr>
            </a:br>
            <a:r>
              <a:rPr lang="en-US" sz="1600" b="0">
                <a:solidFill>
                  <a:srgbClr val="000000"/>
                </a:solidFill>
              </a:rPr>
              <a:t> means of a process chain</a:t>
            </a:r>
            <a:endParaRPr lang="en-US">
              <a:solidFill>
                <a:srgbClr val="000000"/>
              </a:solidFill>
            </a:endParaRPr>
          </a:p>
        </p:txBody>
      </p:sp>
      <p:sp>
        <p:nvSpPr>
          <p:cNvPr id="105481" name="AutoShape 1028"/>
          <p:cNvSpPr>
            <a:spLocks noChangeArrowheads="1"/>
          </p:cNvSpPr>
          <p:nvPr/>
        </p:nvSpPr>
        <p:spPr bwMode="auto">
          <a:xfrm>
            <a:off x="454025" y="4081463"/>
            <a:ext cx="1787525" cy="347662"/>
          </a:xfrm>
          <a:prstGeom prst="roundRect">
            <a:avLst>
              <a:gd name="adj" fmla="val 16667"/>
            </a:avLst>
          </a:prstGeom>
          <a:solidFill>
            <a:srgbClr val="FFC000"/>
          </a:solidFill>
          <a:ln w="9525">
            <a:solidFill>
              <a:srgbClr val="B18B01"/>
            </a:solidFill>
            <a:round/>
            <a:headEnd/>
            <a:tailEnd/>
          </a:ln>
        </p:spPr>
        <p:txBody>
          <a:bodyPr wrap="none" anchor="ctr"/>
          <a:lstStyle/>
          <a:p>
            <a:pPr algn="ctr" eaLnBrk="0" hangingPunct="0">
              <a:lnSpc>
                <a:spcPct val="90000"/>
              </a:lnSpc>
            </a:pPr>
            <a:r>
              <a:rPr lang="en-US" sz="1600">
                <a:solidFill>
                  <a:srgbClr val="000000"/>
                </a:solidFill>
                <a:cs typeface="Times New Roman" pitchFamily="18" charset="0"/>
              </a:rPr>
              <a:t> Integration</a:t>
            </a:r>
            <a:endParaRPr lang="en-US" sz="16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6498" name="Slide Number Placeholder 4"/>
          <p:cNvSpPr>
            <a:spLocks noGrp="1"/>
          </p:cNvSpPr>
          <p:nvPr>
            <p:ph type="sldNum" sz="quarter" idx="11"/>
          </p:nvPr>
        </p:nvSpPr>
        <p:spPr>
          <a:noFill/>
        </p:spPr>
        <p:txBody>
          <a:bodyPr/>
          <a:lstStyle/>
          <a:p>
            <a:fld id="{291C261E-D466-4288-86B0-B1B32D21CC51}" type="slidenum">
              <a:rPr lang="en-US" smtClean="0"/>
              <a:pPr/>
              <a:t>34</a:t>
            </a:fld>
            <a:endParaRPr lang="en-US" smtClean="0"/>
          </a:p>
        </p:txBody>
      </p:sp>
      <p:sp>
        <p:nvSpPr>
          <p:cNvPr id="106499" name="Rectangle 2"/>
          <p:cNvSpPr>
            <a:spLocks noGrp="1" noChangeArrowheads="1"/>
          </p:cNvSpPr>
          <p:nvPr>
            <p:ph type="title"/>
          </p:nvPr>
        </p:nvSpPr>
        <p:spPr/>
        <p:txBody>
          <a:bodyPr/>
          <a:lstStyle/>
          <a:p>
            <a:r>
              <a:rPr lang="en-US" smtClean="0"/>
              <a:t>    Error Stack</a:t>
            </a:r>
          </a:p>
        </p:txBody>
      </p:sp>
      <p:sp>
        <p:nvSpPr>
          <p:cNvPr id="106500" name="TextBox 5"/>
          <p:cNvSpPr txBox="1">
            <a:spLocks noChangeArrowheads="1"/>
          </p:cNvSpPr>
          <p:nvPr/>
        </p:nvSpPr>
        <p:spPr bwMode="auto">
          <a:xfrm>
            <a:off x="596900" y="1327150"/>
            <a:ext cx="8151813" cy="5078413"/>
          </a:xfrm>
          <a:prstGeom prst="rect">
            <a:avLst/>
          </a:prstGeom>
          <a:solidFill>
            <a:srgbClr val="FFF4D1"/>
          </a:solidFill>
          <a:ln w="9525">
            <a:solidFill>
              <a:srgbClr val="FFCC00"/>
            </a:solidFill>
            <a:miter lim="800000"/>
            <a:headEnd/>
            <a:tailEnd/>
          </a:ln>
        </p:spPr>
        <p:txBody>
          <a:bodyPr>
            <a:spAutoFit/>
          </a:bodyPr>
          <a:lstStyle/>
          <a:p>
            <a:pPr eaLnBrk="0" hangingPunct="0">
              <a:lnSpc>
                <a:spcPct val="120000"/>
              </a:lnSpc>
            </a:pPr>
            <a:r>
              <a:rPr lang="en-US"/>
              <a:t>Error Stack</a:t>
            </a:r>
          </a:p>
          <a:p>
            <a:pPr eaLnBrk="0" hangingPunct="0">
              <a:lnSpc>
                <a:spcPct val="150000"/>
              </a:lnSpc>
              <a:buFont typeface="Wingdings" pitchFamily="2" charset="2"/>
              <a:buChar char="§"/>
            </a:pPr>
            <a:r>
              <a:rPr lang="en-US"/>
              <a:t> </a:t>
            </a:r>
            <a:r>
              <a:rPr lang="en-US" sz="1800" b="0"/>
              <a:t>Stores erroneous records</a:t>
            </a:r>
          </a:p>
          <a:p>
            <a:pPr lvl="1" eaLnBrk="0" hangingPunct="0">
              <a:lnSpc>
                <a:spcPct val="150000"/>
              </a:lnSpc>
              <a:buFont typeface="Courier New" pitchFamily="49" charset="0"/>
              <a:buChar char="o"/>
            </a:pPr>
            <a:r>
              <a:rPr lang="en-US" sz="1800" b="0"/>
              <a:t> Automatic checks: Existence of master data, conversion exit </a:t>
            </a:r>
            <a:br>
              <a:rPr lang="en-US" sz="1800" b="0"/>
            </a:br>
            <a:r>
              <a:rPr lang="en-US" sz="1800" b="0"/>
              <a:t> ( restricted, e.g. Alpha)</a:t>
            </a:r>
          </a:p>
          <a:p>
            <a:pPr lvl="1" eaLnBrk="0" hangingPunct="0">
              <a:lnSpc>
                <a:spcPct val="150000"/>
              </a:lnSpc>
              <a:buFont typeface="Courier New" pitchFamily="49" charset="0"/>
              <a:buChar char="o"/>
            </a:pPr>
            <a:r>
              <a:rPr lang="en-US" sz="1800" b="0"/>
              <a:t> Customer-defined checks in transformation routines ( see appendix for more information )</a:t>
            </a:r>
          </a:p>
          <a:p>
            <a:pPr eaLnBrk="0" hangingPunct="0">
              <a:lnSpc>
                <a:spcPct val="150000"/>
              </a:lnSpc>
              <a:buFont typeface="Wingdings" pitchFamily="2" charset="2"/>
              <a:buChar char="§"/>
            </a:pPr>
            <a:r>
              <a:rPr lang="en-US" sz="1800" b="0"/>
              <a:t> Keeps the right sequence of records for consistent DataStore handling</a:t>
            </a:r>
          </a:p>
          <a:p>
            <a:pPr eaLnBrk="0" hangingPunct="0">
              <a:lnSpc>
                <a:spcPct val="150000"/>
              </a:lnSpc>
              <a:buFont typeface="Wingdings" pitchFamily="2" charset="2"/>
              <a:buChar char="§"/>
            </a:pPr>
            <a:r>
              <a:rPr lang="en-US" sz="1800" b="0"/>
              <a:t> Key of error stack defines which data should be detained from the update after the erroneous data record</a:t>
            </a:r>
          </a:p>
          <a:p>
            <a:pPr eaLnBrk="0" hangingPunct="0">
              <a:lnSpc>
                <a:spcPct val="150000"/>
              </a:lnSpc>
              <a:buFont typeface="Wingdings" pitchFamily="2" charset="2"/>
              <a:buChar char="§"/>
            </a:pPr>
            <a:r>
              <a:rPr lang="en-US" sz="1800" b="0"/>
              <a:t> After correction, Error-DTP updates data from error stack to data target</a:t>
            </a:r>
          </a:p>
          <a:p>
            <a:pPr eaLnBrk="0" hangingPunct="0">
              <a:lnSpc>
                <a:spcPct val="150000"/>
              </a:lnSpc>
              <a:buFont typeface="Wingdings" pitchFamily="2" charset="2"/>
              <a:buChar char="§"/>
            </a:pPr>
            <a:r>
              <a:rPr lang="en-US" sz="1800" b="0"/>
              <a:t> Note : Once the request in the source object is deleted, the related data records in error stack are automatically deleted</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7522" name="Slide Number Placeholder 4"/>
          <p:cNvSpPr>
            <a:spLocks noGrp="1"/>
          </p:cNvSpPr>
          <p:nvPr>
            <p:ph type="sldNum" sz="quarter" idx="11"/>
          </p:nvPr>
        </p:nvSpPr>
        <p:spPr>
          <a:noFill/>
        </p:spPr>
        <p:txBody>
          <a:bodyPr/>
          <a:lstStyle/>
          <a:p>
            <a:fld id="{0210BC5D-8B91-4F6B-8197-2AC43D5F75EF}" type="slidenum">
              <a:rPr lang="en-US" smtClean="0"/>
              <a:pPr/>
              <a:t>35</a:t>
            </a:fld>
            <a:endParaRPr lang="en-US" smtClean="0"/>
          </a:p>
        </p:txBody>
      </p:sp>
      <p:sp>
        <p:nvSpPr>
          <p:cNvPr id="107523" name="Rectangle 2"/>
          <p:cNvSpPr>
            <a:spLocks noGrp="1" noChangeArrowheads="1"/>
          </p:cNvSpPr>
          <p:nvPr>
            <p:ph type="title"/>
          </p:nvPr>
        </p:nvSpPr>
        <p:spPr/>
        <p:txBody>
          <a:bodyPr/>
          <a:lstStyle/>
          <a:p>
            <a:r>
              <a:rPr lang="en-US" smtClean="0"/>
              <a:t>Overview - Error DTP </a:t>
            </a:r>
          </a:p>
        </p:txBody>
      </p:sp>
      <p:sp>
        <p:nvSpPr>
          <p:cNvPr id="107524" name="AutoShape 16"/>
          <p:cNvSpPr>
            <a:spLocks noChangeArrowheads="1"/>
          </p:cNvSpPr>
          <p:nvPr/>
        </p:nvSpPr>
        <p:spPr bwMode="auto">
          <a:xfrm>
            <a:off x="357188" y="1343025"/>
            <a:ext cx="8172450" cy="485775"/>
          </a:xfrm>
          <a:prstGeom prst="roundRect">
            <a:avLst>
              <a:gd name="adj" fmla="val 16667"/>
            </a:avLst>
          </a:prstGeom>
          <a:solidFill>
            <a:srgbClr val="FEE074"/>
          </a:solidFill>
          <a:ln w="9525">
            <a:solidFill>
              <a:srgbClr val="FF9933"/>
            </a:solidFill>
            <a:round/>
            <a:headEnd/>
            <a:tailEnd/>
          </a:ln>
          <a:effectLst>
            <a:prstShdw prst="shdw17" dist="17961" dir="2700000">
              <a:srgbClr val="995C1F"/>
            </a:prstShdw>
          </a:effectLst>
        </p:spPr>
        <p:txBody>
          <a:bodyPr lIns="0" tIns="0" rIns="0" bIns="0" anchor="ctr"/>
          <a:lstStyle/>
          <a:p>
            <a:pPr algn="ctr" eaLnBrk="0" hangingPunct="0"/>
            <a:r>
              <a:rPr lang="en-US" sz="1600"/>
              <a:t>You create an error DTP for an active data transfer process on the </a:t>
            </a:r>
            <a:r>
              <a:rPr lang="en-US" sz="1600" i="1"/>
              <a:t>Update</a:t>
            </a:r>
            <a:r>
              <a:rPr lang="en-US" sz="1600"/>
              <a:t> tab page</a:t>
            </a:r>
          </a:p>
        </p:txBody>
      </p:sp>
      <p:sp>
        <p:nvSpPr>
          <p:cNvPr id="8" name="TextBox 7"/>
          <p:cNvSpPr txBox="1"/>
          <p:nvPr/>
        </p:nvSpPr>
        <p:spPr>
          <a:xfrm>
            <a:off x="373063" y="2028825"/>
            <a:ext cx="8113712" cy="682625"/>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a:spAutoFit/>
          </a:bodyPr>
          <a:lstStyle/>
          <a:p>
            <a:pPr eaLnBrk="0" hangingPunct="0">
              <a:lnSpc>
                <a:spcPct val="120000"/>
              </a:lnSpc>
              <a:defRPr/>
            </a:pPr>
            <a:r>
              <a:rPr lang="en-US" sz="1600" b="0" dirty="0"/>
              <a:t>You run it directly in the background or include it in a process chain so that you can schedule it regularly in the context of your process chain</a:t>
            </a:r>
          </a:p>
        </p:txBody>
      </p:sp>
      <p:sp>
        <p:nvSpPr>
          <p:cNvPr id="9" name="TextBox 8"/>
          <p:cNvSpPr txBox="1"/>
          <p:nvPr/>
        </p:nvSpPr>
        <p:spPr>
          <a:xfrm>
            <a:off x="387350" y="2886075"/>
            <a:ext cx="8113713" cy="979488"/>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a:spAutoFit/>
          </a:bodyPr>
          <a:lstStyle/>
          <a:p>
            <a:pPr eaLnBrk="0" hangingPunct="0">
              <a:lnSpc>
                <a:spcPct val="120000"/>
              </a:lnSpc>
              <a:defRPr/>
            </a:pPr>
            <a:r>
              <a:rPr lang="en-US" sz="1600" b="0" dirty="0"/>
              <a:t>The error DTP uses the full update mode to extract data from the error stack (in this case, the source of the DTP) and transfer it to the target that you have already defined in the data transfer process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8546" name="Slide Number Placeholder 4"/>
          <p:cNvSpPr>
            <a:spLocks noGrp="1"/>
          </p:cNvSpPr>
          <p:nvPr>
            <p:ph type="sldNum" sz="quarter" idx="11"/>
          </p:nvPr>
        </p:nvSpPr>
        <p:spPr>
          <a:noFill/>
        </p:spPr>
        <p:txBody>
          <a:bodyPr/>
          <a:lstStyle/>
          <a:p>
            <a:fld id="{523540AC-2015-4B3E-AC5B-0E29DF164175}" type="slidenum">
              <a:rPr lang="en-US" smtClean="0"/>
              <a:pPr/>
              <a:t>36</a:t>
            </a:fld>
            <a:endParaRPr lang="en-US" smtClean="0"/>
          </a:p>
        </p:txBody>
      </p:sp>
      <p:sp>
        <p:nvSpPr>
          <p:cNvPr id="108547" name="Rectangle 2"/>
          <p:cNvSpPr>
            <a:spLocks noGrp="1" noChangeArrowheads="1"/>
          </p:cNvSpPr>
          <p:nvPr>
            <p:ph type="title"/>
          </p:nvPr>
        </p:nvSpPr>
        <p:spPr/>
        <p:txBody>
          <a:bodyPr/>
          <a:lstStyle/>
          <a:p>
            <a:r>
              <a:rPr lang="en-US" smtClean="0"/>
              <a:t>Error Handling Overview</a:t>
            </a:r>
          </a:p>
        </p:txBody>
      </p:sp>
      <p:pic>
        <p:nvPicPr>
          <p:cNvPr id="108548" name="Picture 2"/>
          <p:cNvPicPr>
            <a:picLocks noChangeAspect="1" noChangeArrowheads="1"/>
          </p:cNvPicPr>
          <p:nvPr/>
        </p:nvPicPr>
        <p:blipFill>
          <a:blip r:embed="rId2"/>
          <a:srcRect/>
          <a:stretch>
            <a:fillRect/>
          </a:stretch>
        </p:blipFill>
        <p:spPr bwMode="auto">
          <a:xfrm>
            <a:off x="352425" y="1144588"/>
            <a:ext cx="8439150" cy="5238750"/>
          </a:xfrm>
          <a:prstGeom prst="rect">
            <a:avLst/>
          </a:prstGeom>
          <a:noFill/>
          <a:ln w="9525">
            <a:noFill/>
            <a:miter lim="800000"/>
            <a:headEnd/>
            <a:tailEnd/>
          </a:ln>
        </p:spPr>
      </p:pic>
      <p:sp>
        <p:nvSpPr>
          <p:cNvPr id="108549" name="Rectangle 5"/>
          <p:cNvSpPr>
            <a:spLocks noChangeArrowheads="1"/>
          </p:cNvSpPr>
          <p:nvPr/>
        </p:nvSpPr>
        <p:spPr bwMode="auto">
          <a:xfrm>
            <a:off x="7210425" y="6359525"/>
            <a:ext cx="1177925" cy="228600"/>
          </a:xfrm>
          <a:prstGeom prst="rect">
            <a:avLst/>
          </a:prstGeom>
          <a:noFill/>
          <a:ln w="9525">
            <a:noFill/>
            <a:miter lim="800000"/>
            <a:headEnd/>
            <a:tailEnd/>
          </a:ln>
        </p:spPr>
        <p:txBody>
          <a:bodyPr>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09570" name="Slide Number Placeholder 4"/>
          <p:cNvSpPr>
            <a:spLocks noGrp="1"/>
          </p:cNvSpPr>
          <p:nvPr>
            <p:ph type="sldNum" sz="quarter" idx="11"/>
          </p:nvPr>
        </p:nvSpPr>
        <p:spPr>
          <a:noFill/>
        </p:spPr>
        <p:txBody>
          <a:bodyPr/>
          <a:lstStyle/>
          <a:p>
            <a:fld id="{31E5A8FB-C39E-4FF9-90AA-9DF17478AA94}" type="slidenum">
              <a:rPr lang="en-US" smtClean="0"/>
              <a:pPr/>
              <a:t>37</a:t>
            </a:fld>
            <a:endParaRPr lang="en-US" smtClean="0"/>
          </a:p>
        </p:txBody>
      </p:sp>
      <p:sp>
        <p:nvSpPr>
          <p:cNvPr id="109571" name="Rectangle 2"/>
          <p:cNvSpPr>
            <a:spLocks noGrp="1" noChangeArrowheads="1"/>
          </p:cNvSpPr>
          <p:nvPr>
            <p:ph type="title"/>
          </p:nvPr>
        </p:nvSpPr>
        <p:spPr/>
        <p:txBody>
          <a:bodyPr/>
          <a:lstStyle/>
          <a:p>
            <a:r>
              <a:rPr lang="en-US" smtClean="0"/>
              <a:t>   Temporary Data Storage</a:t>
            </a:r>
          </a:p>
        </p:txBody>
      </p:sp>
      <p:sp>
        <p:nvSpPr>
          <p:cNvPr id="109572" name="TextBox 5"/>
          <p:cNvSpPr txBox="1">
            <a:spLocks noChangeArrowheads="1"/>
          </p:cNvSpPr>
          <p:nvPr/>
        </p:nvSpPr>
        <p:spPr bwMode="auto">
          <a:xfrm>
            <a:off x="720725" y="1328738"/>
            <a:ext cx="7483475" cy="3800475"/>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sz="1800">
                <a:solidFill>
                  <a:srgbClr val="000000"/>
                </a:solidFill>
                <a:ea typeface="Arial Unicode MS" pitchFamily="34" charset="-128"/>
                <a:cs typeface="Arial Unicode MS" pitchFamily="34" charset="-128"/>
              </a:rPr>
              <a:t>Temporary Data Storage</a:t>
            </a:r>
            <a:br>
              <a:rPr lang="en-US" sz="1800">
                <a:solidFill>
                  <a:srgbClr val="000000"/>
                </a:solidFill>
                <a:ea typeface="Arial Unicode MS" pitchFamily="34" charset="-128"/>
                <a:cs typeface="Arial Unicode MS" pitchFamily="34" charset="-128"/>
              </a:rPr>
            </a:br>
            <a:endParaRPr lang="en-US" sz="1800">
              <a:solidFill>
                <a:srgbClr val="000000"/>
              </a:solidFill>
              <a:ea typeface="Arial Unicode MS" pitchFamily="34" charset="-128"/>
              <a:cs typeface="Arial Unicode MS" pitchFamily="34" charset="-128"/>
            </a:endParaRPr>
          </a:p>
          <a:p>
            <a:pPr indent="-177800" algn="just">
              <a:lnSpc>
                <a:spcPct val="120000"/>
              </a:lnSpc>
              <a:buFont typeface="Wingdings" pitchFamily="2" charset="2"/>
              <a:buChar char="Ø"/>
            </a:pPr>
            <a:r>
              <a:rPr lang="en-US" sz="1800" b="0">
                <a:solidFill>
                  <a:srgbClr val="000000"/>
                </a:solidFill>
                <a:ea typeface="Arial Unicode MS" pitchFamily="34" charset="-128"/>
                <a:cs typeface="Arial Unicode MS" pitchFamily="34" charset="-128"/>
              </a:rPr>
              <a:t>  Help for tracing the erroneous records and transformation</a:t>
            </a:r>
          </a:p>
          <a:p>
            <a:pPr indent="-177800" algn="just">
              <a:lnSpc>
                <a:spcPct val="120000"/>
              </a:lnSpc>
              <a:buFont typeface="Wingdings" pitchFamily="2" charset="2"/>
              <a:buChar char="Ø"/>
            </a:pPr>
            <a:r>
              <a:rPr lang="en-US" sz="1800" b="0">
                <a:solidFill>
                  <a:srgbClr val="000000"/>
                </a:solidFill>
                <a:ea typeface="Arial Unicode MS" pitchFamily="34" charset="-128"/>
                <a:cs typeface="Arial Unicode MS" pitchFamily="34" charset="-128"/>
              </a:rPr>
              <a:t>  Data records from different steps within the data transfer process </a:t>
            </a:r>
            <a:br>
              <a:rPr lang="en-US" sz="1800" b="0">
                <a:solidFill>
                  <a:srgbClr val="000000"/>
                </a:solidFill>
                <a:ea typeface="Arial Unicode MS" pitchFamily="34" charset="-128"/>
                <a:cs typeface="Arial Unicode MS" pitchFamily="34" charset="-128"/>
              </a:rPr>
            </a:br>
            <a:r>
              <a:rPr lang="en-US" sz="1800" b="0">
                <a:solidFill>
                  <a:srgbClr val="000000"/>
                </a:solidFill>
                <a:ea typeface="Arial Unicode MS" pitchFamily="34" charset="-128"/>
                <a:cs typeface="Arial Unicode MS" pitchFamily="34" charset="-128"/>
              </a:rPr>
              <a:t>    can be stored temporarily</a:t>
            </a:r>
          </a:p>
          <a:p>
            <a:pPr indent="-177800" algn="just">
              <a:lnSpc>
                <a:spcPct val="120000"/>
              </a:lnSpc>
              <a:buFont typeface="Wingdings" pitchFamily="2" charset="2"/>
              <a:buChar char="Ø"/>
            </a:pPr>
            <a:r>
              <a:rPr lang="en-US" sz="1800" b="0">
                <a:solidFill>
                  <a:srgbClr val="000000"/>
                </a:solidFill>
                <a:ea typeface="Arial Unicode MS" pitchFamily="34" charset="-128"/>
                <a:cs typeface="Arial Unicode MS" pitchFamily="34" charset="-128"/>
              </a:rPr>
              <a:t>  Stores complete set of data ( erroneous as well as valid records)</a:t>
            </a:r>
            <a:br>
              <a:rPr lang="en-US" sz="1800" b="0">
                <a:solidFill>
                  <a:srgbClr val="000000"/>
                </a:solidFill>
                <a:ea typeface="Arial Unicode MS" pitchFamily="34" charset="-128"/>
                <a:cs typeface="Arial Unicode MS" pitchFamily="34" charset="-128"/>
              </a:rPr>
            </a:br>
            <a:endParaRPr lang="en-US" sz="1800" b="0">
              <a:solidFill>
                <a:srgbClr val="000000"/>
              </a:solidFill>
              <a:ea typeface="Arial Unicode MS" pitchFamily="34" charset="-128"/>
              <a:cs typeface="Arial Unicode MS" pitchFamily="34" charset="-128"/>
            </a:endParaRPr>
          </a:p>
          <a:p>
            <a:pPr indent="-177800" algn="just">
              <a:lnSpc>
                <a:spcPct val="120000"/>
              </a:lnSpc>
              <a:buFont typeface="Wingdings" pitchFamily="2" charset="2"/>
              <a:buChar char="Ø"/>
            </a:pPr>
            <a:r>
              <a:rPr lang="en-US" sz="1800">
                <a:solidFill>
                  <a:srgbClr val="000000"/>
                </a:solidFill>
                <a:ea typeface="Arial Unicode MS" pitchFamily="34" charset="-128"/>
                <a:cs typeface="Arial Unicode MS" pitchFamily="34" charset="-128"/>
              </a:rPr>
              <a:t> Scenario:</a:t>
            </a:r>
          </a:p>
          <a:p>
            <a:pPr lvl="1" indent="-177800" algn="just">
              <a:lnSpc>
                <a:spcPct val="120000"/>
              </a:lnSpc>
              <a:buFont typeface="Courier New" pitchFamily="49" charset="0"/>
              <a:buChar char="o"/>
            </a:pPr>
            <a:r>
              <a:rPr lang="en-US" sz="1600">
                <a:solidFill>
                  <a:srgbClr val="000000"/>
                </a:solidFill>
                <a:ea typeface="Arial Unicode MS" pitchFamily="34" charset="-128"/>
                <a:cs typeface="Arial Unicode MS" pitchFamily="34" charset="-128"/>
              </a:rPr>
              <a:t> If the debugging mode is switched on </a:t>
            </a:r>
          </a:p>
          <a:p>
            <a:pPr lvl="1" indent="-177800" algn="just">
              <a:lnSpc>
                <a:spcPct val="120000"/>
              </a:lnSpc>
              <a:buFont typeface="Courier New" pitchFamily="49" charset="0"/>
              <a:buChar char="o"/>
            </a:pPr>
            <a:r>
              <a:rPr lang="en-US" sz="1600">
                <a:solidFill>
                  <a:srgbClr val="000000"/>
                </a:solidFill>
                <a:ea typeface="Arial Unicode MS" pitchFamily="34" charset="-128"/>
                <a:cs typeface="Arial Unicode MS" pitchFamily="34" charset="-128"/>
              </a:rPr>
              <a:t> Trace the erroneous records</a:t>
            </a:r>
          </a:p>
          <a:p>
            <a:pPr lvl="1" indent="-177800" algn="just">
              <a:lnSpc>
                <a:spcPct val="120000"/>
              </a:lnSpc>
              <a:buFont typeface="Courier New" pitchFamily="49" charset="0"/>
              <a:buChar char="o"/>
            </a:pPr>
            <a:r>
              <a:rPr lang="en-US" sz="1600">
                <a:solidFill>
                  <a:srgbClr val="000000"/>
                </a:solidFill>
                <a:ea typeface="Arial Unicode MS" pitchFamily="34" charset="-128"/>
                <a:cs typeface="Arial Unicode MS" pitchFamily="34" charset="-128"/>
              </a:rPr>
              <a:t> Trace Transformation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0594" name="Slide Number Placeholder 4"/>
          <p:cNvSpPr>
            <a:spLocks noGrp="1"/>
          </p:cNvSpPr>
          <p:nvPr>
            <p:ph type="sldNum" sz="quarter" idx="11"/>
          </p:nvPr>
        </p:nvSpPr>
        <p:spPr>
          <a:noFill/>
        </p:spPr>
        <p:txBody>
          <a:bodyPr/>
          <a:lstStyle/>
          <a:p>
            <a:fld id="{739C2D1D-40DF-4C73-98C9-670CD51D339B}" type="slidenum">
              <a:rPr lang="en-US" smtClean="0"/>
              <a:pPr/>
              <a:t>38</a:t>
            </a:fld>
            <a:endParaRPr lang="en-US" smtClean="0"/>
          </a:p>
        </p:txBody>
      </p:sp>
      <p:sp>
        <p:nvSpPr>
          <p:cNvPr id="110595" name="Rectangle 2"/>
          <p:cNvSpPr>
            <a:spLocks noGrp="1" noChangeArrowheads="1"/>
          </p:cNvSpPr>
          <p:nvPr>
            <p:ph type="title"/>
          </p:nvPr>
        </p:nvSpPr>
        <p:spPr/>
        <p:txBody>
          <a:bodyPr/>
          <a:lstStyle/>
          <a:p>
            <a:r>
              <a:rPr lang="en-US" smtClean="0"/>
              <a:t>  DTP Monitor</a:t>
            </a:r>
          </a:p>
        </p:txBody>
      </p:sp>
      <p:pic>
        <p:nvPicPr>
          <p:cNvPr id="110596" name="Picture 2"/>
          <p:cNvPicPr>
            <a:picLocks noChangeAspect="1" noChangeArrowheads="1"/>
          </p:cNvPicPr>
          <p:nvPr/>
        </p:nvPicPr>
        <p:blipFill>
          <a:blip r:embed="rId2"/>
          <a:srcRect l="1086" t="39996"/>
          <a:stretch>
            <a:fillRect/>
          </a:stretch>
        </p:blipFill>
        <p:spPr bwMode="auto">
          <a:xfrm>
            <a:off x="384175" y="3379788"/>
            <a:ext cx="8337550" cy="3114675"/>
          </a:xfrm>
          <a:prstGeom prst="rect">
            <a:avLst/>
          </a:prstGeom>
          <a:noFill/>
          <a:ln w="9525">
            <a:noFill/>
            <a:miter lim="800000"/>
            <a:headEnd/>
            <a:tailEnd/>
          </a:ln>
        </p:spPr>
      </p:pic>
      <p:sp>
        <p:nvSpPr>
          <p:cNvPr id="110597" name="TextBox 6"/>
          <p:cNvSpPr txBox="1">
            <a:spLocks noChangeArrowheads="1"/>
          </p:cNvSpPr>
          <p:nvPr/>
        </p:nvSpPr>
        <p:spPr bwMode="auto">
          <a:xfrm>
            <a:off x="622300" y="1119188"/>
            <a:ext cx="7921625" cy="2062162"/>
          </a:xfrm>
          <a:prstGeom prst="rect">
            <a:avLst/>
          </a:prstGeom>
          <a:solidFill>
            <a:srgbClr val="FFF4D1"/>
          </a:solidFill>
          <a:ln w="9525">
            <a:solidFill>
              <a:srgbClr val="FFC000"/>
            </a:solidFill>
            <a:miter lim="800000"/>
            <a:headEnd/>
            <a:tailEnd/>
          </a:ln>
        </p:spPr>
        <p:txBody>
          <a:bodyPr>
            <a:spAutoFit/>
          </a:bodyPr>
          <a:lstStyle/>
          <a:p>
            <a:pPr eaLnBrk="0" hangingPunct="0"/>
            <a:r>
              <a:rPr lang="en-US"/>
              <a:t>DTP Monitor</a:t>
            </a:r>
          </a:p>
          <a:p>
            <a:pPr eaLnBrk="0" hangingPunct="0">
              <a:lnSpc>
                <a:spcPct val="120000"/>
              </a:lnSpc>
              <a:buFont typeface="Courier New" pitchFamily="49" charset="0"/>
              <a:buChar char="o"/>
            </a:pPr>
            <a:r>
              <a:rPr lang="en-US" sz="1800" b="0"/>
              <a:t> Integrated in InfoProvider management screen</a:t>
            </a:r>
          </a:p>
          <a:p>
            <a:pPr eaLnBrk="0" hangingPunct="0">
              <a:lnSpc>
                <a:spcPct val="120000"/>
              </a:lnSpc>
              <a:buFont typeface="Courier New" pitchFamily="49" charset="0"/>
              <a:buChar char="o"/>
            </a:pPr>
            <a:r>
              <a:rPr lang="en-US" sz="1800" b="0"/>
              <a:t> Integrated in DTP maintenance</a:t>
            </a:r>
          </a:p>
          <a:p>
            <a:pPr eaLnBrk="0" hangingPunct="0">
              <a:lnSpc>
                <a:spcPct val="120000"/>
              </a:lnSpc>
              <a:buFont typeface="Courier New" pitchFamily="49" charset="0"/>
              <a:buChar char="o"/>
            </a:pPr>
            <a:r>
              <a:rPr lang="en-US" sz="1800" b="0"/>
              <a:t> Additional  information: duration of each step</a:t>
            </a:r>
          </a:p>
          <a:p>
            <a:pPr eaLnBrk="0" hangingPunct="0">
              <a:lnSpc>
                <a:spcPct val="120000"/>
              </a:lnSpc>
              <a:buFont typeface="Courier New" pitchFamily="49" charset="0"/>
              <a:buChar char="o"/>
            </a:pPr>
            <a:r>
              <a:rPr lang="en-US" sz="1800" b="0"/>
              <a:t> Temporary storage access – if activated</a:t>
            </a:r>
          </a:p>
          <a:p>
            <a:pPr eaLnBrk="0" hangingPunct="0">
              <a:lnSpc>
                <a:spcPct val="120000"/>
              </a:lnSpc>
              <a:buFont typeface="Courier New" pitchFamily="49" charset="0"/>
              <a:buChar char="o"/>
            </a:pPr>
            <a:r>
              <a:rPr lang="en-US" sz="1800" b="0"/>
              <a:t> Error stack is displayed in DTP Monitor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1618" name="Slide Number Placeholder 4"/>
          <p:cNvSpPr>
            <a:spLocks noGrp="1"/>
          </p:cNvSpPr>
          <p:nvPr>
            <p:ph type="sldNum" sz="quarter" idx="11"/>
          </p:nvPr>
        </p:nvSpPr>
        <p:spPr>
          <a:noFill/>
        </p:spPr>
        <p:txBody>
          <a:bodyPr/>
          <a:lstStyle/>
          <a:p>
            <a:fld id="{683E46AC-9532-4FF1-9BE1-72A005EE6F75}" type="slidenum">
              <a:rPr lang="en-US" smtClean="0"/>
              <a:pPr/>
              <a:t>39</a:t>
            </a:fld>
            <a:endParaRPr lang="en-US" smtClean="0"/>
          </a:p>
        </p:txBody>
      </p:sp>
      <p:sp>
        <p:nvSpPr>
          <p:cNvPr id="111619" name="Rectangle 2"/>
          <p:cNvSpPr>
            <a:spLocks noGrp="1" noChangeArrowheads="1"/>
          </p:cNvSpPr>
          <p:nvPr>
            <p:ph type="title"/>
          </p:nvPr>
        </p:nvSpPr>
        <p:spPr/>
        <p:txBody>
          <a:bodyPr/>
          <a:lstStyle/>
          <a:p>
            <a:r>
              <a:rPr lang="en-US" smtClean="0"/>
              <a:t>   Example - Error Stack</a:t>
            </a:r>
          </a:p>
        </p:txBody>
      </p:sp>
      <p:pic>
        <p:nvPicPr>
          <p:cNvPr id="111620" name="Picture 3"/>
          <p:cNvPicPr>
            <a:picLocks noChangeAspect="1" noChangeArrowheads="1"/>
          </p:cNvPicPr>
          <p:nvPr/>
        </p:nvPicPr>
        <p:blipFill>
          <a:blip r:embed="rId2"/>
          <a:srcRect/>
          <a:stretch>
            <a:fillRect/>
          </a:stretch>
        </p:blipFill>
        <p:spPr bwMode="auto">
          <a:xfrm>
            <a:off x="1309688" y="1350963"/>
            <a:ext cx="6483350" cy="481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3730" name="Slide Number Placeholder 4"/>
          <p:cNvSpPr>
            <a:spLocks noGrp="1"/>
          </p:cNvSpPr>
          <p:nvPr>
            <p:ph type="sldNum" sz="quarter" idx="11"/>
          </p:nvPr>
        </p:nvSpPr>
        <p:spPr>
          <a:noFill/>
        </p:spPr>
        <p:txBody>
          <a:bodyPr/>
          <a:lstStyle/>
          <a:p>
            <a:fld id="{9FB3FCBD-FC05-473C-B382-24593F08CEBC}" type="slidenum">
              <a:rPr lang="en-US" smtClean="0"/>
              <a:pPr/>
              <a:t>4</a:t>
            </a:fld>
            <a:endParaRPr lang="en-US" smtClean="0"/>
          </a:p>
        </p:txBody>
      </p:sp>
      <p:sp>
        <p:nvSpPr>
          <p:cNvPr id="73731" name="Rectangle 2"/>
          <p:cNvSpPr>
            <a:spLocks noGrp="1" noChangeArrowheads="1"/>
          </p:cNvSpPr>
          <p:nvPr>
            <p:ph type="title"/>
          </p:nvPr>
        </p:nvSpPr>
        <p:spPr/>
        <p:txBody>
          <a:bodyPr/>
          <a:lstStyle/>
          <a:p>
            <a:r>
              <a:rPr lang="en-US" smtClean="0"/>
              <a:t>Architecture of Data Warehouse</a:t>
            </a:r>
          </a:p>
        </p:txBody>
      </p:sp>
      <p:pic>
        <p:nvPicPr>
          <p:cNvPr id="73732" name="Picture 2"/>
          <p:cNvPicPr>
            <a:picLocks noChangeAspect="1" noChangeArrowheads="1"/>
          </p:cNvPicPr>
          <p:nvPr/>
        </p:nvPicPr>
        <p:blipFill>
          <a:blip r:embed="rId2"/>
          <a:srcRect/>
          <a:stretch>
            <a:fillRect/>
          </a:stretch>
        </p:blipFill>
        <p:spPr bwMode="auto">
          <a:xfrm>
            <a:off x="1558925" y="2640013"/>
            <a:ext cx="6000750" cy="3400425"/>
          </a:xfrm>
          <a:prstGeom prst="rect">
            <a:avLst/>
          </a:prstGeom>
          <a:noFill/>
          <a:ln w="9525">
            <a:noFill/>
            <a:miter lim="800000"/>
            <a:headEnd/>
            <a:tailEnd/>
          </a:ln>
        </p:spPr>
      </p:pic>
      <p:sp>
        <p:nvSpPr>
          <p:cNvPr id="73733" name="Rectangle 5"/>
          <p:cNvSpPr>
            <a:spLocks noChangeArrowheads="1"/>
          </p:cNvSpPr>
          <p:nvPr/>
        </p:nvSpPr>
        <p:spPr bwMode="auto">
          <a:xfrm>
            <a:off x="708025" y="1352550"/>
            <a:ext cx="7727950" cy="1058863"/>
          </a:xfrm>
          <a:prstGeom prst="rect">
            <a:avLst/>
          </a:prstGeom>
          <a:solidFill>
            <a:srgbClr val="FFE98B"/>
          </a:solidFill>
          <a:ln w="9525">
            <a:solidFill>
              <a:srgbClr val="996633"/>
            </a:solidFill>
            <a:miter lim="800000"/>
            <a:headEnd/>
            <a:tailEnd/>
          </a:ln>
        </p:spPr>
        <p:txBody>
          <a:bodyPr>
            <a:spAutoFit/>
          </a:bodyPr>
          <a:lstStyle/>
          <a:p>
            <a:pPr algn="just" eaLnBrk="0" hangingPunct="0">
              <a:lnSpc>
                <a:spcPct val="120000"/>
              </a:lnSpc>
            </a:pPr>
            <a:r>
              <a:rPr lang="en-US" sz="1800" b="0"/>
              <a:t>A data warehouse serves to integrate data from heterogeneous sources, transform, consolidate, clean up and store this data, and stage it efficiently for analysis and interpretation purposes.</a:t>
            </a:r>
          </a:p>
        </p:txBody>
      </p:sp>
      <p:sp>
        <p:nvSpPr>
          <p:cNvPr id="8" name="Rectangle 2"/>
          <p:cNvSpPr txBox="1">
            <a:spLocks noChangeArrowheads="1"/>
          </p:cNvSpPr>
          <p:nvPr/>
        </p:nvSpPr>
        <p:spPr bwMode="auto">
          <a:xfrm>
            <a:off x="2357438" y="5807075"/>
            <a:ext cx="6356350" cy="765175"/>
          </a:xfrm>
          <a:prstGeom prst="rect">
            <a:avLst/>
          </a:prstGeom>
          <a:noFill/>
          <a:ln w="9525">
            <a:noFill/>
            <a:miter lim="800000"/>
            <a:headEnd/>
            <a:tailEnd/>
          </a:ln>
        </p:spPr>
        <p:txBody>
          <a:bodyPr anchor="ctr"/>
          <a:lstStyle/>
          <a:p>
            <a:pPr>
              <a:defRPr/>
            </a:pPr>
            <a:r>
              <a:rPr lang="en-US" sz="1600" i="1" kern="0" dirty="0">
                <a:solidFill>
                  <a:schemeClr val="tx2"/>
                </a:solidFill>
                <a:latin typeface="+mj-lt"/>
                <a:ea typeface="+mj-ea"/>
                <a:cs typeface="+mj-cs"/>
              </a:rPr>
              <a:t>Conceptual Layer of Data Warehouse</a:t>
            </a:r>
          </a:p>
        </p:txBody>
      </p:sp>
      <p:sp>
        <p:nvSpPr>
          <p:cNvPr id="73735" name="Rectangle 8"/>
          <p:cNvSpPr>
            <a:spLocks noChangeArrowheads="1"/>
          </p:cNvSpPr>
          <p:nvPr/>
        </p:nvSpPr>
        <p:spPr bwMode="auto">
          <a:xfrm>
            <a:off x="5307013" y="5397500"/>
            <a:ext cx="1166812"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2642" name="Slide Number Placeholder 4"/>
          <p:cNvSpPr>
            <a:spLocks noGrp="1"/>
          </p:cNvSpPr>
          <p:nvPr>
            <p:ph type="sldNum" sz="quarter" idx="11"/>
          </p:nvPr>
        </p:nvSpPr>
        <p:spPr>
          <a:noFill/>
        </p:spPr>
        <p:txBody>
          <a:bodyPr/>
          <a:lstStyle/>
          <a:p>
            <a:fld id="{505F6DF8-62C4-4A8A-9CEE-607041A78560}" type="slidenum">
              <a:rPr lang="en-US" smtClean="0"/>
              <a:pPr/>
              <a:t>40</a:t>
            </a:fld>
            <a:endParaRPr lang="en-US" smtClean="0"/>
          </a:p>
        </p:txBody>
      </p:sp>
      <p:pic>
        <p:nvPicPr>
          <p:cNvPr id="112643" name="Picture 2"/>
          <p:cNvPicPr>
            <a:picLocks noChangeAspect="1" noChangeArrowheads="1"/>
          </p:cNvPicPr>
          <p:nvPr/>
        </p:nvPicPr>
        <p:blipFill>
          <a:blip r:embed="rId2"/>
          <a:srcRect/>
          <a:stretch>
            <a:fillRect/>
          </a:stretch>
        </p:blipFill>
        <p:spPr bwMode="auto">
          <a:xfrm>
            <a:off x="1487488" y="2962275"/>
            <a:ext cx="6046787" cy="3513138"/>
          </a:xfrm>
          <a:prstGeom prst="rect">
            <a:avLst/>
          </a:prstGeom>
          <a:noFill/>
          <a:ln w="9525">
            <a:noFill/>
            <a:miter lim="800000"/>
            <a:headEnd/>
            <a:tailEnd/>
          </a:ln>
        </p:spPr>
      </p:pic>
      <p:pic>
        <p:nvPicPr>
          <p:cNvPr id="112644" name="Picture 3"/>
          <p:cNvPicPr>
            <a:picLocks noChangeAspect="1" noChangeArrowheads="1"/>
          </p:cNvPicPr>
          <p:nvPr/>
        </p:nvPicPr>
        <p:blipFill>
          <a:blip r:embed="rId3"/>
          <a:srcRect/>
          <a:stretch>
            <a:fillRect/>
          </a:stretch>
        </p:blipFill>
        <p:spPr bwMode="auto">
          <a:xfrm>
            <a:off x="1501775" y="1074738"/>
            <a:ext cx="5964238" cy="1733550"/>
          </a:xfrm>
          <a:prstGeom prst="rect">
            <a:avLst/>
          </a:prstGeom>
          <a:noFill/>
          <a:ln w="9525">
            <a:noFill/>
            <a:miter lim="800000"/>
            <a:headEnd/>
            <a:tailEnd/>
          </a:ln>
        </p:spPr>
      </p:pic>
      <p:sp>
        <p:nvSpPr>
          <p:cNvPr id="8" name="Rectangle 2"/>
          <p:cNvSpPr txBox="1">
            <a:spLocks noChangeArrowheads="1"/>
          </p:cNvSpPr>
          <p:nvPr/>
        </p:nvSpPr>
        <p:spPr bwMode="auto">
          <a:xfrm>
            <a:off x="2940050" y="158750"/>
            <a:ext cx="6356350" cy="765175"/>
          </a:xfrm>
          <a:prstGeom prst="rect">
            <a:avLst/>
          </a:prstGeom>
          <a:noFill/>
          <a:ln w="9525">
            <a:noFill/>
            <a:miter lim="800000"/>
            <a:headEnd/>
            <a:tailEnd/>
          </a:ln>
        </p:spPr>
        <p:txBody>
          <a:bodyPr anchor="ctr"/>
          <a:lstStyle/>
          <a:p>
            <a:pPr>
              <a:defRPr/>
            </a:pPr>
            <a:r>
              <a:rPr lang="en-US" sz="2400" b="0" i="1" kern="0" dirty="0">
                <a:solidFill>
                  <a:schemeClr val="tx2"/>
                </a:solidFill>
                <a:latin typeface="+mj-lt"/>
                <a:ea typeface="+mj-ea"/>
                <a:cs typeface="+mj-cs"/>
              </a:rPr>
              <a:t>   Example - Error Stack</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3666" name="Slide Number Placeholder 4"/>
          <p:cNvSpPr>
            <a:spLocks noGrp="1"/>
          </p:cNvSpPr>
          <p:nvPr>
            <p:ph type="sldNum" sz="quarter" idx="11"/>
          </p:nvPr>
        </p:nvSpPr>
        <p:spPr>
          <a:noFill/>
        </p:spPr>
        <p:txBody>
          <a:bodyPr/>
          <a:lstStyle/>
          <a:p>
            <a:fld id="{E256D02A-78D7-4DD5-BC89-35E70BB5D914}" type="slidenum">
              <a:rPr lang="en-US" smtClean="0"/>
              <a:pPr/>
              <a:t>41</a:t>
            </a:fld>
            <a:endParaRPr lang="en-US" smtClean="0"/>
          </a:p>
        </p:txBody>
      </p:sp>
      <p:pic>
        <p:nvPicPr>
          <p:cNvPr id="113667" name="Picture 3"/>
          <p:cNvPicPr>
            <a:picLocks noChangeAspect="1" noChangeArrowheads="1"/>
          </p:cNvPicPr>
          <p:nvPr/>
        </p:nvPicPr>
        <p:blipFill>
          <a:blip r:embed="rId2"/>
          <a:srcRect/>
          <a:stretch>
            <a:fillRect/>
          </a:stretch>
        </p:blipFill>
        <p:spPr bwMode="auto">
          <a:xfrm>
            <a:off x="1487488" y="3084513"/>
            <a:ext cx="6169025" cy="3486150"/>
          </a:xfrm>
          <a:prstGeom prst="rect">
            <a:avLst/>
          </a:prstGeom>
          <a:noFill/>
          <a:ln w="9525">
            <a:noFill/>
            <a:miter lim="800000"/>
            <a:headEnd/>
            <a:tailEnd/>
          </a:ln>
        </p:spPr>
      </p:pic>
      <p:pic>
        <p:nvPicPr>
          <p:cNvPr id="113668" name="Picture 4"/>
          <p:cNvPicPr>
            <a:picLocks noChangeAspect="1" noChangeArrowheads="1"/>
          </p:cNvPicPr>
          <p:nvPr/>
        </p:nvPicPr>
        <p:blipFill>
          <a:blip r:embed="rId3"/>
          <a:srcRect/>
          <a:stretch>
            <a:fillRect/>
          </a:stretch>
        </p:blipFill>
        <p:spPr bwMode="auto">
          <a:xfrm>
            <a:off x="1504950" y="1187450"/>
            <a:ext cx="6134100" cy="1752600"/>
          </a:xfrm>
          <a:prstGeom prst="rect">
            <a:avLst/>
          </a:prstGeom>
          <a:noFill/>
          <a:ln w="9525">
            <a:noFill/>
            <a:miter lim="800000"/>
            <a:headEnd/>
            <a:tailEnd/>
          </a:ln>
        </p:spPr>
      </p:pic>
      <p:sp>
        <p:nvSpPr>
          <p:cNvPr id="113669" name="Rectangle 2"/>
          <p:cNvSpPr>
            <a:spLocks noGrp="1" noChangeArrowheads="1"/>
          </p:cNvSpPr>
          <p:nvPr>
            <p:ph type="title"/>
          </p:nvPr>
        </p:nvSpPr>
        <p:spPr/>
        <p:txBody>
          <a:bodyPr/>
          <a:lstStyle/>
          <a:p>
            <a:r>
              <a:rPr lang="en-US" smtClean="0"/>
              <a:t>   Example - Error Stack</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4690" name="Slide Number Placeholder 4"/>
          <p:cNvSpPr>
            <a:spLocks noGrp="1"/>
          </p:cNvSpPr>
          <p:nvPr>
            <p:ph type="sldNum" sz="quarter" idx="11"/>
          </p:nvPr>
        </p:nvSpPr>
        <p:spPr>
          <a:noFill/>
        </p:spPr>
        <p:txBody>
          <a:bodyPr/>
          <a:lstStyle/>
          <a:p>
            <a:fld id="{6217545E-699C-48DF-8AB2-23BFC1029033}" type="slidenum">
              <a:rPr lang="en-US" smtClean="0"/>
              <a:pPr/>
              <a:t>42</a:t>
            </a:fld>
            <a:endParaRPr lang="en-US" smtClean="0"/>
          </a:p>
        </p:txBody>
      </p:sp>
      <p:pic>
        <p:nvPicPr>
          <p:cNvPr id="114691" name="Picture 2"/>
          <p:cNvPicPr>
            <a:picLocks noChangeAspect="1" noChangeArrowheads="1"/>
          </p:cNvPicPr>
          <p:nvPr/>
        </p:nvPicPr>
        <p:blipFill>
          <a:blip r:embed="rId2"/>
          <a:srcRect/>
          <a:stretch>
            <a:fillRect/>
          </a:stretch>
        </p:blipFill>
        <p:spPr bwMode="auto">
          <a:xfrm>
            <a:off x="1296988" y="1392238"/>
            <a:ext cx="6454775" cy="2171700"/>
          </a:xfrm>
          <a:prstGeom prst="rect">
            <a:avLst/>
          </a:prstGeom>
          <a:noFill/>
          <a:ln w="9525">
            <a:noFill/>
            <a:miter lim="800000"/>
            <a:headEnd/>
            <a:tailEnd/>
          </a:ln>
        </p:spPr>
      </p:pic>
      <p:pic>
        <p:nvPicPr>
          <p:cNvPr id="114692" name="Picture 3"/>
          <p:cNvPicPr>
            <a:picLocks noChangeAspect="1" noChangeArrowheads="1"/>
          </p:cNvPicPr>
          <p:nvPr/>
        </p:nvPicPr>
        <p:blipFill>
          <a:blip r:embed="rId3"/>
          <a:srcRect/>
          <a:stretch>
            <a:fillRect/>
          </a:stretch>
        </p:blipFill>
        <p:spPr bwMode="auto">
          <a:xfrm>
            <a:off x="1338263" y="4586288"/>
            <a:ext cx="6523037" cy="1266825"/>
          </a:xfrm>
          <a:prstGeom prst="rect">
            <a:avLst/>
          </a:prstGeom>
          <a:noFill/>
          <a:ln w="9525">
            <a:noFill/>
            <a:miter lim="800000"/>
            <a:headEnd/>
            <a:tailEnd/>
          </a:ln>
        </p:spPr>
      </p:pic>
      <p:sp>
        <p:nvSpPr>
          <p:cNvPr id="114693" name="Rectangle 2"/>
          <p:cNvSpPr>
            <a:spLocks noGrp="1" noChangeArrowheads="1"/>
          </p:cNvSpPr>
          <p:nvPr>
            <p:ph type="title"/>
          </p:nvPr>
        </p:nvSpPr>
        <p:spPr/>
        <p:txBody>
          <a:bodyPr/>
          <a:lstStyle/>
          <a:p>
            <a:r>
              <a:rPr lang="en-US" smtClean="0"/>
              <a:t>   Example - Error Stack</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5714" name="Slide Number Placeholder 4"/>
          <p:cNvSpPr>
            <a:spLocks noGrp="1"/>
          </p:cNvSpPr>
          <p:nvPr>
            <p:ph type="sldNum" sz="quarter" idx="11"/>
          </p:nvPr>
        </p:nvSpPr>
        <p:spPr>
          <a:noFill/>
        </p:spPr>
        <p:txBody>
          <a:bodyPr/>
          <a:lstStyle/>
          <a:p>
            <a:fld id="{800D53FD-3576-4936-BEB9-390749A91D26}" type="slidenum">
              <a:rPr lang="en-US" smtClean="0"/>
              <a:pPr/>
              <a:t>43</a:t>
            </a:fld>
            <a:endParaRPr lang="en-US" smtClean="0"/>
          </a:p>
        </p:txBody>
      </p:sp>
      <p:pic>
        <p:nvPicPr>
          <p:cNvPr id="115715" name="Picture 3"/>
          <p:cNvPicPr>
            <a:picLocks noChangeAspect="1" noChangeArrowheads="1"/>
          </p:cNvPicPr>
          <p:nvPr/>
        </p:nvPicPr>
        <p:blipFill>
          <a:blip r:embed="rId2"/>
          <a:srcRect/>
          <a:stretch>
            <a:fillRect/>
          </a:stretch>
        </p:blipFill>
        <p:spPr bwMode="auto">
          <a:xfrm>
            <a:off x="1133475" y="3057525"/>
            <a:ext cx="6659563" cy="3505200"/>
          </a:xfrm>
          <a:prstGeom prst="rect">
            <a:avLst/>
          </a:prstGeom>
          <a:noFill/>
          <a:ln w="9525">
            <a:noFill/>
            <a:miter lim="800000"/>
            <a:headEnd/>
            <a:tailEnd/>
          </a:ln>
        </p:spPr>
      </p:pic>
      <p:pic>
        <p:nvPicPr>
          <p:cNvPr id="115716" name="Picture 4"/>
          <p:cNvPicPr>
            <a:picLocks noChangeAspect="1" noChangeArrowheads="1"/>
          </p:cNvPicPr>
          <p:nvPr/>
        </p:nvPicPr>
        <p:blipFill>
          <a:blip r:embed="rId3"/>
          <a:srcRect/>
          <a:stretch>
            <a:fillRect/>
          </a:stretch>
        </p:blipFill>
        <p:spPr bwMode="auto">
          <a:xfrm>
            <a:off x="1201738" y="1209675"/>
            <a:ext cx="6657975" cy="1571625"/>
          </a:xfrm>
          <a:prstGeom prst="rect">
            <a:avLst/>
          </a:prstGeom>
          <a:noFill/>
          <a:ln w="9525">
            <a:noFill/>
            <a:miter lim="800000"/>
            <a:headEnd/>
            <a:tailEnd/>
          </a:ln>
        </p:spPr>
      </p:pic>
      <p:sp>
        <p:nvSpPr>
          <p:cNvPr id="8" name="Rectangle 2"/>
          <p:cNvSpPr txBox="1">
            <a:spLocks noChangeArrowheads="1"/>
          </p:cNvSpPr>
          <p:nvPr/>
        </p:nvSpPr>
        <p:spPr bwMode="auto">
          <a:xfrm>
            <a:off x="2940050" y="144463"/>
            <a:ext cx="6356350" cy="765175"/>
          </a:xfrm>
          <a:prstGeom prst="rect">
            <a:avLst/>
          </a:prstGeom>
          <a:noFill/>
          <a:ln w="9525">
            <a:noFill/>
            <a:miter lim="800000"/>
            <a:headEnd/>
            <a:tailEnd/>
          </a:ln>
        </p:spPr>
        <p:txBody>
          <a:bodyPr anchor="ctr"/>
          <a:lstStyle/>
          <a:p>
            <a:pPr>
              <a:defRPr/>
            </a:pPr>
            <a:r>
              <a:rPr lang="en-US" sz="2400" b="0" i="1" kern="0" dirty="0">
                <a:solidFill>
                  <a:schemeClr val="tx2"/>
                </a:solidFill>
                <a:latin typeface="+mj-lt"/>
                <a:ea typeface="+mj-ea"/>
                <a:cs typeface="+mj-cs"/>
              </a:rPr>
              <a:t>   Example - Error Stack</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6738" name="Slide Number Placeholder 4"/>
          <p:cNvSpPr>
            <a:spLocks noGrp="1"/>
          </p:cNvSpPr>
          <p:nvPr>
            <p:ph type="sldNum" sz="quarter" idx="11"/>
          </p:nvPr>
        </p:nvSpPr>
        <p:spPr>
          <a:noFill/>
        </p:spPr>
        <p:txBody>
          <a:bodyPr/>
          <a:lstStyle/>
          <a:p>
            <a:fld id="{26366F48-99ED-40B1-AA90-B29C10BDA20E}" type="slidenum">
              <a:rPr lang="en-US" smtClean="0"/>
              <a:pPr/>
              <a:t>44</a:t>
            </a:fld>
            <a:endParaRPr lang="en-US" smtClean="0"/>
          </a:p>
        </p:txBody>
      </p:sp>
      <p:sp>
        <p:nvSpPr>
          <p:cNvPr id="116739" name="Rectangle 2"/>
          <p:cNvSpPr>
            <a:spLocks noGrp="1" noChangeArrowheads="1"/>
          </p:cNvSpPr>
          <p:nvPr>
            <p:ph type="title"/>
          </p:nvPr>
        </p:nvSpPr>
        <p:spPr/>
        <p:txBody>
          <a:bodyPr/>
          <a:lstStyle/>
          <a:p>
            <a:r>
              <a:rPr lang="en-US" smtClean="0"/>
              <a:t>    Error Stack</a:t>
            </a:r>
          </a:p>
        </p:txBody>
      </p:sp>
      <p:pic>
        <p:nvPicPr>
          <p:cNvPr id="116740" name="Picture 2"/>
          <p:cNvPicPr>
            <a:picLocks noChangeAspect="1" noChangeArrowheads="1"/>
          </p:cNvPicPr>
          <p:nvPr/>
        </p:nvPicPr>
        <p:blipFill>
          <a:blip r:embed="rId2"/>
          <a:srcRect/>
          <a:stretch>
            <a:fillRect/>
          </a:stretch>
        </p:blipFill>
        <p:spPr bwMode="auto">
          <a:xfrm>
            <a:off x="1446213" y="1065213"/>
            <a:ext cx="5951537" cy="2400300"/>
          </a:xfrm>
          <a:prstGeom prst="rect">
            <a:avLst/>
          </a:prstGeom>
          <a:noFill/>
          <a:ln w="9525">
            <a:noFill/>
            <a:miter lim="800000"/>
            <a:headEnd/>
            <a:tailEnd/>
          </a:ln>
        </p:spPr>
      </p:pic>
      <p:pic>
        <p:nvPicPr>
          <p:cNvPr id="116741" name="Picture 3"/>
          <p:cNvPicPr>
            <a:picLocks noChangeAspect="1" noChangeArrowheads="1"/>
          </p:cNvPicPr>
          <p:nvPr/>
        </p:nvPicPr>
        <p:blipFill>
          <a:blip r:embed="rId3"/>
          <a:srcRect/>
          <a:stretch>
            <a:fillRect/>
          </a:stretch>
        </p:blipFill>
        <p:spPr bwMode="auto">
          <a:xfrm>
            <a:off x="1377950" y="3562350"/>
            <a:ext cx="6046788"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7762" name="Slide Number Placeholder 4"/>
          <p:cNvSpPr>
            <a:spLocks noGrp="1"/>
          </p:cNvSpPr>
          <p:nvPr>
            <p:ph type="sldNum" sz="quarter" idx="11"/>
          </p:nvPr>
        </p:nvSpPr>
        <p:spPr>
          <a:noFill/>
        </p:spPr>
        <p:txBody>
          <a:bodyPr/>
          <a:lstStyle/>
          <a:p>
            <a:fld id="{337B1BEB-397E-4CF0-91EA-B5D0C46658B1}" type="slidenum">
              <a:rPr lang="en-US" smtClean="0"/>
              <a:pPr/>
              <a:t>45</a:t>
            </a:fld>
            <a:endParaRPr lang="en-US" smtClean="0"/>
          </a:p>
        </p:txBody>
      </p:sp>
      <p:pic>
        <p:nvPicPr>
          <p:cNvPr id="117763" name="Picture 2"/>
          <p:cNvPicPr>
            <a:picLocks noChangeAspect="1" noChangeArrowheads="1"/>
          </p:cNvPicPr>
          <p:nvPr/>
        </p:nvPicPr>
        <p:blipFill>
          <a:blip r:embed="rId2"/>
          <a:srcRect/>
          <a:stretch>
            <a:fillRect/>
          </a:stretch>
        </p:blipFill>
        <p:spPr bwMode="auto">
          <a:xfrm>
            <a:off x="1719263" y="1870075"/>
            <a:ext cx="5486400" cy="2770188"/>
          </a:xfrm>
          <a:prstGeom prst="rect">
            <a:avLst/>
          </a:prstGeom>
          <a:noFill/>
          <a:ln w="9525">
            <a:noFill/>
            <a:miter lim="800000"/>
            <a:headEnd/>
            <a:tailEnd/>
          </a:ln>
        </p:spPr>
      </p:pic>
      <p:sp>
        <p:nvSpPr>
          <p:cNvPr id="117764" name="Rectangle 2"/>
          <p:cNvSpPr>
            <a:spLocks noGrp="1" noChangeArrowheads="1"/>
          </p:cNvSpPr>
          <p:nvPr>
            <p:ph type="title"/>
          </p:nvPr>
        </p:nvSpPr>
        <p:spPr/>
        <p:txBody>
          <a:bodyPr/>
          <a:lstStyle/>
          <a:p>
            <a:r>
              <a:rPr lang="en-US" smtClean="0"/>
              <a:t>   Example - Error Stack</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8786" name="Slide Number Placeholder 4"/>
          <p:cNvSpPr>
            <a:spLocks noGrp="1"/>
          </p:cNvSpPr>
          <p:nvPr>
            <p:ph type="sldNum" sz="quarter" idx="11"/>
          </p:nvPr>
        </p:nvSpPr>
        <p:spPr>
          <a:noFill/>
        </p:spPr>
        <p:txBody>
          <a:bodyPr/>
          <a:lstStyle/>
          <a:p>
            <a:fld id="{F7AC4618-B2A9-4505-B2EB-EA92865649B1}" type="slidenum">
              <a:rPr lang="en-US" smtClean="0"/>
              <a:pPr/>
              <a:t>46</a:t>
            </a:fld>
            <a:endParaRPr lang="en-US" smtClean="0"/>
          </a:p>
        </p:txBody>
      </p:sp>
      <p:sp>
        <p:nvSpPr>
          <p:cNvPr id="118787" name="Rectangle 2"/>
          <p:cNvSpPr>
            <a:spLocks noGrp="1" noChangeArrowheads="1"/>
          </p:cNvSpPr>
          <p:nvPr>
            <p:ph type="title"/>
          </p:nvPr>
        </p:nvSpPr>
        <p:spPr/>
        <p:txBody>
          <a:bodyPr/>
          <a:lstStyle/>
          <a:p>
            <a:r>
              <a:rPr lang="en-US" smtClean="0"/>
              <a:t>Data Flow in SAP BI 7.0</a:t>
            </a:r>
          </a:p>
        </p:txBody>
      </p:sp>
      <p:pic>
        <p:nvPicPr>
          <p:cNvPr id="118788" name="Picture 2"/>
          <p:cNvPicPr>
            <a:picLocks noChangeAspect="1" noChangeArrowheads="1"/>
          </p:cNvPicPr>
          <p:nvPr/>
        </p:nvPicPr>
        <p:blipFill>
          <a:blip r:embed="rId2"/>
          <a:srcRect l="40331" t="10402" b="35812"/>
          <a:stretch>
            <a:fillRect/>
          </a:stretch>
        </p:blipFill>
        <p:spPr bwMode="auto">
          <a:xfrm>
            <a:off x="3784600" y="2200275"/>
            <a:ext cx="4610100" cy="2571750"/>
          </a:xfrm>
          <a:prstGeom prst="rect">
            <a:avLst/>
          </a:prstGeom>
          <a:noFill/>
          <a:ln w="9525">
            <a:noFill/>
            <a:miter lim="800000"/>
            <a:headEnd/>
            <a:tailEnd/>
          </a:ln>
        </p:spPr>
      </p:pic>
      <p:sp>
        <p:nvSpPr>
          <p:cNvPr id="118789" name="TextBox 9"/>
          <p:cNvSpPr txBox="1">
            <a:spLocks noChangeArrowheads="1"/>
          </p:cNvSpPr>
          <p:nvPr/>
        </p:nvSpPr>
        <p:spPr bwMode="auto">
          <a:xfrm>
            <a:off x="600075" y="4783138"/>
            <a:ext cx="7785100" cy="1538287"/>
          </a:xfrm>
          <a:prstGeom prst="rect">
            <a:avLst/>
          </a:prstGeom>
          <a:solidFill>
            <a:srgbClr val="FFF1C5"/>
          </a:solidFill>
          <a:ln w="9525">
            <a:solidFill>
              <a:srgbClr val="996633"/>
            </a:solidFill>
            <a:miter lim="800000"/>
            <a:headEnd/>
            <a:tailEnd/>
          </a:ln>
        </p:spPr>
        <p:txBody>
          <a:bodyPr>
            <a:spAutoFit/>
          </a:bodyPr>
          <a:lstStyle/>
          <a:p>
            <a:pPr eaLnBrk="0" hangingPunct="0"/>
            <a:r>
              <a:rPr lang="en-US" sz="1800"/>
              <a:t>Example for write – optimized DataStore object</a:t>
            </a:r>
          </a:p>
          <a:p>
            <a:pPr eaLnBrk="0" hangingPunct="0"/>
            <a:r>
              <a:rPr lang="en-US"/>
              <a:t>  </a:t>
            </a:r>
            <a:r>
              <a:rPr lang="en-US" sz="1400"/>
              <a:t>Staging of large volumes of document data with unique key into fast inbound layer</a:t>
            </a:r>
          </a:p>
          <a:p>
            <a:pPr eaLnBrk="0" hangingPunct="0"/>
            <a:endParaRPr lang="en-US" sz="1400" b="0"/>
          </a:p>
          <a:p>
            <a:pPr eaLnBrk="0" hangingPunct="0">
              <a:buFont typeface="Wingdings" pitchFamily="2" charset="2"/>
              <a:buChar char="§"/>
            </a:pPr>
            <a:r>
              <a:rPr lang="en-US" sz="1400" b="0"/>
              <a:t> Data can be directly written into the DataStore without activation</a:t>
            </a:r>
          </a:p>
          <a:p>
            <a:pPr eaLnBrk="0" hangingPunct="0">
              <a:buFont typeface="Wingdings" pitchFamily="2" charset="2"/>
              <a:buChar char="§"/>
            </a:pPr>
            <a:r>
              <a:rPr lang="en-US" sz="1400" b="0"/>
              <a:t> The request information enables futher processing/update of the data</a:t>
            </a:r>
          </a:p>
          <a:p>
            <a:pPr eaLnBrk="0" hangingPunct="0">
              <a:buFont typeface="Wingdings" pitchFamily="2" charset="2"/>
              <a:buChar char="§"/>
            </a:pPr>
            <a:r>
              <a:rPr lang="en-US" sz="1400" b="0"/>
              <a:t> Missing change log does not allow determination of multiple records with the same key</a:t>
            </a:r>
          </a:p>
        </p:txBody>
      </p:sp>
      <p:sp>
        <p:nvSpPr>
          <p:cNvPr id="118790" name="TextBox 10"/>
          <p:cNvSpPr txBox="1">
            <a:spLocks noChangeArrowheads="1"/>
          </p:cNvSpPr>
          <p:nvPr/>
        </p:nvSpPr>
        <p:spPr bwMode="auto">
          <a:xfrm>
            <a:off x="528638" y="1203325"/>
            <a:ext cx="7758112" cy="369888"/>
          </a:xfrm>
          <a:prstGeom prst="rect">
            <a:avLst/>
          </a:prstGeom>
          <a:solidFill>
            <a:srgbClr val="FFC000"/>
          </a:solidFill>
          <a:ln w="9525">
            <a:solidFill>
              <a:srgbClr val="996633"/>
            </a:solidFill>
            <a:miter lim="800000"/>
            <a:headEnd/>
            <a:tailEnd/>
          </a:ln>
        </p:spPr>
        <p:txBody>
          <a:bodyPr>
            <a:spAutoFit/>
          </a:bodyPr>
          <a:lstStyle/>
          <a:p>
            <a:pPr eaLnBrk="0" hangingPunct="0"/>
            <a:r>
              <a:rPr lang="en-US" sz="1800"/>
              <a:t>Data Modelling for Enterprise Data Warehousing (EDW)</a:t>
            </a:r>
          </a:p>
        </p:txBody>
      </p:sp>
      <p:sp>
        <p:nvSpPr>
          <p:cNvPr id="118791" name="TextBox 12"/>
          <p:cNvSpPr txBox="1">
            <a:spLocks noChangeArrowheads="1"/>
          </p:cNvSpPr>
          <p:nvPr/>
        </p:nvSpPr>
        <p:spPr bwMode="auto">
          <a:xfrm>
            <a:off x="627063" y="2432050"/>
            <a:ext cx="2962275" cy="2182813"/>
          </a:xfrm>
          <a:prstGeom prst="rect">
            <a:avLst/>
          </a:prstGeom>
          <a:gradFill rotWithShape="1">
            <a:gsLst>
              <a:gs pos="0">
                <a:srgbClr val="FFFFFF"/>
              </a:gs>
              <a:gs pos="100000">
                <a:srgbClr val="FFF5D1"/>
              </a:gs>
            </a:gsLst>
            <a:path path="shape">
              <a:fillToRect l="50000" t="50000" r="50000" b="50000"/>
            </a:path>
          </a:gradFill>
          <a:ln w="9525" algn="ctr">
            <a:solidFill>
              <a:srgbClr val="FFCC00"/>
            </a:solidFill>
            <a:round/>
            <a:headEnd/>
            <a:tailEnd/>
          </a:ln>
        </p:spPr>
        <p:txBody>
          <a:bodyPr wrap="none" anchor="ctr"/>
          <a:lstStyle/>
          <a:p>
            <a:pPr indent="-177800" algn="just">
              <a:lnSpc>
                <a:spcPct val="120000"/>
              </a:lnSpc>
            </a:pPr>
            <a:r>
              <a:rPr lang="en-US" sz="1600">
                <a:solidFill>
                  <a:srgbClr val="000000"/>
                </a:solidFill>
                <a:ea typeface="Arial Unicode MS" pitchFamily="34" charset="-128"/>
                <a:cs typeface="Arial Unicode MS" pitchFamily="34" charset="-128"/>
              </a:rPr>
              <a:t>Improved performance and </a:t>
            </a:r>
            <a:br>
              <a:rPr lang="en-US" sz="1600">
                <a:solidFill>
                  <a:srgbClr val="000000"/>
                </a:solidFill>
                <a:ea typeface="Arial Unicode MS" pitchFamily="34" charset="-128"/>
                <a:cs typeface="Arial Unicode MS" pitchFamily="34" charset="-128"/>
              </a:rPr>
            </a:br>
            <a:r>
              <a:rPr lang="en-US" sz="1600">
                <a:solidFill>
                  <a:srgbClr val="000000"/>
                </a:solidFill>
                <a:ea typeface="Arial Unicode MS" pitchFamily="34" charset="-128"/>
                <a:cs typeface="Arial Unicode MS" pitchFamily="34" charset="-128"/>
              </a:rPr>
              <a:t>flexibility</a:t>
            </a:r>
          </a:p>
          <a:p>
            <a:pPr indent="-177800" algn="just">
              <a:lnSpc>
                <a:spcPct val="120000"/>
              </a:lnSpc>
              <a:buFont typeface="Wingdings" pitchFamily="2" charset="2"/>
              <a:buChar char="§"/>
            </a:pPr>
            <a:r>
              <a:rPr lang="en-US" sz="1400">
                <a:solidFill>
                  <a:srgbClr val="000000"/>
                </a:solidFill>
                <a:ea typeface="Arial Unicode MS" pitchFamily="34" charset="-128"/>
                <a:cs typeface="Arial Unicode MS" pitchFamily="34" charset="-128"/>
              </a:rPr>
              <a:t> </a:t>
            </a:r>
            <a:r>
              <a:rPr lang="en-US" sz="1400" b="0">
                <a:solidFill>
                  <a:srgbClr val="000000"/>
                </a:solidFill>
                <a:ea typeface="Arial Unicode MS" pitchFamily="34" charset="-128"/>
                <a:cs typeface="Arial Unicode MS" pitchFamily="34" charset="-128"/>
              </a:rPr>
              <a:t>Performance optimiztion of</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   activation process</a:t>
            </a:r>
          </a:p>
          <a:p>
            <a:pPr indent="-177800" algn="just">
              <a:lnSpc>
                <a:spcPct val="120000"/>
              </a:lnSpc>
              <a:buFont typeface="Wingdings" pitchFamily="2" charset="2"/>
              <a:buChar char="§"/>
            </a:pPr>
            <a:r>
              <a:rPr lang="en-US" sz="1400" b="0">
                <a:solidFill>
                  <a:srgbClr val="000000"/>
                </a:solidFill>
                <a:ea typeface="Arial Unicode MS" pitchFamily="34" charset="-128"/>
                <a:cs typeface="Arial Unicode MS" pitchFamily="34" charset="-128"/>
              </a:rPr>
              <a:t> New DataStore type: </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Write-optimized DataStore</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(Without change log, no activation,</a:t>
            </a:r>
            <a:br>
              <a:rPr lang="en-US" sz="1400" b="0">
                <a:solidFill>
                  <a:srgbClr val="000000"/>
                </a:solidFill>
                <a:ea typeface="Arial Unicode MS" pitchFamily="34" charset="-128"/>
                <a:cs typeface="Arial Unicode MS" pitchFamily="34" charset="-128"/>
              </a:rPr>
            </a:br>
            <a:r>
              <a:rPr lang="en-US" sz="1400" b="0">
                <a:solidFill>
                  <a:srgbClr val="000000"/>
                </a:solidFill>
                <a:ea typeface="Arial Unicode MS" pitchFamily="34" charset="-128"/>
                <a:cs typeface="Arial Unicode MS" pitchFamily="34" charset="-128"/>
              </a:rPr>
              <a:t> partitioned using request ID)</a:t>
            </a:r>
          </a:p>
        </p:txBody>
      </p:sp>
      <p:sp>
        <p:nvSpPr>
          <p:cNvPr id="118792" name="AutoShape 1028"/>
          <p:cNvSpPr>
            <a:spLocks noChangeArrowheads="1"/>
          </p:cNvSpPr>
          <p:nvPr/>
        </p:nvSpPr>
        <p:spPr bwMode="auto">
          <a:xfrm>
            <a:off x="728663" y="1784350"/>
            <a:ext cx="3157537" cy="587375"/>
          </a:xfrm>
          <a:prstGeom prst="roundRect">
            <a:avLst>
              <a:gd name="adj" fmla="val 16667"/>
            </a:avLst>
          </a:prstGeom>
          <a:gradFill rotWithShape="0">
            <a:gsLst>
              <a:gs pos="0">
                <a:srgbClr val="FFCC00"/>
              </a:gs>
              <a:gs pos="50000">
                <a:srgbClr val="FFFFFF"/>
              </a:gs>
              <a:gs pos="100000">
                <a:srgbClr val="FFCC00"/>
              </a:gs>
            </a:gsLst>
            <a:lin ang="5400000" scaled="1"/>
          </a:gradFill>
          <a:ln w="9525">
            <a:solidFill>
              <a:srgbClr val="B18B01"/>
            </a:solidFill>
            <a:round/>
            <a:headEnd/>
            <a:tailEnd/>
          </a:ln>
        </p:spPr>
        <p:txBody>
          <a:bodyPr wrap="none" anchor="ctr"/>
          <a:lstStyle/>
          <a:p>
            <a:pPr algn="ctr" eaLnBrk="0" hangingPunct="0">
              <a:lnSpc>
                <a:spcPct val="90000"/>
              </a:lnSpc>
            </a:pPr>
            <a:r>
              <a:rPr lang="en-US" sz="1800">
                <a:solidFill>
                  <a:srgbClr val="000000"/>
                </a:solidFill>
                <a:cs typeface="Times New Roman" pitchFamily="18" charset="0"/>
              </a:rPr>
              <a:t>   </a:t>
            </a:r>
            <a:r>
              <a:rPr lang="en-US" sz="1600">
                <a:solidFill>
                  <a:srgbClr val="000000"/>
                </a:solidFill>
                <a:cs typeface="Times New Roman" pitchFamily="18" charset="0"/>
              </a:rPr>
              <a:t>Enhanced DataStore Objects </a:t>
            </a:r>
            <a:br>
              <a:rPr lang="en-US" sz="1600">
                <a:solidFill>
                  <a:srgbClr val="000000"/>
                </a:solidFill>
                <a:cs typeface="Times New Roman" pitchFamily="18" charset="0"/>
              </a:rPr>
            </a:br>
            <a:r>
              <a:rPr lang="en-US" sz="1600">
                <a:solidFill>
                  <a:srgbClr val="000000"/>
                </a:solidFill>
                <a:cs typeface="Times New Roman" pitchFamily="18" charset="0"/>
              </a:rPr>
              <a:t>(formerly: ODS objects)</a:t>
            </a:r>
            <a:endParaRPr lang="en-US" sz="16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19810" name="Slide Number Placeholder 4"/>
          <p:cNvSpPr>
            <a:spLocks noGrp="1"/>
          </p:cNvSpPr>
          <p:nvPr>
            <p:ph type="sldNum" sz="quarter" idx="11"/>
          </p:nvPr>
        </p:nvSpPr>
        <p:spPr>
          <a:noFill/>
        </p:spPr>
        <p:txBody>
          <a:bodyPr/>
          <a:lstStyle/>
          <a:p>
            <a:fld id="{ED35A921-2FF8-4F41-9334-B60AAAD8317B}" type="slidenum">
              <a:rPr lang="en-US" smtClean="0"/>
              <a:pPr/>
              <a:t>47</a:t>
            </a:fld>
            <a:endParaRPr lang="en-US" smtClean="0"/>
          </a:p>
        </p:txBody>
      </p:sp>
      <p:sp>
        <p:nvSpPr>
          <p:cNvPr id="119811" name="Rectangle 2"/>
          <p:cNvSpPr>
            <a:spLocks noGrp="1" noChangeArrowheads="1"/>
          </p:cNvSpPr>
          <p:nvPr>
            <p:ph type="title"/>
          </p:nvPr>
        </p:nvSpPr>
        <p:spPr/>
        <p:txBody>
          <a:bodyPr/>
          <a:lstStyle/>
          <a:p>
            <a:r>
              <a:rPr lang="en-US" smtClean="0"/>
              <a:t>Other DWWB Features – Data Flow Display</a:t>
            </a:r>
          </a:p>
        </p:txBody>
      </p:sp>
      <p:sp>
        <p:nvSpPr>
          <p:cNvPr id="7" name="Rectangle 9"/>
          <p:cNvSpPr>
            <a:spLocks noChangeArrowheads="1"/>
          </p:cNvSpPr>
          <p:nvPr/>
        </p:nvSpPr>
        <p:spPr bwMode="auto">
          <a:xfrm>
            <a:off x="369888" y="1160463"/>
            <a:ext cx="8074025" cy="625475"/>
          </a:xfrm>
          <a:prstGeom prst="rect">
            <a:avLst/>
          </a:prstGeom>
          <a:solidFill>
            <a:srgbClr val="FFCC00"/>
          </a:solidFill>
          <a:ln w="9525">
            <a:solidFill>
              <a:schemeClr val="tx1"/>
            </a:solidFill>
            <a:miter lim="800000"/>
            <a:headEnd type="none" w="sm" len="sm"/>
            <a:tailEnd type="none" w="sm" len="sm"/>
          </a:ln>
          <a:effectLst>
            <a:outerShdw dist="53882" dir="2700000" algn="ctr" rotWithShape="0">
              <a:srgbClr val="000000"/>
            </a:outerShdw>
          </a:effectLst>
        </p:spPr>
        <p:txBody>
          <a:bodyPr anchor="ctr"/>
          <a:lstStyle/>
          <a:p>
            <a:pPr algn="just" eaLnBrk="0" hangingPunct="0">
              <a:lnSpc>
                <a:spcPct val="120000"/>
              </a:lnSpc>
              <a:defRPr/>
            </a:pPr>
            <a:r>
              <a:rPr lang="en-US" sz="1600" b="0" dirty="0"/>
              <a:t>You can display the data flow for the following objects in upward or downward direction from the starting object</a:t>
            </a:r>
          </a:p>
        </p:txBody>
      </p:sp>
      <p:sp>
        <p:nvSpPr>
          <p:cNvPr id="8" name="Rectangle 7"/>
          <p:cNvSpPr>
            <a:spLocks noChangeArrowheads="1"/>
          </p:cNvSpPr>
          <p:nvPr/>
        </p:nvSpPr>
        <p:spPr bwMode="auto">
          <a:xfrm>
            <a:off x="379413" y="1976438"/>
            <a:ext cx="8059737" cy="652462"/>
          </a:xfrm>
          <a:prstGeom prst="rect">
            <a:avLst/>
          </a:prstGeom>
          <a:gradFill rotWithShape="1">
            <a:gsLst>
              <a:gs pos="0">
                <a:srgbClr val="FFF0BE">
                  <a:gamma/>
                  <a:tint val="15686"/>
                  <a:invGamma/>
                </a:srgbClr>
              </a:gs>
              <a:gs pos="100000">
                <a:srgbClr val="FFF0BE"/>
              </a:gs>
            </a:gsLst>
            <a:path path="shape">
              <a:fillToRect l="50000" t="50000" r="50000" b="50000"/>
            </a:path>
          </a:gradFill>
          <a:ln w="9525" algn="ctr">
            <a:solidFill>
              <a:srgbClr val="FFCC00"/>
            </a:solidFill>
            <a:miter lim="800000"/>
            <a:headEnd/>
            <a:tailEnd/>
          </a:ln>
          <a:effectLst>
            <a:outerShdw dist="35921" dir="2700000" algn="ctr" rotWithShape="0">
              <a:schemeClr val="bg2"/>
            </a:outerShdw>
          </a:effectLst>
        </p:spPr>
        <p:txBody>
          <a:bodyPr anchor="ctr"/>
          <a:lstStyle/>
          <a:p>
            <a:pPr marL="114300" indent="-114300" eaLnBrk="0" hangingPunct="0">
              <a:lnSpc>
                <a:spcPct val="120000"/>
              </a:lnSpc>
              <a:buClr>
                <a:schemeClr val="bg2"/>
              </a:buClr>
              <a:defRPr/>
            </a:pPr>
            <a:r>
              <a:rPr lang="en-US" sz="1600" b="0" dirty="0"/>
              <a:t> You can also show runtime objects for the data flow, such as </a:t>
            </a:r>
            <a:r>
              <a:rPr lang="en-US" sz="1600" b="0" dirty="0" err="1"/>
              <a:t>InfoPackages</a:t>
            </a:r>
            <a:r>
              <a:rPr lang="en-US" sz="1600" b="0" dirty="0"/>
              <a:t> and data transfer  processes</a:t>
            </a:r>
          </a:p>
        </p:txBody>
      </p:sp>
      <p:sp>
        <p:nvSpPr>
          <p:cNvPr id="9" name="Rectangle 9"/>
          <p:cNvSpPr>
            <a:spLocks noChangeArrowheads="1"/>
          </p:cNvSpPr>
          <p:nvPr/>
        </p:nvSpPr>
        <p:spPr bwMode="auto">
          <a:xfrm>
            <a:off x="384175" y="2817813"/>
            <a:ext cx="8074025" cy="639762"/>
          </a:xfrm>
          <a:prstGeom prst="rect">
            <a:avLst/>
          </a:prstGeom>
          <a:solidFill>
            <a:srgbClr val="FFCC00"/>
          </a:solidFill>
          <a:ln w="9525">
            <a:solidFill>
              <a:schemeClr val="tx1"/>
            </a:solidFill>
            <a:miter lim="800000"/>
            <a:headEnd type="none" w="sm" len="sm"/>
            <a:tailEnd type="none" w="sm" len="sm"/>
          </a:ln>
          <a:effectLst>
            <a:outerShdw dist="53882" dir="2700000" algn="ctr" rotWithShape="0">
              <a:srgbClr val="000000"/>
            </a:outerShdw>
          </a:effectLst>
        </p:spPr>
        <p:txBody>
          <a:bodyPr anchor="ctr"/>
          <a:lstStyle/>
          <a:p>
            <a:pPr algn="just" eaLnBrk="0" hangingPunct="0">
              <a:lnSpc>
                <a:spcPct val="120000"/>
              </a:lnSpc>
              <a:defRPr/>
            </a:pPr>
            <a:r>
              <a:rPr lang="en-US" sz="1600" b="0" dirty="0"/>
              <a:t>You can also show runtime objects for the data flow, such as </a:t>
            </a:r>
            <a:r>
              <a:rPr lang="en-US" sz="1600" b="0" dirty="0" err="1"/>
              <a:t>InfoPackages</a:t>
            </a:r>
            <a:r>
              <a:rPr lang="en-US" sz="1600" b="0" dirty="0"/>
              <a:t> and data transfer processes</a:t>
            </a:r>
          </a:p>
        </p:txBody>
      </p:sp>
      <p:sp>
        <p:nvSpPr>
          <p:cNvPr id="10" name="Rectangle 9"/>
          <p:cNvSpPr>
            <a:spLocks noChangeArrowheads="1"/>
          </p:cNvSpPr>
          <p:nvPr/>
        </p:nvSpPr>
        <p:spPr bwMode="auto">
          <a:xfrm>
            <a:off x="379413" y="3676650"/>
            <a:ext cx="8059737" cy="981075"/>
          </a:xfrm>
          <a:prstGeom prst="rect">
            <a:avLst/>
          </a:prstGeom>
          <a:gradFill rotWithShape="1">
            <a:gsLst>
              <a:gs pos="0">
                <a:srgbClr val="FFF0BE">
                  <a:gamma/>
                  <a:tint val="15686"/>
                  <a:invGamma/>
                </a:srgbClr>
              </a:gs>
              <a:gs pos="100000">
                <a:srgbClr val="FFF0BE"/>
              </a:gs>
            </a:gsLst>
            <a:path path="shape">
              <a:fillToRect l="50000" t="50000" r="50000" b="50000"/>
            </a:path>
          </a:gradFill>
          <a:ln w="9525" algn="ctr">
            <a:solidFill>
              <a:srgbClr val="FFCC00"/>
            </a:solidFill>
            <a:miter lim="800000"/>
            <a:headEnd/>
            <a:tailEnd/>
          </a:ln>
          <a:effectLst>
            <a:outerShdw dist="35921" dir="2700000" algn="ctr" rotWithShape="0">
              <a:schemeClr val="bg2"/>
            </a:outerShdw>
          </a:effectLst>
        </p:spPr>
        <p:txBody>
          <a:bodyPr anchor="ctr"/>
          <a:lstStyle/>
          <a:p>
            <a:pPr algn="just" eaLnBrk="0" hangingPunct="0">
              <a:lnSpc>
                <a:spcPct val="120000"/>
              </a:lnSpc>
              <a:defRPr/>
            </a:pPr>
            <a:r>
              <a:rPr lang="en-US" sz="1600" b="0" dirty="0"/>
              <a:t>You can call the context menu for Data Warehousing Workbench from a selected object or rule. This allows you to actually change the data model from the data flow display</a:t>
            </a:r>
          </a:p>
        </p:txBody>
      </p:sp>
      <p:sp>
        <p:nvSpPr>
          <p:cNvPr id="11" name="Rectangle 9"/>
          <p:cNvSpPr>
            <a:spLocks noChangeArrowheads="1"/>
          </p:cNvSpPr>
          <p:nvPr/>
        </p:nvSpPr>
        <p:spPr bwMode="auto">
          <a:xfrm>
            <a:off x="369888" y="4829175"/>
            <a:ext cx="8074025" cy="728663"/>
          </a:xfrm>
          <a:prstGeom prst="rect">
            <a:avLst/>
          </a:prstGeom>
          <a:solidFill>
            <a:srgbClr val="FFCC00"/>
          </a:solidFill>
          <a:ln w="9525">
            <a:solidFill>
              <a:schemeClr val="tx1"/>
            </a:solidFill>
            <a:miter lim="800000"/>
            <a:headEnd type="none" w="sm" len="sm"/>
            <a:tailEnd type="none" w="sm" len="sm"/>
          </a:ln>
          <a:effectLst>
            <a:outerShdw dist="53882" dir="2700000" algn="ctr" rotWithShape="0">
              <a:srgbClr val="000000"/>
            </a:outerShdw>
          </a:effectLst>
        </p:spPr>
        <p:txBody>
          <a:bodyPr anchor="ctr"/>
          <a:lstStyle/>
          <a:p>
            <a:pPr algn="just" eaLnBrk="0" hangingPunct="0">
              <a:lnSpc>
                <a:spcPct val="120000"/>
              </a:lnSpc>
              <a:defRPr/>
            </a:pPr>
            <a:r>
              <a:rPr lang="en-US" sz="1600" b="0" dirty="0"/>
              <a:t>When you refresh the display, any objects that were added to or deleted from the data flow are displayed</a:t>
            </a:r>
          </a:p>
        </p:txBody>
      </p:sp>
      <p:sp>
        <p:nvSpPr>
          <p:cNvPr id="12" name="Rectangle 11"/>
          <p:cNvSpPr>
            <a:spLocks noChangeArrowheads="1"/>
          </p:cNvSpPr>
          <p:nvPr/>
        </p:nvSpPr>
        <p:spPr bwMode="auto">
          <a:xfrm>
            <a:off x="365125" y="5729288"/>
            <a:ext cx="8059738" cy="609600"/>
          </a:xfrm>
          <a:prstGeom prst="rect">
            <a:avLst/>
          </a:prstGeom>
          <a:gradFill rotWithShape="1">
            <a:gsLst>
              <a:gs pos="0">
                <a:srgbClr val="FFF0BE">
                  <a:gamma/>
                  <a:tint val="15686"/>
                  <a:invGamma/>
                </a:srgbClr>
              </a:gs>
              <a:gs pos="100000">
                <a:srgbClr val="FFF0BE"/>
              </a:gs>
            </a:gsLst>
            <a:path path="shape">
              <a:fillToRect l="50000" t="50000" r="50000" b="50000"/>
            </a:path>
          </a:gradFill>
          <a:ln w="9525" algn="ctr">
            <a:solidFill>
              <a:srgbClr val="FFCC00"/>
            </a:solidFill>
            <a:miter lim="800000"/>
            <a:headEnd/>
            <a:tailEnd/>
          </a:ln>
          <a:effectLst>
            <a:outerShdw dist="35921" dir="2700000" algn="ctr" rotWithShape="0">
              <a:schemeClr val="bg2"/>
            </a:outerShdw>
          </a:effectLst>
        </p:spPr>
        <p:txBody>
          <a:bodyPr anchor="ctr"/>
          <a:lstStyle/>
          <a:p>
            <a:pPr algn="just" eaLnBrk="0" hangingPunct="0">
              <a:lnSpc>
                <a:spcPct val="120000"/>
              </a:lnSpc>
              <a:defRPr/>
            </a:pPr>
            <a:r>
              <a:rPr lang="en-US" sz="1600" b="0" dirty="0"/>
              <a:t>You can show a navigation window that provides a clearer overview of larger and more complex data flows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120834" name="Group 8"/>
          <p:cNvGrpSpPr>
            <a:grpSpLocks/>
          </p:cNvGrpSpPr>
          <p:nvPr/>
        </p:nvGrpSpPr>
        <p:grpSpPr bwMode="auto">
          <a:xfrm>
            <a:off x="2717800" y="2038350"/>
            <a:ext cx="3808413" cy="3179763"/>
            <a:chOff x="1575" y="1092"/>
            <a:chExt cx="2802" cy="2340"/>
          </a:xfrm>
        </p:grpSpPr>
        <p:grpSp>
          <p:nvGrpSpPr>
            <p:cNvPr id="120836" name="Group 4"/>
            <p:cNvGrpSpPr>
              <a:grpSpLocks/>
            </p:cNvGrpSpPr>
            <p:nvPr/>
          </p:nvGrpSpPr>
          <p:grpSpPr bwMode="auto">
            <a:xfrm>
              <a:off x="1678" y="1092"/>
              <a:ext cx="2595" cy="1908"/>
              <a:chOff x="2258" y="1261"/>
              <a:chExt cx="1911" cy="1405"/>
            </a:xfrm>
          </p:grpSpPr>
          <p:pic>
            <p:nvPicPr>
              <p:cNvPr id="120838"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120839"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120837"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eaLnBrk="0" hangingPunct="0"/>
              <a:r>
                <a:rPr lang="en-US" sz="2400" b="0" i="1"/>
                <a:t>Our Business Knowledge, </a:t>
              </a:r>
            </a:p>
            <a:p>
              <a:pPr algn="ctr" eaLnBrk="0" hangingPunct="0"/>
              <a:r>
                <a:rPr lang="en-US" sz="2400" b="0" i="1"/>
                <a:t>Your Winning Edge.</a:t>
              </a:r>
            </a:p>
          </p:txBody>
        </p:sp>
      </p:grpSp>
      <p:sp>
        <p:nvSpPr>
          <p:cNvPr id="120835"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eaLnBrk="0" hangingPunct="0"/>
            <a:r>
              <a:rPr lang="en-US" sz="2400" b="0"/>
              <a:t>Thank you</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Footer Placeholder 3"/>
          <p:cNvSpPr>
            <a:spLocks noGrp="1"/>
          </p:cNvSpPr>
          <p:nvPr>
            <p:ph type="ftr" sz="quarter" idx="10"/>
          </p:nvPr>
        </p:nvSpPr>
        <p:spPr>
          <a:xfrm>
            <a:off x="0" y="6661150"/>
            <a:ext cx="3951288" cy="196850"/>
          </a:xfrm>
          <a:noFill/>
        </p:spPr>
        <p:txBody>
          <a:bodyPr/>
          <a:lstStyle/>
          <a:p>
            <a:r>
              <a:rPr lang="en-US" smtClean="0"/>
              <a:t>Confidential  |  Copyright © Larsen &amp; Toubro Infotech Ltd.</a:t>
            </a:r>
          </a:p>
        </p:txBody>
      </p:sp>
      <p:sp>
        <p:nvSpPr>
          <p:cNvPr id="74754" name="Slide Number Placeholder 4"/>
          <p:cNvSpPr>
            <a:spLocks noGrp="1"/>
          </p:cNvSpPr>
          <p:nvPr>
            <p:ph type="sldNum" sz="quarter" idx="11"/>
          </p:nvPr>
        </p:nvSpPr>
        <p:spPr>
          <a:noFill/>
        </p:spPr>
        <p:txBody>
          <a:bodyPr/>
          <a:lstStyle/>
          <a:p>
            <a:fld id="{4D949DE4-5874-421D-8CC7-3D5CEDBE832D}" type="slidenum">
              <a:rPr lang="en-US" smtClean="0"/>
              <a:pPr/>
              <a:t>5</a:t>
            </a:fld>
            <a:endParaRPr lang="en-US" smtClean="0"/>
          </a:p>
        </p:txBody>
      </p:sp>
      <p:sp>
        <p:nvSpPr>
          <p:cNvPr id="74755" name="Rectangle 2"/>
          <p:cNvSpPr>
            <a:spLocks noGrp="1" noChangeArrowheads="1"/>
          </p:cNvSpPr>
          <p:nvPr>
            <p:ph type="title"/>
          </p:nvPr>
        </p:nvSpPr>
        <p:spPr/>
        <p:txBody>
          <a:bodyPr/>
          <a:lstStyle/>
          <a:p>
            <a:r>
              <a:rPr lang="en-US" smtClean="0"/>
              <a:t>Architecture of Data Warehouse</a:t>
            </a:r>
          </a:p>
        </p:txBody>
      </p:sp>
      <p:sp>
        <p:nvSpPr>
          <p:cNvPr id="74756" name="AutoShape 30"/>
          <p:cNvSpPr>
            <a:spLocks noChangeArrowheads="1"/>
          </p:cNvSpPr>
          <p:nvPr/>
        </p:nvSpPr>
        <p:spPr bwMode="auto">
          <a:xfrm>
            <a:off x="587375" y="1209675"/>
            <a:ext cx="8067675" cy="1096963"/>
          </a:xfrm>
          <a:prstGeom prst="roundRect">
            <a:avLst>
              <a:gd name="adj" fmla="val 16667"/>
            </a:avLst>
          </a:prstGeom>
          <a:solidFill>
            <a:srgbClr val="FFF7D9"/>
          </a:solidFill>
          <a:ln w="9525">
            <a:solidFill>
              <a:srgbClr val="FDCA0D"/>
            </a:solidFill>
            <a:round/>
            <a:headEnd/>
            <a:tailEnd/>
          </a:ln>
        </p:spPr>
        <p:txBody>
          <a:bodyPr wrap="none" lIns="0" tIns="0" rIns="0" bIns="0" anchor="ctr"/>
          <a:lstStyle/>
          <a:p>
            <a:pPr marL="109538" algn="just" eaLnBrk="0" hangingPunct="0">
              <a:lnSpc>
                <a:spcPct val="120000"/>
              </a:lnSpc>
            </a:pPr>
            <a:endParaRPr lang="en-US" sz="1600" b="0"/>
          </a:p>
          <a:p>
            <a:pPr marL="109538" algn="just" eaLnBrk="0" hangingPunct="0">
              <a:lnSpc>
                <a:spcPct val="120000"/>
              </a:lnSpc>
            </a:pPr>
            <a:r>
              <a:rPr lang="en-US" sz="1400" b="0"/>
              <a:t>In this layer, data is stored in the same form as in the source system. The way in which data is </a:t>
            </a:r>
          </a:p>
          <a:p>
            <a:pPr marL="109538" algn="just" eaLnBrk="0" hangingPunct="0">
              <a:lnSpc>
                <a:spcPct val="120000"/>
              </a:lnSpc>
            </a:pPr>
            <a:r>
              <a:rPr lang="en-US" sz="1400" b="0"/>
              <a:t>transferred from here to the next layer incorporates quality-assuring measures and the </a:t>
            </a:r>
          </a:p>
          <a:p>
            <a:pPr marL="109538" algn="just" eaLnBrk="0" hangingPunct="0">
              <a:lnSpc>
                <a:spcPct val="120000"/>
              </a:lnSpc>
            </a:pPr>
            <a:r>
              <a:rPr lang="en-US" sz="1400" b="0"/>
              <a:t>transformations and clean up required for a uniform, integrated view of the data</a:t>
            </a:r>
          </a:p>
        </p:txBody>
      </p:sp>
      <p:sp>
        <p:nvSpPr>
          <p:cNvPr id="74757" name="TextBox 10"/>
          <p:cNvSpPr txBox="1">
            <a:spLocks noChangeArrowheads="1"/>
          </p:cNvSpPr>
          <p:nvPr/>
        </p:nvSpPr>
        <p:spPr bwMode="auto">
          <a:xfrm>
            <a:off x="831850" y="1114425"/>
            <a:ext cx="2757488" cy="338138"/>
          </a:xfrm>
          <a:prstGeom prst="rect">
            <a:avLst/>
          </a:prstGeom>
          <a:solidFill>
            <a:srgbClr val="FFC000"/>
          </a:solidFill>
          <a:ln w="9525">
            <a:solidFill>
              <a:srgbClr val="996633"/>
            </a:solidFill>
            <a:miter lim="800000"/>
            <a:headEnd/>
            <a:tailEnd/>
          </a:ln>
        </p:spPr>
        <p:txBody>
          <a:bodyPr>
            <a:spAutoFit/>
          </a:bodyPr>
          <a:lstStyle/>
          <a:p>
            <a:pPr eaLnBrk="0" hangingPunct="0"/>
            <a:r>
              <a:rPr lang="en-US" sz="1600"/>
              <a:t>Persistent Staging Area</a:t>
            </a:r>
          </a:p>
        </p:txBody>
      </p:sp>
      <p:sp>
        <p:nvSpPr>
          <p:cNvPr id="74758" name="AutoShape 30"/>
          <p:cNvSpPr>
            <a:spLocks noChangeArrowheads="1"/>
          </p:cNvSpPr>
          <p:nvPr/>
        </p:nvSpPr>
        <p:spPr bwMode="auto">
          <a:xfrm>
            <a:off x="558800" y="2489200"/>
            <a:ext cx="8069263" cy="1084263"/>
          </a:xfrm>
          <a:prstGeom prst="roundRect">
            <a:avLst>
              <a:gd name="adj" fmla="val 16667"/>
            </a:avLst>
          </a:prstGeom>
          <a:solidFill>
            <a:srgbClr val="FFF7D9"/>
          </a:solidFill>
          <a:ln w="9525">
            <a:solidFill>
              <a:srgbClr val="FDCA0D"/>
            </a:solidFill>
            <a:round/>
            <a:headEnd/>
            <a:tailEnd/>
          </a:ln>
        </p:spPr>
        <p:txBody>
          <a:bodyPr wrap="none" lIns="0" tIns="0" rIns="0" bIns="0" anchor="ctr"/>
          <a:lstStyle/>
          <a:p>
            <a:pPr marL="109538" algn="just" eaLnBrk="0" hangingPunct="0">
              <a:lnSpc>
                <a:spcPct val="120000"/>
              </a:lnSpc>
            </a:pPr>
            <a:endParaRPr lang="en-US" sz="1600" b="0"/>
          </a:p>
          <a:p>
            <a:pPr marL="109538" algn="just" eaLnBrk="0" hangingPunct="0">
              <a:lnSpc>
                <a:spcPct val="120000"/>
              </a:lnSpc>
            </a:pPr>
            <a:r>
              <a:rPr lang="en-US" sz="1400" b="0"/>
              <a:t>The result of the first transformations and clean up is saved in the next layer, the data </a:t>
            </a:r>
          </a:p>
          <a:p>
            <a:pPr marL="109538" algn="just" eaLnBrk="0" hangingPunct="0">
              <a:lnSpc>
                <a:spcPct val="120000"/>
              </a:lnSpc>
            </a:pPr>
            <a:r>
              <a:rPr lang="en-US" sz="1400" b="0"/>
              <a:t> warehouse. It acts as the basis for building consistent reporting structures and allows you to react</a:t>
            </a:r>
          </a:p>
          <a:p>
            <a:pPr marL="109538" algn="just" eaLnBrk="0" hangingPunct="0">
              <a:lnSpc>
                <a:spcPct val="120000"/>
              </a:lnSpc>
            </a:pPr>
            <a:r>
              <a:rPr lang="en-US" sz="1400" b="0"/>
              <a:t> to new requirements with flexibility</a:t>
            </a:r>
          </a:p>
        </p:txBody>
      </p:sp>
      <p:sp>
        <p:nvSpPr>
          <p:cNvPr id="74759" name="TextBox 12"/>
          <p:cNvSpPr txBox="1">
            <a:spLocks noChangeArrowheads="1"/>
          </p:cNvSpPr>
          <p:nvPr/>
        </p:nvSpPr>
        <p:spPr bwMode="auto">
          <a:xfrm>
            <a:off x="804863" y="2405063"/>
            <a:ext cx="2757487" cy="339725"/>
          </a:xfrm>
          <a:prstGeom prst="rect">
            <a:avLst/>
          </a:prstGeom>
          <a:solidFill>
            <a:srgbClr val="FFC000"/>
          </a:solidFill>
          <a:ln w="9525">
            <a:solidFill>
              <a:srgbClr val="996633"/>
            </a:solidFill>
            <a:miter lim="800000"/>
            <a:headEnd/>
            <a:tailEnd/>
          </a:ln>
        </p:spPr>
        <p:txBody>
          <a:bodyPr>
            <a:spAutoFit/>
          </a:bodyPr>
          <a:lstStyle/>
          <a:p>
            <a:pPr eaLnBrk="0" hangingPunct="0"/>
            <a:r>
              <a:rPr lang="en-US" sz="1600"/>
              <a:t>Data warehouse</a:t>
            </a:r>
          </a:p>
        </p:txBody>
      </p:sp>
      <p:sp>
        <p:nvSpPr>
          <p:cNvPr id="74760" name="AutoShape 30"/>
          <p:cNvSpPr>
            <a:spLocks noChangeArrowheads="1"/>
          </p:cNvSpPr>
          <p:nvPr/>
        </p:nvSpPr>
        <p:spPr bwMode="auto">
          <a:xfrm>
            <a:off x="587375" y="3727450"/>
            <a:ext cx="8069263" cy="1168400"/>
          </a:xfrm>
          <a:prstGeom prst="roundRect">
            <a:avLst>
              <a:gd name="adj" fmla="val 16667"/>
            </a:avLst>
          </a:prstGeom>
          <a:solidFill>
            <a:srgbClr val="FFF7D9"/>
          </a:solidFill>
          <a:ln w="9525">
            <a:solidFill>
              <a:srgbClr val="FDCA0D"/>
            </a:solidFill>
            <a:round/>
            <a:headEnd/>
            <a:tailEnd/>
          </a:ln>
        </p:spPr>
        <p:txBody>
          <a:bodyPr wrap="none" lIns="0" tIns="0" rIns="0" bIns="0" anchor="ctr"/>
          <a:lstStyle/>
          <a:p>
            <a:pPr marL="109538" algn="just" eaLnBrk="0" hangingPunct="0">
              <a:lnSpc>
                <a:spcPct val="120000"/>
              </a:lnSpc>
            </a:pPr>
            <a:endParaRPr lang="en-US" sz="1600" b="0"/>
          </a:p>
          <a:p>
            <a:pPr marL="109538" algn="just" eaLnBrk="0" hangingPunct="0">
              <a:lnSpc>
                <a:spcPct val="120000"/>
              </a:lnSpc>
            </a:pPr>
            <a:r>
              <a:rPr lang="en-US" sz="1400" b="0"/>
              <a:t>This layer satisfies data analysis requirements. The term “architected“ refers to data marts that</a:t>
            </a:r>
          </a:p>
          <a:p>
            <a:pPr marL="109538" algn="just" eaLnBrk="0" hangingPunct="0">
              <a:lnSpc>
                <a:spcPct val="120000"/>
              </a:lnSpc>
            </a:pPr>
            <a:r>
              <a:rPr lang="en-US" sz="1400" b="0"/>
              <a:t> are not isolated applications but are based on a universally consistent  data model. This means</a:t>
            </a:r>
          </a:p>
          <a:p>
            <a:pPr marL="109538" algn="just" eaLnBrk="0" hangingPunct="0">
              <a:lnSpc>
                <a:spcPct val="120000"/>
              </a:lnSpc>
            </a:pPr>
            <a:r>
              <a:rPr lang="en-US" sz="1400" b="0"/>
              <a:t> that master data can be reused in the form of Shared or Conformed Dimensions.</a:t>
            </a:r>
          </a:p>
        </p:txBody>
      </p:sp>
      <p:sp>
        <p:nvSpPr>
          <p:cNvPr id="74761" name="TextBox 14"/>
          <p:cNvSpPr txBox="1">
            <a:spLocks noChangeArrowheads="1"/>
          </p:cNvSpPr>
          <p:nvPr/>
        </p:nvSpPr>
        <p:spPr bwMode="auto">
          <a:xfrm>
            <a:off x="833438" y="3671888"/>
            <a:ext cx="2757487" cy="338137"/>
          </a:xfrm>
          <a:prstGeom prst="rect">
            <a:avLst/>
          </a:prstGeom>
          <a:solidFill>
            <a:srgbClr val="FFC000"/>
          </a:solidFill>
          <a:ln w="9525">
            <a:solidFill>
              <a:srgbClr val="996633"/>
            </a:solidFill>
            <a:miter lim="800000"/>
            <a:headEnd/>
            <a:tailEnd/>
          </a:ln>
        </p:spPr>
        <p:txBody>
          <a:bodyPr>
            <a:spAutoFit/>
          </a:bodyPr>
          <a:lstStyle/>
          <a:p>
            <a:pPr eaLnBrk="0" hangingPunct="0"/>
            <a:r>
              <a:rPr lang="en-US" sz="1600"/>
              <a:t>Architected Data Marts</a:t>
            </a:r>
          </a:p>
        </p:txBody>
      </p:sp>
      <p:sp>
        <p:nvSpPr>
          <p:cNvPr id="74762" name="AutoShape 30"/>
          <p:cNvSpPr>
            <a:spLocks noChangeArrowheads="1"/>
          </p:cNvSpPr>
          <p:nvPr/>
        </p:nvSpPr>
        <p:spPr bwMode="auto">
          <a:xfrm>
            <a:off x="585788" y="5022850"/>
            <a:ext cx="8067675" cy="955675"/>
          </a:xfrm>
          <a:prstGeom prst="roundRect">
            <a:avLst>
              <a:gd name="adj" fmla="val 16667"/>
            </a:avLst>
          </a:prstGeom>
          <a:solidFill>
            <a:srgbClr val="FFF7D9"/>
          </a:solidFill>
          <a:ln w="9525">
            <a:solidFill>
              <a:srgbClr val="FDCA0D"/>
            </a:solidFill>
            <a:round/>
            <a:headEnd/>
            <a:tailEnd/>
          </a:ln>
        </p:spPr>
        <p:txBody>
          <a:bodyPr wrap="none" lIns="0" tIns="0" rIns="0" bIns="0" anchor="ctr"/>
          <a:lstStyle/>
          <a:p>
            <a:pPr marL="109538" algn="just" eaLnBrk="0" hangingPunct="0">
              <a:lnSpc>
                <a:spcPct val="120000"/>
              </a:lnSpc>
            </a:pPr>
            <a:endParaRPr lang="en-US" sz="1600" b="0"/>
          </a:p>
          <a:p>
            <a:pPr marL="109538" algn="just" eaLnBrk="0" hangingPunct="0">
              <a:lnSpc>
                <a:spcPct val="120000"/>
              </a:lnSpc>
            </a:pPr>
            <a:r>
              <a:rPr lang="en-US" sz="1400" b="0"/>
              <a:t>As well as strategic data analysis, a data warehouse also supports operative data analysis by means</a:t>
            </a:r>
          </a:p>
          <a:p>
            <a:pPr marL="109538" algn="just" eaLnBrk="0" hangingPunct="0">
              <a:lnSpc>
                <a:spcPct val="120000"/>
              </a:lnSpc>
            </a:pPr>
            <a:r>
              <a:rPr lang="en-US" sz="1400" b="0"/>
              <a:t> of the operational data store.</a:t>
            </a:r>
          </a:p>
        </p:txBody>
      </p:sp>
      <p:sp>
        <p:nvSpPr>
          <p:cNvPr id="74763" name="TextBox 16"/>
          <p:cNvSpPr txBox="1">
            <a:spLocks noChangeArrowheads="1"/>
          </p:cNvSpPr>
          <p:nvPr/>
        </p:nvSpPr>
        <p:spPr bwMode="auto">
          <a:xfrm>
            <a:off x="830263" y="5019675"/>
            <a:ext cx="2757487" cy="338138"/>
          </a:xfrm>
          <a:prstGeom prst="rect">
            <a:avLst/>
          </a:prstGeom>
          <a:solidFill>
            <a:srgbClr val="FFC000"/>
          </a:solidFill>
          <a:ln w="9525">
            <a:solidFill>
              <a:srgbClr val="996633"/>
            </a:solidFill>
            <a:miter lim="800000"/>
            <a:headEnd/>
            <a:tailEnd/>
          </a:ln>
        </p:spPr>
        <p:txBody>
          <a:bodyPr>
            <a:spAutoFit/>
          </a:bodyPr>
          <a:lstStyle/>
          <a:p>
            <a:pPr eaLnBrk="0" hangingPunct="0"/>
            <a:r>
              <a:rPr lang="en-US" sz="1600"/>
              <a:t>Operational Data Store</a:t>
            </a:r>
          </a:p>
        </p:txBody>
      </p:sp>
      <p:sp>
        <p:nvSpPr>
          <p:cNvPr id="74764" name="Rectangle 17"/>
          <p:cNvSpPr>
            <a:spLocks noChangeArrowheads="1"/>
          </p:cNvSpPr>
          <p:nvPr/>
        </p:nvSpPr>
        <p:spPr bwMode="auto">
          <a:xfrm>
            <a:off x="711200" y="6065838"/>
            <a:ext cx="7856538" cy="522287"/>
          </a:xfrm>
          <a:prstGeom prst="rect">
            <a:avLst/>
          </a:prstGeom>
          <a:solidFill>
            <a:srgbClr val="FFE98B"/>
          </a:solidFill>
          <a:ln w="9525">
            <a:solidFill>
              <a:srgbClr val="996633"/>
            </a:solidFill>
            <a:miter lim="800000"/>
            <a:headEnd/>
            <a:tailEnd/>
          </a:ln>
        </p:spPr>
        <p:txBody>
          <a:bodyPr>
            <a:spAutoFit/>
          </a:bodyPr>
          <a:lstStyle/>
          <a:p>
            <a:pPr eaLnBrk="0" hangingPunct="0"/>
            <a:r>
              <a:rPr lang="en-US" sz="1400" i="1"/>
              <a:t>The layer architecture of the data warehouse is largely conceptual. In reality the boundaries between these layers are often fluid.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5778" name="Slide Number Placeholder 4"/>
          <p:cNvSpPr>
            <a:spLocks noGrp="1"/>
          </p:cNvSpPr>
          <p:nvPr>
            <p:ph type="sldNum" sz="quarter" idx="11"/>
          </p:nvPr>
        </p:nvSpPr>
        <p:spPr>
          <a:noFill/>
        </p:spPr>
        <p:txBody>
          <a:bodyPr/>
          <a:lstStyle/>
          <a:p>
            <a:fld id="{B5581A5C-E4A2-4534-AF6C-F784834E7C46}" type="slidenum">
              <a:rPr lang="en-US" smtClean="0"/>
              <a:pPr/>
              <a:t>6</a:t>
            </a:fld>
            <a:endParaRPr lang="en-US" smtClean="0"/>
          </a:p>
        </p:txBody>
      </p:sp>
      <p:sp>
        <p:nvSpPr>
          <p:cNvPr id="75779" name="Rectangle 2"/>
          <p:cNvSpPr>
            <a:spLocks noGrp="1" noChangeArrowheads="1"/>
          </p:cNvSpPr>
          <p:nvPr>
            <p:ph type="title"/>
          </p:nvPr>
        </p:nvSpPr>
        <p:spPr/>
        <p:txBody>
          <a:bodyPr/>
          <a:lstStyle/>
          <a:p>
            <a:r>
              <a:rPr lang="en-US" smtClean="0"/>
              <a:t>Architecture of Enterprise Data Warehouse</a:t>
            </a:r>
          </a:p>
        </p:txBody>
      </p:sp>
      <p:sp>
        <p:nvSpPr>
          <p:cNvPr id="6" name="Rectangle 5"/>
          <p:cNvSpPr/>
          <p:nvPr/>
        </p:nvSpPr>
        <p:spPr>
          <a:xfrm>
            <a:off x="708025" y="1268413"/>
            <a:ext cx="7878763" cy="1570037"/>
          </a:xfrm>
          <a:prstGeom prst="rect">
            <a:avLst/>
          </a:prstGeom>
          <a:solidFill>
            <a:srgbClr val="FFF7D9"/>
          </a:solidFill>
          <a:ln w="9525">
            <a:solidFill>
              <a:srgbClr val="FDCA0D"/>
            </a:solidFill>
            <a:round/>
            <a:headEnd/>
            <a:tailEnd/>
          </a:ln>
        </p:spPr>
        <p:txBody>
          <a:bodyPr wrap="none" lIns="0" tIns="0" rIns="0" bIns="0" anchor="ctr"/>
          <a:lstStyle/>
          <a:p>
            <a:pPr marL="338138" indent="-228600" algn="just" eaLnBrk="0" hangingPunct="0">
              <a:lnSpc>
                <a:spcPct val="120000"/>
              </a:lnSpc>
              <a:buFont typeface="Wingdings" pitchFamily="2" charset="2"/>
              <a:buChar char="w"/>
              <a:defRPr/>
            </a:pPr>
            <a:r>
              <a:rPr lang="en-US" sz="1800" b="0" dirty="0"/>
              <a:t>An enterprise data warehouse (EDW) is a company-wide data warehouse </a:t>
            </a:r>
            <a:br>
              <a:rPr lang="en-US" sz="1800" b="0" dirty="0"/>
            </a:br>
            <a:r>
              <a:rPr lang="en-US" sz="1800" b="0" dirty="0"/>
              <a:t>that is built to include all the different layers. </a:t>
            </a:r>
          </a:p>
          <a:p>
            <a:pPr marL="109538" algn="just" eaLnBrk="0" hangingPunct="0">
              <a:lnSpc>
                <a:spcPct val="120000"/>
              </a:lnSpc>
              <a:buFont typeface="Wingdings" pitchFamily="2" charset="2"/>
              <a:buChar char="w"/>
              <a:defRPr/>
            </a:pPr>
            <a:r>
              <a:rPr lang="en-US" sz="1800" b="0" dirty="0"/>
              <a:t>  An organization-wide, single and central data warehouse layer is also </a:t>
            </a:r>
          </a:p>
          <a:p>
            <a:pPr marL="338138" algn="just" eaLnBrk="0" hangingPunct="0">
              <a:lnSpc>
                <a:spcPct val="120000"/>
              </a:lnSpc>
              <a:defRPr/>
            </a:pPr>
            <a:r>
              <a:rPr lang="en-US" sz="1800" b="0" dirty="0"/>
              <a:t>referred to as an EDW</a:t>
            </a:r>
            <a:endParaRPr lang="en-US" sz="1600" b="0" dirty="0"/>
          </a:p>
        </p:txBody>
      </p:sp>
      <p:pic>
        <p:nvPicPr>
          <p:cNvPr id="75781" name="Picture 2"/>
          <p:cNvPicPr>
            <a:picLocks noChangeAspect="1" noChangeArrowheads="1"/>
          </p:cNvPicPr>
          <p:nvPr/>
        </p:nvPicPr>
        <p:blipFill>
          <a:blip r:embed="rId2"/>
          <a:srcRect/>
          <a:stretch>
            <a:fillRect/>
          </a:stretch>
        </p:blipFill>
        <p:spPr bwMode="auto">
          <a:xfrm>
            <a:off x="1938338" y="2909888"/>
            <a:ext cx="5518150" cy="3024187"/>
          </a:xfrm>
          <a:prstGeom prst="rect">
            <a:avLst/>
          </a:prstGeom>
          <a:noFill/>
          <a:ln w="9525">
            <a:noFill/>
            <a:miter lim="800000"/>
            <a:headEnd/>
            <a:tailEnd/>
          </a:ln>
        </p:spPr>
      </p:pic>
      <p:sp>
        <p:nvSpPr>
          <p:cNvPr id="9" name="Rectangle 2"/>
          <p:cNvSpPr txBox="1">
            <a:spLocks noChangeArrowheads="1"/>
          </p:cNvSpPr>
          <p:nvPr/>
        </p:nvSpPr>
        <p:spPr bwMode="auto">
          <a:xfrm>
            <a:off x="2098675" y="5803900"/>
            <a:ext cx="6356350" cy="765175"/>
          </a:xfrm>
          <a:prstGeom prst="rect">
            <a:avLst/>
          </a:prstGeom>
          <a:noFill/>
          <a:ln w="9525">
            <a:noFill/>
            <a:miter lim="800000"/>
            <a:headEnd/>
            <a:tailEnd/>
          </a:ln>
        </p:spPr>
        <p:txBody>
          <a:bodyPr anchor="ctr"/>
          <a:lstStyle/>
          <a:p>
            <a:pPr>
              <a:defRPr/>
            </a:pPr>
            <a:r>
              <a:rPr lang="en-US" sz="1600" i="1" kern="0" dirty="0">
                <a:solidFill>
                  <a:schemeClr val="tx2"/>
                </a:solidFill>
                <a:latin typeface="+mj-lt"/>
                <a:ea typeface="+mj-ea"/>
                <a:cs typeface="+mj-cs"/>
              </a:rPr>
              <a:t>Conceptual Layer of Enterprise Data Warehouse</a:t>
            </a:r>
          </a:p>
        </p:txBody>
      </p:sp>
      <p:sp>
        <p:nvSpPr>
          <p:cNvPr id="75783" name="Rectangle 7"/>
          <p:cNvSpPr>
            <a:spLocks noChangeArrowheads="1"/>
          </p:cNvSpPr>
          <p:nvPr/>
        </p:nvSpPr>
        <p:spPr bwMode="auto">
          <a:xfrm>
            <a:off x="5864225" y="5359400"/>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6802" name="Slide Number Placeholder 4"/>
          <p:cNvSpPr>
            <a:spLocks noGrp="1"/>
          </p:cNvSpPr>
          <p:nvPr>
            <p:ph type="sldNum" sz="quarter" idx="11"/>
          </p:nvPr>
        </p:nvSpPr>
        <p:spPr>
          <a:noFill/>
        </p:spPr>
        <p:txBody>
          <a:bodyPr/>
          <a:lstStyle/>
          <a:p>
            <a:fld id="{18446A88-DB2A-41FD-93FA-1862D982DFB5}" type="slidenum">
              <a:rPr lang="en-US" smtClean="0"/>
              <a:pPr/>
              <a:t>7</a:t>
            </a:fld>
            <a:endParaRPr lang="en-US" smtClean="0"/>
          </a:p>
        </p:txBody>
      </p:sp>
      <p:sp>
        <p:nvSpPr>
          <p:cNvPr id="76803" name="Rectangle 2"/>
          <p:cNvSpPr>
            <a:spLocks noGrp="1" noChangeArrowheads="1"/>
          </p:cNvSpPr>
          <p:nvPr>
            <p:ph type="title"/>
          </p:nvPr>
        </p:nvSpPr>
        <p:spPr/>
        <p:txBody>
          <a:bodyPr/>
          <a:lstStyle/>
          <a:p>
            <a:r>
              <a:rPr lang="en-US" smtClean="0"/>
              <a:t>SAP NetWeaver BI Architecture</a:t>
            </a:r>
          </a:p>
        </p:txBody>
      </p:sp>
      <p:pic>
        <p:nvPicPr>
          <p:cNvPr id="76804" name="Picture 2"/>
          <p:cNvPicPr>
            <a:picLocks noChangeAspect="1" noChangeArrowheads="1"/>
          </p:cNvPicPr>
          <p:nvPr/>
        </p:nvPicPr>
        <p:blipFill>
          <a:blip r:embed="rId2"/>
          <a:srcRect/>
          <a:stretch>
            <a:fillRect/>
          </a:stretch>
        </p:blipFill>
        <p:spPr bwMode="auto">
          <a:xfrm>
            <a:off x="714375" y="1241425"/>
            <a:ext cx="7715250" cy="4914900"/>
          </a:xfrm>
          <a:prstGeom prst="rect">
            <a:avLst/>
          </a:prstGeom>
          <a:noFill/>
          <a:ln w="9525">
            <a:noFill/>
            <a:miter lim="800000"/>
            <a:headEnd/>
            <a:tailEnd/>
          </a:ln>
        </p:spPr>
      </p:pic>
      <p:sp>
        <p:nvSpPr>
          <p:cNvPr id="76805" name="Rectangle 5"/>
          <p:cNvSpPr>
            <a:spLocks noChangeArrowheads="1"/>
          </p:cNvSpPr>
          <p:nvPr/>
        </p:nvSpPr>
        <p:spPr bwMode="auto">
          <a:xfrm>
            <a:off x="7000875" y="6188075"/>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7826" name="Slide Number Placeholder 4"/>
          <p:cNvSpPr>
            <a:spLocks noGrp="1"/>
          </p:cNvSpPr>
          <p:nvPr>
            <p:ph type="sldNum" sz="quarter" idx="11"/>
          </p:nvPr>
        </p:nvSpPr>
        <p:spPr>
          <a:noFill/>
        </p:spPr>
        <p:txBody>
          <a:bodyPr/>
          <a:lstStyle/>
          <a:p>
            <a:fld id="{B93C044F-78FE-4807-800B-F5A6F455EEE0}" type="slidenum">
              <a:rPr lang="en-US" smtClean="0"/>
              <a:pPr/>
              <a:t>8</a:t>
            </a:fld>
            <a:endParaRPr lang="en-US" smtClean="0"/>
          </a:p>
        </p:txBody>
      </p:sp>
      <p:sp>
        <p:nvSpPr>
          <p:cNvPr id="77827" name="Rectangle 2"/>
          <p:cNvSpPr>
            <a:spLocks noGrp="1" noChangeArrowheads="1"/>
          </p:cNvSpPr>
          <p:nvPr>
            <p:ph type="title"/>
          </p:nvPr>
        </p:nvSpPr>
        <p:spPr/>
        <p:txBody>
          <a:bodyPr/>
          <a:lstStyle/>
          <a:p>
            <a:r>
              <a:rPr lang="en-US" smtClean="0"/>
              <a:t>SAP NetWeaver BI Architecture</a:t>
            </a:r>
          </a:p>
        </p:txBody>
      </p:sp>
      <p:pic>
        <p:nvPicPr>
          <p:cNvPr id="77828" name="Picture 3"/>
          <p:cNvPicPr>
            <a:picLocks noChangeAspect="1" noChangeArrowheads="1"/>
          </p:cNvPicPr>
          <p:nvPr/>
        </p:nvPicPr>
        <p:blipFill>
          <a:blip r:embed="rId2"/>
          <a:srcRect/>
          <a:stretch>
            <a:fillRect/>
          </a:stretch>
        </p:blipFill>
        <p:spPr bwMode="auto">
          <a:xfrm>
            <a:off x="425450" y="1125538"/>
            <a:ext cx="8042275" cy="5176837"/>
          </a:xfrm>
          <a:prstGeom prst="rect">
            <a:avLst/>
          </a:prstGeom>
          <a:noFill/>
          <a:ln w="9525">
            <a:noFill/>
            <a:miter lim="800000"/>
            <a:headEnd/>
            <a:tailEnd/>
          </a:ln>
        </p:spPr>
      </p:pic>
      <p:sp>
        <p:nvSpPr>
          <p:cNvPr id="77829" name="Rectangle 5"/>
          <p:cNvSpPr>
            <a:spLocks noChangeArrowheads="1"/>
          </p:cNvSpPr>
          <p:nvPr/>
        </p:nvSpPr>
        <p:spPr bwMode="auto">
          <a:xfrm>
            <a:off x="7013575" y="6149975"/>
            <a:ext cx="1166813" cy="228600"/>
          </a:xfrm>
          <a:prstGeom prst="rect">
            <a:avLst/>
          </a:prstGeom>
          <a:noFill/>
          <a:ln w="9525">
            <a:noFill/>
            <a:miter lim="800000"/>
            <a:headEnd/>
            <a:tailEnd/>
          </a:ln>
        </p:spPr>
        <p:txBody>
          <a:bodyPr wrap="none">
            <a:spAutoFit/>
          </a:bodyPr>
          <a:lstStyle/>
          <a:p>
            <a:pPr eaLnBrk="0" hangingPunct="0"/>
            <a:r>
              <a:rPr lang="en-US" sz="900"/>
              <a:t>*Copyright SAP AG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78850" name="Slide Number Placeholder 4"/>
          <p:cNvSpPr>
            <a:spLocks noGrp="1"/>
          </p:cNvSpPr>
          <p:nvPr>
            <p:ph type="sldNum" sz="quarter" idx="11"/>
          </p:nvPr>
        </p:nvSpPr>
        <p:spPr>
          <a:noFill/>
        </p:spPr>
        <p:txBody>
          <a:bodyPr/>
          <a:lstStyle/>
          <a:p>
            <a:fld id="{F0B350A2-B970-451B-8CBE-12BF7DB41C94}" type="slidenum">
              <a:rPr lang="en-US" smtClean="0"/>
              <a:pPr/>
              <a:t>9</a:t>
            </a:fld>
            <a:endParaRPr lang="en-US" smtClean="0"/>
          </a:p>
        </p:txBody>
      </p:sp>
      <p:sp>
        <p:nvSpPr>
          <p:cNvPr id="78851" name="Rectangle 2"/>
          <p:cNvSpPr>
            <a:spLocks noGrp="1" noChangeArrowheads="1"/>
          </p:cNvSpPr>
          <p:nvPr>
            <p:ph type="title"/>
          </p:nvPr>
        </p:nvSpPr>
        <p:spPr>
          <a:xfrm>
            <a:off x="2852738" y="142875"/>
            <a:ext cx="6356350" cy="765175"/>
          </a:xfrm>
        </p:spPr>
        <p:txBody>
          <a:bodyPr/>
          <a:lstStyle/>
          <a:p>
            <a:r>
              <a:rPr lang="en-US" smtClean="0"/>
              <a:t>Data Warehouse Workbench - Purpose</a:t>
            </a:r>
          </a:p>
        </p:txBody>
      </p:sp>
      <p:sp>
        <p:nvSpPr>
          <p:cNvPr id="78852" name="Rectangle 3"/>
          <p:cNvSpPr>
            <a:spLocks noChangeArrowheads="1"/>
          </p:cNvSpPr>
          <p:nvPr/>
        </p:nvSpPr>
        <p:spPr bwMode="auto">
          <a:xfrm>
            <a:off x="760413" y="1263650"/>
            <a:ext cx="7940675" cy="771525"/>
          </a:xfrm>
          <a:prstGeom prst="rect">
            <a:avLst/>
          </a:prstGeom>
          <a:solidFill>
            <a:srgbClr val="FFF7D9"/>
          </a:solidFill>
          <a:ln w="9525">
            <a:solidFill>
              <a:srgbClr val="FDCA0D"/>
            </a:solidFill>
            <a:round/>
            <a:headEnd/>
            <a:tailEnd/>
          </a:ln>
        </p:spPr>
        <p:txBody>
          <a:bodyPr wrap="none" lIns="0" tIns="0" rIns="0" bIns="0" anchor="ctr"/>
          <a:lstStyle/>
          <a:p>
            <a:pPr marL="228600" algn="just" eaLnBrk="0" hangingPunct="0">
              <a:lnSpc>
                <a:spcPct val="120000"/>
              </a:lnSpc>
            </a:pPr>
            <a:r>
              <a:rPr lang="en-US" sz="1600"/>
              <a:t>The Data Warehousing Workbench (DWB) is the central tool for performing tasks </a:t>
            </a:r>
          </a:p>
          <a:p>
            <a:pPr marL="228600" algn="just" eaLnBrk="0" hangingPunct="0">
              <a:lnSpc>
                <a:spcPct val="120000"/>
              </a:lnSpc>
            </a:pPr>
            <a:r>
              <a:rPr lang="en-US" sz="1600"/>
              <a:t> in the data warehousing process. </a:t>
            </a:r>
          </a:p>
        </p:txBody>
      </p:sp>
      <p:sp>
        <p:nvSpPr>
          <p:cNvPr id="78853" name="AutoShape 4"/>
          <p:cNvSpPr>
            <a:spLocks noChangeArrowheads="1"/>
          </p:cNvSpPr>
          <p:nvPr/>
        </p:nvSpPr>
        <p:spPr bwMode="auto">
          <a:xfrm>
            <a:off x="403225" y="1447800"/>
            <a:ext cx="192088" cy="246063"/>
          </a:xfrm>
          <a:prstGeom prst="roundRect">
            <a:avLst>
              <a:gd name="adj" fmla="val 16667"/>
            </a:avLst>
          </a:prstGeom>
          <a:solidFill>
            <a:srgbClr val="ECBF42"/>
          </a:solidFill>
          <a:ln w="9525">
            <a:solidFill>
              <a:schemeClr val="tx1"/>
            </a:solidFill>
            <a:round/>
            <a:headEnd/>
            <a:tailEnd/>
          </a:ln>
        </p:spPr>
        <p:txBody>
          <a:bodyPr wrap="none" anchor="ctr"/>
          <a:lstStyle/>
          <a:p>
            <a:pPr algn="ctr" eaLnBrk="0" hangingPunct="0"/>
            <a:endParaRPr lang="en-US" sz="1600"/>
          </a:p>
        </p:txBody>
      </p:sp>
      <p:sp>
        <p:nvSpPr>
          <p:cNvPr id="78854" name="Rectangle 3"/>
          <p:cNvSpPr>
            <a:spLocks noChangeArrowheads="1"/>
          </p:cNvSpPr>
          <p:nvPr/>
        </p:nvSpPr>
        <p:spPr bwMode="auto">
          <a:xfrm>
            <a:off x="815975" y="2266950"/>
            <a:ext cx="7870825" cy="990600"/>
          </a:xfrm>
          <a:prstGeom prst="rect">
            <a:avLst/>
          </a:prstGeom>
          <a:solidFill>
            <a:srgbClr val="FFF7D9"/>
          </a:solidFill>
          <a:ln w="9525">
            <a:solidFill>
              <a:srgbClr val="FDCA0D"/>
            </a:solidFill>
            <a:round/>
            <a:headEnd/>
            <a:tailEnd/>
          </a:ln>
        </p:spPr>
        <p:txBody>
          <a:bodyPr wrap="none" lIns="0" tIns="0" rIns="0" bIns="0" anchor="ctr"/>
          <a:lstStyle/>
          <a:p>
            <a:pPr marL="228600" algn="just" eaLnBrk="0" hangingPunct="0">
              <a:lnSpc>
                <a:spcPct val="120000"/>
              </a:lnSpc>
            </a:pPr>
            <a:r>
              <a:rPr lang="en-US" sz="1600"/>
              <a:t>It provides data modeling functions as well as functions for control, monitoring </a:t>
            </a:r>
          </a:p>
          <a:p>
            <a:pPr marL="228600" algn="just" eaLnBrk="0" hangingPunct="0">
              <a:lnSpc>
                <a:spcPct val="120000"/>
              </a:lnSpc>
            </a:pPr>
            <a:r>
              <a:rPr lang="en-US" sz="1600"/>
              <a:t>and maintenance of all processes in SAP NetWeaver BI related to with data </a:t>
            </a:r>
          </a:p>
          <a:p>
            <a:pPr marL="228600" algn="just" eaLnBrk="0" hangingPunct="0">
              <a:lnSpc>
                <a:spcPct val="120000"/>
              </a:lnSpc>
            </a:pPr>
            <a:r>
              <a:rPr lang="en-US" sz="1600"/>
              <a:t>procurement, data retention, and data processing </a:t>
            </a:r>
          </a:p>
        </p:txBody>
      </p:sp>
      <p:sp>
        <p:nvSpPr>
          <p:cNvPr id="78855" name="AutoShape 4"/>
          <p:cNvSpPr>
            <a:spLocks noChangeArrowheads="1"/>
          </p:cNvSpPr>
          <p:nvPr/>
        </p:nvSpPr>
        <p:spPr bwMode="auto">
          <a:xfrm>
            <a:off x="403225" y="2562225"/>
            <a:ext cx="192088" cy="246063"/>
          </a:xfrm>
          <a:prstGeom prst="roundRect">
            <a:avLst>
              <a:gd name="adj" fmla="val 16667"/>
            </a:avLst>
          </a:prstGeom>
          <a:solidFill>
            <a:srgbClr val="ECBF42"/>
          </a:solidFill>
          <a:ln w="9525">
            <a:solidFill>
              <a:schemeClr val="tx1"/>
            </a:solidFill>
            <a:round/>
            <a:headEnd/>
            <a:tailEnd/>
          </a:ln>
        </p:spPr>
        <p:txBody>
          <a:bodyPr wrap="none" anchor="ctr"/>
          <a:lstStyle/>
          <a:p>
            <a:pPr algn="ctr" eaLnBrk="0" hangingPunct="0"/>
            <a:endParaRPr lang="en-US" sz="16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1004</TotalTime>
  <Words>2343</Words>
  <Application>Microsoft PowerPoint</Application>
  <PresentationFormat>On-screen Show (4:3)</PresentationFormat>
  <Paragraphs>402</Paragraphs>
  <Slides>48</Slides>
  <Notes>5</Notes>
  <HiddenSlides>0</HiddenSlides>
  <MMClips>0</MMClips>
  <ScaleCrop>false</ScaleCrop>
  <HeadingPairs>
    <vt:vector size="6" baseType="variant">
      <vt:variant>
        <vt:lpstr>Fonts Used</vt:lpstr>
      </vt:variant>
      <vt:variant>
        <vt:i4>7</vt:i4>
      </vt:variant>
      <vt:variant>
        <vt:lpstr>Design Template</vt:lpstr>
      </vt:variant>
      <vt:variant>
        <vt:i4>7</vt:i4>
      </vt:variant>
      <vt:variant>
        <vt:lpstr>Slide Titles</vt:lpstr>
      </vt:variant>
      <vt:variant>
        <vt:i4>48</vt:i4>
      </vt:variant>
    </vt:vector>
  </HeadingPairs>
  <TitlesOfParts>
    <vt:vector size="62" baseType="lpstr">
      <vt:lpstr>Trebuchet MS</vt:lpstr>
      <vt:lpstr>Arial</vt:lpstr>
      <vt:lpstr>Wingdings</vt:lpstr>
      <vt:lpstr>Times</vt:lpstr>
      <vt:lpstr>Arial Unicode MS</vt:lpstr>
      <vt:lpstr>Courier New</vt:lpstr>
      <vt:lpstr>Times New Roman</vt:lpstr>
      <vt:lpstr>blank</vt:lpstr>
      <vt:lpstr>4_Custom Design</vt:lpstr>
      <vt:lpstr>1_Powerpoint Template</vt:lpstr>
      <vt:lpstr>2_Powerpoint Template</vt:lpstr>
      <vt:lpstr>5_Custom Design</vt:lpstr>
      <vt:lpstr>8_Custom Design</vt:lpstr>
      <vt:lpstr>8_Custom Design</vt:lpstr>
      <vt:lpstr>Slide 1</vt:lpstr>
      <vt:lpstr>Contents</vt:lpstr>
      <vt:lpstr>Slide 3</vt:lpstr>
      <vt:lpstr>Architecture of Data Warehouse</vt:lpstr>
      <vt:lpstr>Architecture of Data Warehouse</vt:lpstr>
      <vt:lpstr>Architecture of Enterprise Data Warehouse</vt:lpstr>
      <vt:lpstr>SAP NetWeaver BI Architecture</vt:lpstr>
      <vt:lpstr>SAP NetWeaver BI Architecture</vt:lpstr>
      <vt:lpstr>Data Warehouse Workbench - Purpose</vt:lpstr>
      <vt:lpstr>Data Warehouse Workbench - Structure</vt:lpstr>
      <vt:lpstr>Data Warehouse Workbench – Functional Area</vt:lpstr>
      <vt:lpstr>New DataSource Concept with BI 7.0</vt:lpstr>
      <vt:lpstr>Data Acquisition Layer – DataSource Type</vt:lpstr>
      <vt:lpstr>Source System Tree</vt:lpstr>
      <vt:lpstr>Slide 15</vt:lpstr>
      <vt:lpstr>Transformation</vt:lpstr>
      <vt:lpstr>      Transformation - Definition</vt:lpstr>
      <vt:lpstr>Transformation – Graphical UI</vt:lpstr>
      <vt:lpstr>Transformation Rules</vt:lpstr>
      <vt:lpstr>Transformations – InfoSource - 1</vt:lpstr>
      <vt:lpstr>Transformations – InfoSource - 2</vt:lpstr>
      <vt:lpstr>Transformation Groups</vt:lpstr>
      <vt:lpstr>Transformation - Other Features</vt:lpstr>
      <vt:lpstr>Slide 24</vt:lpstr>
      <vt:lpstr>DTP -  Data Transfer Process</vt:lpstr>
      <vt:lpstr>Benefits of New Data Transfer Process</vt:lpstr>
      <vt:lpstr>Data Flow Concept in BI 7.0</vt:lpstr>
      <vt:lpstr>Data Flow Concept in BI 7.0 -  Simplified</vt:lpstr>
      <vt:lpstr>Data Flow in SAP BI 7.0</vt:lpstr>
      <vt:lpstr>Data Transfer Process : Complex Example</vt:lpstr>
      <vt:lpstr>Error Handling Features</vt:lpstr>
      <vt:lpstr>DTP -  Error Handling</vt:lpstr>
      <vt:lpstr>Overview - Error Stack</vt:lpstr>
      <vt:lpstr>    Error Stack</vt:lpstr>
      <vt:lpstr>Overview - Error DTP </vt:lpstr>
      <vt:lpstr>Error Handling Overview</vt:lpstr>
      <vt:lpstr>   Temporary Data Storage</vt:lpstr>
      <vt:lpstr>  DTP Monitor</vt:lpstr>
      <vt:lpstr>   Example - Error Stack</vt:lpstr>
      <vt:lpstr>Slide 40</vt:lpstr>
      <vt:lpstr>   Example - Error Stack</vt:lpstr>
      <vt:lpstr>   Example - Error Stack</vt:lpstr>
      <vt:lpstr>Slide 43</vt:lpstr>
      <vt:lpstr>    Error Stack</vt:lpstr>
      <vt:lpstr>   Example - Error Stack</vt:lpstr>
      <vt:lpstr>Data Flow in SAP BI 7.0</vt:lpstr>
      <vt:lpstr>Other DWWB Features – Data Flow Display</vt:lpstr>
      <vt:lpstr>Slide 48</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280952</cp:lastModifiedBy>
  <cp:revision>435</cp:revision>
  <dcterms:created xsi:type="dcterms:W3CDTF">2009-01-27T11:34:11Z</dcterms:created>
  <dcterms:modified xsi:type="dcterms:W3CDTF">2009-03-24T06:32:34Z</dcterms:modified>
</cp:coreProperties>
</file>