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2" r:id="rId1"/>
    <p:sldMasterId id="2147483672" r:id="rId2"/>
    <p:sldMasterId id="2147483673" r:id="rId3"/>
    <p:sldMasterId id="2147483777" r:id="rId4"/>
    <p:sldMasterId id="2147483790" r:id="rId5"/>
    <p:sldMasterId id="2147483883" r:id="rId6"/>
  </p:sldMasterIdLst>
  <p:notesMasterIdLst>
    <p:notesMasterId r:id="rId30"/>
  </p:notesMasterIdLst>
  <p:handoutMasterIdLst>
    <p:handoutMasterId r:id="rId31"/>
  </p:handoutMasterIdLst>
  <p:sldIdLst>
    <p:sldId id="374" r:id="rId7"/>
    <p:sldId id="362" r:id="rId8"/>
    <p:sldId id="382" r:id="rId9"/>
    <p:sldId id="383" r:id="rId10"/>
    <p:sldId id="415" r:id="rId11"/>
    <p:sldId id="381" r:id="rId12"/>
    <p:sldId id="384" r:id="rId13"/>
    <p:sldId id="409" r:id="rId14"/>
    <p:sldId id="422" r:id="rId15"/>
    <p:sldId id="419" r:id="rId16"/>
    <p:sldId id="417" r:id="rId17"/>
    <p:sldId id="431" r:id="rId18"/>
    <p:sldId id="386" r:id="rId19"/>
    <p:sldId id="421" r:id="rId20"/>
    <p:sldId id="423" r:id="rId21"/>
    <p:sldId id="424" r:id="rId22"/>
    <p:sldId id="425" r:id="rId23"/>
    <p:sldId id="426" r:id="rId24"/>
    <p:sldId id="427" r:id="rId25"/>
    <p:sldId id="428" r:id="rId26"/>
    <p:sldId id="429" r:id="rId27"/>
    <p:sldId id="430" r:id="rId28"/>
    <p:sldId id="372" r:id="rId29"/>
  </p:sldIdLst>
  <p:sldSz cx="9144000" cy="6858000" type="screen4x3"/>
  <p:notesSz cx="6858000" cy="9144000"/>
  <p:defaultTextStyle>
    <a:defPPr>
      <a:defRPr lang="en-US"/>
    </a:defPPr>
    <a:lvl1pPr algn="l" rtl="0" eaLnBrk="0" fontAlgn="base" hangingPunct="0">
      <a:spcBef>
        <a:spcPct val="0"/>
      </a:spcBef>
      <a:spcAft>
        <a:spcPct val="0"/>
      </a:spcAft>
      <a:defRPr sz="2000" b="1" kern="1200">
        <a:solidFill>
          <a:schemeClr val="tx1"/>
        </a:solidFill>
        <a:latin typeface="Trebuchet MS" pitchFamily="34" charset="0"/>
        <a:ea typeface="+mn-ea"/>
        <a:cs typeface="+mn-cs"/>
      </a:defRPr>
    </a:lvl1pPr>
    <a:lvl2pPr marL="457200" algn="l" rtl="0" eaLnBrk="0" fontAlgn="base" hangingPunct="0">
      <a:spcBef>
        <a:spcPct val="0"/>
      </a:spcBef>
      <a:spcAft>
        <a:spcPct val="0"/>
      </a:spcAft>
      <a:defRPr sz="2000" b="1" kern="1200">
        <a:solidFill>
          <a:schemeClr val="tx1"/>
        </a:solidFill>
        <a:latin typeface="Trebuchet MS" pitchFamily="34" charset="0"/>
        <a:ea typeface="+mn-ea"/>
        <a:cs typeface="+mn-cs"/>
      </a:defRPr>
    </a:lvl2pPr>
    <a:lvl3pPr marL="914400" algn="l" rtl="0" eaLnBrk="0" fontAlgn="base" hangingPunct="0">
      <a:spcBef>
        <a:spcPct val="0"/>
      </a:spcBef>
      <a:spcAft>
        <a:spcPct val="0"/>
      </a:spcAft>
      <a:defRPr sz="2000" b="1" kern="1200">
        <a:solidFill>
          <a:schemeClr val="tx1"/>
        </a:solidFill>
        <a:latin typeface="Trebuchet MS" pitchFamily="34" charset="0"/>
        <a:ea typeface="+mn-ea"/>
        <a:cs typeface="+mn-cs"/>
      </a:defRPr>
    </a:lvl3pPr>
    <a:lvl4pPr marL="1371600" algn="l" rtl="0" eaLnBrk="0" fontAlgn="base" hangingPunct="0">
      <a:spcBef>
        <a:spcPct val="0"/>
      </a:spcBef>
      <a:spcAft>
        <a:spcPct val="0"/>
      </a:spcAft>
      <a:defRPr sz="2000" b="1" kern="1200">
        <a:solidFill>
          <a:schemeClr val="tx1"/>
        </a:solidFill>
        <a:latin typeface="Trebuchet MS" pitchFamily="34" charset="0"/>
        <a:ea typeface="+mn-ea"/>
        <a:cs typeface="+mn-cs"/>
      </a:defRPr>
    </a:lvl4pPr>
    <a:lvl5pPr marL="1828800" algn="l" rtl="0" eaLnBrk="0" fontAlgn="base" hangingPunct="0">
      <a:spcBef>
        <a:spcPct val="0"/>
      </a:spcBef>
      <a:spcAft>
        <a:spcPct val="0"/>
      </a:spcAft>
      <a:defRPr sz="2000" b="1" kern="1200">
        <a:solidFill>
          <a:schemeClr val="tx1"/>
        </a:solidFill>
        <a:latin typeface="Trebuchet MS" pitchFamily="34" charset="0"/>
        <a:ea typeface="+mn-ea"/>
        <a:cs typeface="+mn-cs"/>
      </a:defRPr>
    </a:lvl5pPr>
    <a:lvl6pPr marL="2286000" algn="l" defTabSz="914400" rtl="0" eaLnBrk="1" latinLnBrk="0" hangingPunct="1">
      <a:defRPr sz="2000" b="1" kern="1200">
        <a:solidFill>
          <a:schemeClr val="tx1"/>
        </a:solidFill>
        <a:latin typeface="Trebuchet MS" pitchFamily="34" charset="0"/>
        <a:ea typeface="+mn-ea"/>
        <a:cs typeface="+mn-cs"/>
      </a:defRPr>
    </a:lvl6pPr>
    <a:lvl7pPr marL="2743200" algn="l" defTabSz="914400" rtl="0" eaLnBrk="1" latinLnBrk="0" hangingPunct="1">
      <a:defRPr sz="2000" b="1" kern="1200">
        <a:solidFill>
          <a:schemeClr val="tx1"/>
        </a:solidFill>
        <a:latin typeface="Trebuchet MS" pitchFamily="34" charset="0"/>
        <a:ea typeface="+mn-ea"/>
        <a:cs typeface="+mn-cs"/>
      </a:defRPr>
    </a:lvl7pPr>
    <a:lvl8pPr marL="3200400" algn="l" defTabSz="914400" rtl="0" eaLnBrk="1" latinLnBrk="0" hangingPunct="1">
      <a:defRPr sz="2000" b="1" kern="1200">
        <a:solidFill>
          <a:schemeClr val="tx1"/>
        </a:solidFill>
        <a:latin typeface="Trebuchet MS" pitchFamily="34" charset="0"/>
        <a:ea typeface="+mn-ea"/>
        <a:cs typeface="+mn-cs"/>
      </a:defRPr>
    </a:lvl8pPr>
    <a:lvl9pPr marL="3657600" algn="l" defTabSz="914400" rtl="0" eaLnBrk="1" latinLnBrk="0" hangingPunct="1">
      <a:defRPr sz="2000" b="1" kern="1200">
        <a:solidFill>
          <a:schemeClr val="tx1"/>
        </a:solidFill>
        <a:latin typeface="Trebuchet MS"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CAF"/>
    <a:srgbClr val="EAEAEA"/>
    <a:srgbClr val="FFDC6D"/>
    <a:srgbClr val="808080"/>
    <a:srgbClr val="996633"/>
    <a:srgbClr val="5F5F5F"/>
    <a:srgbClr val="007161"/>
    <a:srgbClr val="D71903"/>
    <a:srgbClr val="0054B4"/>
    <a:srgbClr val="04ACB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502" autoAdjust="0"/>
    <p:restoredTop sz="85714" autoAdjust="0"/>
  </p:normalViewPr>
  <p:slideViewPr>
    <p:cSldViewPr snapToGrid="0">
      <p:cViewPr varScale="1">
        <p:scale>
          <a:sx n="70" d="100"/>
          <a:sy n="70" d="100"/>
        </p:scale>
        <p:origin x="-408" y="-108"/>
      </p:cViewPr>
      <p:guideLst>
        <p:guide orient="horz" pos="2160"/>
        <p:guide pos="2880"/>
      </p:guideLst>
    </p:cSldViewPr>
  </p:slideViewPr>
  <p:notesTextViewPr>
    <p:cViewPr>
      <p:scale>
        <a:sx n="100" d="100"/>
        <a:sy n="100" d="100"/>
      </p:scale>
      <p:origin x="0" y="0"/>
    </p:cViewPr>
  </p:notesTextViewPr>
  <p:notesViewPr>
    <p:cSldViewPr snapToGrid="0">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97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atin typeface="Times" pitchFamily="18" charset="0"/>
              </a:defRPr>
            </a:lvl1pPr>
          </a:lstStyle>
          <a:p>
            <a:pPr>
              <a:defRPr/>
            </a:pPr>
            <a:endParaRPr lang="en-US"/>
          </a:p>
        </p:txBody>
      </p:sp>
      <p:sp>
        <p:nvSpPr>
          <p:cNvPr id="15974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atin typeface="Times" pitchFamily="18" charset="0"/>
              </a:defRPr>
            </a:lvl1pPr>
          </a:lstStyle>
          <a:p>
            <a:pPr>
              <a:defRPr/>
            </a:pPr>
            <a:endParaRPr lang="en-US"/>
          </a:p>
        </p:txBody>
      </p:sp>
      <p:sp>
        <p:nvSpPr>
          <p:cNvPr id="15974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atin typeface="Times" pitchFamily="18" charset="0"/>
              </a:defRPr>
            </a:lvl1pPr>
          </a:lstStyle>
          <a:p>
            <a:pPr>
              <a:defRPr/>
            </a:pPr>
            <a:endParaRPr lang="en-US"/>
          </a:p>
        </p:txBody>
      </p:sp>
      <p:sp>
        <p:nvSpPr>
          <p:cNvPr id="15974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atin typeface="Times" pitchFamily="18" charset="0"/>
              </a:defRPr>
            </a:lvl1pPr>
          </a:lstStyle>
          <a:p>
            <a:pPr>
              <a:defRPr/>
            </a:pPr>
            <a:fld id="{877C965B-EA27-4E62-BAFF-F21C688A88C8}"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atin typeface="Times" pitchFamily="18" charset="0"/>
              </a:defRPr>
            </a:lvl1pPr>
          </a:lstStyle>
          <a:p>
            <a:pPr>
              <a:defRPr/>
            </a:pPr>
            <a:endParaRPr lang="en-US"/>
          </a:p>
        </p:txBody>
      </p:sp>
      <p:sp>
        <p:nvSpPr>
          <p:cNvPr id="819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atin typeface="Times" pitchFamily="18" charset="0"/>
              </a:defRPr>
            </a:lvl1pPr>
          </a:lstStyle>
          <a:p>
            <a:pPr>
              <a:defRPr/>
            </a:pPr>
            <a:endParaRPr lang="en-US"/>
          </a:p>
        </p:txBody>
      </p:sp>
      <p:sp>
        <p:nvSpPr>
          <p:cNvPr id="286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atin typeface="Times" pitchFamily="18" charset="0"/>
              </a:defRPr>
            </a:lvl1pPr>
          </a:lstStyle>
          <a:p>
            <a:pPr>
              <a:defRPr/>
            </a:pPr>
            <a:endParaRPr lang="en-US"/>
          </a:p>
        </p:txBody>
      </p:sp>
      <p:sp>
        <p:nvSpPr>
          <p:cNvPr id="819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atin typeface="Times" pitchFamily="18" charset="0"/>
              </a:defRPr>
            </a:lvl1pPr>
          </a:lstStyle>
          <a:p>
            <a:pPr>
              <a:defRPr/>
            </a:pPr>
            <a:fld id="{AE2F5C4D-B15E-48F1-A4B0-39DD9BD8F10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ABB24CFA-C67F-4AC9-AF36-E4937CEB7A65}"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6508E127-4FAD-4557-9973-CE5A07894BE4}"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45313" y="142875"/>
            <a:ext cx="2198687" cy="59070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7663" y="142875"/>
            <a:ext cx="6445250" cy="59070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B36C8793-7C79-4278-97EA-5916EAFFF1DB}"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2787650" y="142875"/>
            <a:ext cx="6356350" cy="765175"/>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347663" y="1524000"/>
            <a:ext cx="8229600" cy="4525963"/>
          </a:xfrm>
        </p:spPr>
        <p:txBody>
          <a:bodyPr/>
          <a:lstStyle/>
          <a:p>
            <a:pPr lvl="0"/>
            <a:r>
              <a:rPr lang="en-US" noProof="0" smtClean="0"/>
              <a:t>Click icon to add chart</a:t>
            </a:r>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0EA5C88B-F249-44B6-BADA-88D1F323DC9B}"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A44A953F-AA78-4079-9851-DF83AF7C9161}"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EEAA0004-F993-4840-BAF9-917450475C17}"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E4EEBC7B-8E70-46DA-9647-4CC51BC7DD50}"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ECB478B1-1BDE-469E-B495-24E3C61B9776}"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0"/>
          <p:cNvSpPr>
            <a:spLocks noGrp="1" noChangeArrowheads="1"/>
          </p:cNvSpPr>
          <p:nvPr>
            <p:ph type="sldNum" sz="quarter" idx="11"/>
          </p:nvPr>
        </p:nvSpPr>
        <p:spPr>
          <a:ln/>
        </p:spPr>
        <p:txBody>
          <a:bodyPr/>
          <a:lstStyle>
            <a:lvl1pPr>
              <a:defRPr/>
            </a:lvl1pPr>
          </a:lstStyle>
          <a:p>
            <a:pPr>
              <a:defRPr/>
            </a:pPr>
            <a:fld id="{6EA70984-A371-47E4-9C11-BD262AD745D6}"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0"/>
          <p:cNvSpPr>
            <a:spLocks noGrp="1" noChangeArrowheads="1"/>
          </p:cNvSpPr>
          <p:nvPr>
            <p:ph type="sldNum" sz="quarter" idx="11"/>
          </p:nvPr>
        </p:nvSpPr>
        <p:spPr>
          <a:ln/>
        </p:spPr>
        <p:txBody>
          <a:bodyPr/>
          <a:lstStyle>
            <a:lvl1pPr>
              <a:defRPr/>
            </a:lvl1pPr>
          </a:lstStyle>
          <a:p>
            <a:pPr>
              <a:defRPr/>
            </a:pPr>
            <a:fld id="{4817EAE0-ECC5-492B-924D-7A5101FA9CF5}"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0"/>
          <p:cNvSpPr>
            <a:spLocks noGrp="1" noChangeArrowheads="1"/>
          </p:cNvSpPr>
          <p:nvPr>
            <p:ph type="sldNum" sz="quarter" idx="11"/>
          </p:nvPr>
        </p:nvSpPr>
        <p:spPr>
          <a:ln/>
        </p:spPr>
        <p:txBody>
          <a:bodyPr/>
          <a:lstStyle>
            <a:lvl1pPr>
              <a:defRPr/>
            </a:lvl1pPr>
          </a:lstStyle>
          <a:p>
            <a:pPr>
              <a:defRPr/>
            </a:pPr>
            <a:fld id="{3B7629FD-FF68-4832-BA3E-765466B4A45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5A9766C7-BB3B-4B1F-9B1E-ECD0101CC363}"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470FF04B-DA97-4CB3-932B-4FA51CC69321}"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55247618-9D00-4E88-8901-55DC58F287AC}"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1EA03E4F-A9E9-4AD6-8F0F-BCA938B869AC}"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2300" y="142875"/>
            <a:ext cx="2171700" cy="59832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2875"/>
            <a:ext cx="6362700" cy="59832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5ED122E6-D78F-487C-952C-614408514653}"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7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8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FC736CB9-689C-40F3-960A-36F300EE0ACD}"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45313" y="142875"/>
            <a:ext cx="2198687" cy="59070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7663" y="142875"/>
            <a:ext cx="6445250" cy="59070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EF64B759-D93E-46DA-BCD0-B76415B142AF}"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A735B61D-900E-4A9B-8EE9-263C3330EAAA}"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D98C79AA-28F5-4980-B02A-2FC67440FC68}"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7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8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0B3BC948-909D-45E0-B168-6935DB6A8AC2}"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3"/>
          <p:cNvSpPr>
            <a:spLocks noGrp="1" noChangeArrowheads="1"/>
          </p:cNvSpPr>
          <p:nvPr>
            <p:ph type="sldNum" sz="quarter" idx="11"/>
          </p:nvPr>
        </p:nvSpPr>
        <p:spPr>
          <a:ln/>
        </p:spPr>
        <p:txBody>
          <a:bodyPr/>
          <a:lstStyle>
            <a:lvl1pPr>
              <a:defRPr/>
            </a:lvl1pPr>
          </a:lstStyle>
          <a:p>
            <a:pPr>
              <a:defRPr/>
            </a:pPr>
            <a:fld id="{48B83021-50A6-404A-9A41-4C2679D9C52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7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8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13FA6010-1337-4B5C-B946-FCF65A2DAAA5}" type="slidenum">
              <a:rPr lang="en-US"/>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3"/>
          <p:cNvSpPr>
            <a:spLocks noGrp="1" noChangeArrowheads="1"/>
          </p:cNvSpPr>
          <p:nvPr>
            <p:ph type="sldNum" sz="quarter" idx="11"/>
          </p:nvPr>
        </p:nvSpPr>
        <p:spPr>
          <a:ln/>
        </p:spPr>
        <p:txBody>
          <a:bodyPr/>
          <a:lstStyle>
            <a:lvl1pPr>
              <a:defRPr/>
            </a:lvl1pPr>
          </a:lstStyle>
          <a:p>
            <a:pPr>
              <a:defRPr/>
            </a:pPr>
            <a:fld id="{7607DBB2-1F24-4978-9958-4F3089382B08}"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3"/>
          <p:cNvSpPr>
            <a:spLocks noGrp="1" noChangeArrowheads="1"/>
          </p:cNvSpPr>
          <p:nvPr>
            <p:ph type="sldNum" sz="quarter" idx="11"/>
          </p:nvPr>
        </p:nvSpPr>
        <p:spPr>
          <a:ln/>
        </p:spPr>
        <p:txBody>
          <a:bodyPr/>
          <a:lstStyle>
            <a:lvl1pPr>
              <a:defRPr/>
            </a:lvl1pPr>
          </a:lstStyle>
          <a:p>
            <a:pPr>
              <a:defRPr/>
            </a:pPr>
            <a:fld id="{29DF64FF-207B-4982-92FA-2D82DA97F906}"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6CE0E61A-9BEC-43B0-9011-85B73FFCB702}"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6648CD0E-D797-47EB-A0EF-DAA5E1CE7AC1}"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24B50DD9-340F-49F5-9641-54335F483F00}"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45313" y="142875"/>
            <a:ext cx="2198687" cy="59070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7663" y="142875"/>
            <a:ext cx="6445250" cy="59070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4FC0542D-4C6C-4DD1-8BFA-4C008B7DC1EB}"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2787650" y="142875"/>
            <a:ext cx="6356350" cy="765175"/>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347663" y="1524000"/>
            <a:ext cx="8229600" cy="4525963"/>
          </a:xfrm>
        </p:spPr>
        <p:txBody>
          <a:bodyPr/>
          <a:lstStyle/>
          <a:p>
            <a:pPr lvl="0"/>
            <a:endParaRPr lang="en-US" noProof="0" smtClean="0"/>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1FC0B8B5-987E-4861-96F7-A332387832A6}"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EB2D6CF7-09C7-4B76-94D1-A9ABAA0730F5}"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93B3024F-2DDB-45AA-A08E-89F7ABB39F17}"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15AD2BBA-3E42-4BCD-A3E1-04405D57DE4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3"/>
          <p:cNvSpPr>
            <a:spLocks noGrp="1" noChangeArrowheads="1"/>
          </p:cNvSpPr>
          <p:nvPr>
            <p:ph type="sldNum" sz="quarter" idx="11"/>
          </p:nvPr>
        </p:nvSpPr>
        <p:spPr>
          <a:ln/>
        </p:spPr>
        <p:txBody>
          <a:bodyPr/>
          <a:lstStyle>
            <a:lvl1pPr>
              <a:defRPr/>
            </a:lvl1pPr>
          </a:lstStyle>
          <a:p>
            <a:pPr>
              <a:defRPr/>
            </a:pPr>
            <a:fld id="{73B04938-63BA-4D8B-BBC8-DF28B640F200}" type="slidenum">
              <a:rPr lang="en-US"/>
              <a:pPr>
                <a:defRPr/>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F2906769-66F7-4D82-B56F-0739A173C5E9}" type="slidenum">
              <a:rPr lang="en-US"/>
              <a:pPr>
                <a:defRPr/>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0"/>
          <p:cNvSpPr>
            <a:spLocks noGrp="1" noChangeArrowheads="1"/>
          </p:cNvSpPr>
          <p:nvPr>
            <p:ph type="sldNum" sz="quarter" idx="11"/>
          </p:nvPr>
        </p:nvSpPr>
        <p:spPr>
          <a:ln/>
        </p:spPr>
        <p:txBody>
          <a:bodyPr/>
          <a:lstStyle>
            <a:lvl1pPr>
              <a:defRPr/>
            </a:lvl1pPr>
          </a:lstStyle>
          <a:p>
            <a:pPr>
              <a:defRPr/>
            </a:pPr>
            <a:fld id="{C5ECBAD6-6F89-4291-9EE2-71D095CEF136}" type="slidenum">
              <a:rPr lang="en-US"/>
              <a:pPr>
                <a:defRPr/>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0"/>
          <p:cNvSpPr>
            <a:spLocks noGrp="1" noChangeArrowheads="1"/>
          </p:cNvSpPr>
          <p:nvPr>
            <p:ph type="sldNum" sz="quarter" idx="11"/>
          </p:nvPr>
        </p:nvSpPr>
        <p:spPr>
          <a:ln/>
        </p:spPr>
        <p:txBody>
          <a:bodyPr/>
          <a:lstStyle>
            <a:lvl1pPr>
              <a:defRPr/>
            </a:lvl1pPr>
          </a:lstStyle>
          <a:p>
            <a:pPr>
              <a:defRPr/>
            </a:pPr>
            <a:fld id="{9C73CB11-77DB-4B5F-A4AA-CF63C4FEEF08}" type="slidenum">
              <a:rPr lang="en-US"/>
              <a:pPr>
                <a:defRPr/>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0"/>
          <p:cNvSpPr>
            <a:spLocks noGrp="1" noChangeArrowheads="1"/>
          </p:cNvSpPr>
          <p:nvPr>
            <p:ph type="sldNum" sz="quarter" idx="11"/>
          </p:nvPr>
        </p:nvSpPr>
        <p:spPr>
          <a:ln/>
        </p:spPr>
        <p:txBody>
          <a:bodyPr/>
          <a:lstStyle>
            <a:lvl1pPr>
              <a:defRPr/>
            </a:lvl1pPr>
          </a:lstStyle>
          <a:p>
            <a:pPr>
              <a:defRPr/>
            </a:pPr>
            <a:fld id="{7799B895-B71B-4071-AEA4-368DCEFE37E0}" type="slidenum">
              <a:rPr lang="en-US"/>
              <a:pPr>
                <a:defRPr/>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08F8C66A-95EB-4BFF-871E-9009EAD3A550}" type="slidenum">
              <a:rPr lang="en-US"/>
              <a:pPr>
                <a:defRPr/>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7D9DB367-AD62-4F52-8E95-AD1B951A02B4}" type="slidenum">
              <a:rPr lang="en-US"/>
              <a:pPr>
                <a:defRPr/>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25F9BB5B-F948-4B15-83DB-5F2DE3C54313}" type="slidenum">
              <a:rPr lang="en-US"/>
              <a:pPr>
                <a:defRPr/>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2300" y="142875"/>
            <a:ext cx="2171700" cy="59832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2875"/>
            <a:ext cx="6362700" cy="59832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3C201E73-92ED-49E9-BB49-41C7FF255385}" type="slidenum">
              <a:rPr lang="en-US"/>
              <a:pPr>
                <a:defRPr/>
              </a:pPr>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27" descr="3dLogoH"/>
          <p:cNvPicPr>
            <a:picLocks noChangeAspect="1" noChangeArrowheads="1"/>
          </p:cNvPicPr>
          <p:nvPr/>
        </p:nvPicPr>
        <p:blipFill>
          <a:blip r:embed="rId2"/>
          <a:srcRect/>
          <a:stretch>
            <a:fillRect/>
          </a:stretch>
        </p:blipFill>
        <p:spPr bwMode="auto">
          <a:xfrm>
            <a:off x="5472113" y="5527675"/>
            <a:ext cx="3276600" cy="998538"/>
          </a:xfrm>
          <a:prstGeom prst="rect">
            <a:avLst/>
          </a:prstGeom>
          <a:noFill/>
          <a:ln w="9525">
            <a:noFill/>
            <a:miter lim="800000"/>
            <a:headEnd/>
            <a:tailEnd/>
          </a:ln>
        </p:spPr>
      </p:pic>
      <p:pic>
        <p:nvPicPr>
          <p:cNvPr id="5" name="Picture 5" descr="ppt_bgd1"/>
          <p:cNvPicPr>
            <a:picLocks noChangeAspect="1" noChangeArrowheads="1"/>
          </p:cNvPicPr>
          <p:nvPr/>
        </p:nvPicPr>
        <p:blipFill>
          <a:blip r:embed="rId3"/>
          <a:srcRect b="28658"/>
          <a:stretch>
            <a:fillRect/>
          </a:stretch>
        </p:blipFill>
        <p:spPr bwMode="auto">
          <a:xfrm>
            <a:off x="0" y="0"/>
            <a:ext cx="9144000" cy="4892675"/>
          </a:xfrm>
          <a:prstGeom prst="rect">
            <a:avLst/>
          </a:prstGeom>
          <a:noFill/>
          <a:ln w="9525">
            <a:noFill/>
            <a:miter lim="800000"/>
            <a:headEnd/>
            <a:tailEnd/>
          </a:ln>
        </p:spPr>
      </p:pic>
      <p:sp>
        <p:nvSpPr>
          <p:cNvPr id="6" name="Rectangle 10"/>
          <p:cNvSpPr>
            <a:spLocks noChangeArrowheads="1"/>
          </p:cNvSpPr>
          <p:nvPr/>
        </p:nvSpPr>
        <p:spPr bwMode="auto">
          <a:xfrm>
            <a:off x="4238625" y="3425825"/>
            <a:ext cx="4570413" cy="1481138"/>
          </a:xfrm>
          <a:prstGeom prst="rect">
            <a:avLst/>
          </a:prstGeom>
          <a:solidFill>
            <a:srgbClr val="FFCC01"/>
          </a:solidFill>
          <a:ln w="9525">
            <a:noFill/>
            <a:miter lim="800000"/>
            <a:headEnd/>
            <a:tailEnd/>
          </a:ln>
        </p:spPr>
        <p:txBody>
          <a:bodyPr wrap="none" anchor="ctr"/>
          <a:lstStyle/>
          <a:p>
            <a:pPr>
              <a:defRPr/>
            </a:pPr>
            <a:endParaRPr lang="en-US" dirty="0"/>
          </a:p>
        </p:txBody>
      </p:sp>
      <p:sp>
        <p:nvSpPr>
          <p:cNvPr id="2" name="Title 1"/>
          <p:cNvSpPr>
            <a:spLocks noGrp="1"/>
          </p:cNvSpPr>
          <p:nvPr>
            <p:ph type="title"/>
          </p:nvPr>
        </p:nvSpPr>
        <p:spPr>
          <a:xfrm>
            <a:off x="4781550" y="3829050"/>
            <a:ext cx="4111625" cy="973138"/>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buNone/>
              <a:defRPr/>
            </a:lvl1pPr>
          </a:lstStyle>
          <a:p>
            <a:pPr lvl="0"/>
            <a:endParaRPr lang="en-US" dirty="0"/>
          </a:p>
        </p:txBody>
      </p:sp>
      <p:sp>
        <p:nvSpPr>
          <p:cNvPr id="7" name="Rectangle 15"/>
          <p:cNvSpPr>
            <a:spLocks noGrp="1" noChangeArrowheads="1"/>
          </p:cNvSpPr>
          <p:nvPr>
            <p:ph type="ftr" sz="quarter" idx="10"/>
          </p:nvPr>
        </p:nvSpPr>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3"/>
          <p:cNvSpPr>
            <a:spLocks noGrp="1" noChangeArrowheads="1"/>
          </p:cNvSpPr>
          <p:nvPr>
            <p:ph type="sldNum" sz="quarter" idx="11"/>
          </p:nvPr>
        </p:nvSpPr>
        <p:spPr>
          <a:ln/>
        </p:spPr>
        <p:txBody>
          <a:bodyPr/>
          <a:lstStyle>
            <a:lvl1pPr>
              <a:defRPr/>
            </a:lvl1pPr>
          </a:lstStyle>
          <a:p>
            <a:pPr>
              <a:defRPr/>
            </a:pPr>
            <a:fld id="{F5ED4D70-AC5F-4909-BB03-3D63E98DCC6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3"/>
          <p:cNvSpPr>
            <a:spLocks noGrp="1" noChangeArrowheads="1"/>
          </p:cNvSpPr>
          <p:nvPr>
            <p:ph type="sldNum" sz="quarter" idx="11"/>
          </p:nvPr>
        </p:nvSpPr>
        <p:spPr>
          <a:ln/>
        </p:spPr>
        <p:txBody>
          <a:bodyPr/>
          <a:lstStyle>
            <a:lvl1pPr>
              <a:defRPr/>
            </a:lvl1pPr>
          </a:lstStyle>
          <a:p>
            <a:pPr>
              <a:defRPr/>
            </a:pPr>
            <a:fld id="{6A43A962-26EF-4379-BCE1-F15BB452884C}"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7E74C7FF-279F-45C2-BF50-64DED82037D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78FABE53-2DEB-42F7-A2EF-03B41652ACA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1.jpe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99" name="Rectangle 3"/>
          <p:cNvSpPr>
            <a:spLocks noGrp="1" noChangeArrowheads="1"/>
          </p:cNvSpPr>
          <p:nvPr>
            <p:ph type="body" idx="1"/>
          </p:nvPr>
        </p:nvSpPr>
        <p:spPr bwMode="auto">
          <a:xfrm>
            <a:off x="347663" y="15240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4100" name="Picture 27" descr="3dLogoH"/>
          <p:cNvPicPr>
            <a:picLocks noChangeAspect="1" noChangeArrowheads="1"/>
          </p:cNvPicPr>
          <p:nvPr/>
        </p:nvPicPr>
        <p:blipFill>
          <a:blip r:embed="rId14"/>
          <a:srcRect/>
          <a:stretch>
            <a:fillRect/>
          </a:stretch>
        </p:blipFill>
        <p:spPr bwMode="auto">
          <a:xfrm>
            <a:off x="171450" y="200025"/>
            <a:ext cx="2209800" cy="673100"/>
          </a:xfrm>
          <a:prstGeom prst="rect">
            <a:avLst/>
          </a:prstGeom>
          <a:noFill/>
          <a:ln w="9525">
            <a:noFill/>
            <a:miter lim="800000"/>
            <a:headEnd/>
            <a:tailEnd/>
          </a:ln>
        </p:spPr>
      </p:pic>
      <p:sp>
        <p:nvSpPr>
          <p:cNvPr id="131100" name="Line 28"/>
          <p:cNvSpPr>
            <a:spLocks noChangeShapeType="1"/>
          </p:cNvSpPr>
          <p:nvPr/>
        </p:nvSpPr>
        <p:spPr bwMode="auto">
          <a:xfrm>
            <a:off x="0" y="990600"/>
            <a:ext cx="9144000" cy="0"/>
          </a:xfrm>
          <a:prstGeom prst="line">
            <a:avLst/>
          </a:prstGeom>
          <a:noFill/>
          <a:ln w="12700">
            <a:solidFill>
              <a:srgbClr val="B2B2B2"/>
            </a:solidFill>
            <a:round/>
            <a:headEnd/>
            <a:tailEnd/>
          </a:ln>
        </p:spPr>
        <p:txBody>
          <a:bodyPr/>
          <a:lstStyle/>
          <a:p>
            <a:pPr>
              <a:defRPr/>
            </a:pPr>
            <a:endParaRPr lang="en-US"/>
          </a:p>
        </p:txBody>
      </p:sp>
      <p:sp>
        <p:nvSpPr>
          <p:cNvPr id="102411" name="Rectangle 11"/>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900" b="0"/>
            </a:lvl1pPr>
          </a:lstStyle>
          <a:p>
            <a:pPr>
              <a:defRPr/>
            </a:pPr>
            <a:r>
              <a:rPr lang="en-US"/>
              <a:t>Confidential  |  Copyright © Larsen &amp; Toubro Infotech Ltd.</a:t>
            </a:r>
          </a:p>
        </p:txBody>
      </p:sp>
      <p:sp>
        <p:nvSpPr>
          <p:cNvPr id="102413" name="Rectangle 13"/>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lvl1pPr>
          </a:lstStyle>
          <a:p>
            <a:pPr>
              <a:defRPr/>
            </a:pPr>
            <a:fld id="{02C3FE32-247E-4EDE-AB02-2151971C560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 id="2147483951" r:id="rId5"/>
    <p:sldLayoutId id="2147483952" r:id="rId6"/>
    <p:sldLayoutId id="2147483953" r:id="rId7"/>
    <p:sldLayoutId id="2147483954" r:id="rId8"/>
    <p:sldLayoutId id="2147483955" r:id="rId9"/>
    <p:sldLayoutId id="2147483956" r:id="rId10"/>
    <p:sldLayoutId id="2147483957" r:id="rId11"/>
    <p:sldLayoutId id="2147483958" r:id="rId12"/>
  </p:sldLayoutIdLst>
  <p:hf hdr="0" dt="0"/>
  <p:txStyles>
    <p:titleStyle>
      <a:lvl1pPr algn="l" rtl="0" eaLnBrk="1" fontAlgn="base" hangingPunct="1">
        <a:spcBef>
          <a:spcPct val="0"/>
        </a:spcBef>
        <a:spcAft>
          <a:spcPct val="0"/>
        </a:spcAft>
        <a:defRPr sz="2400" i="1">
          <a:solidFill>
            <a:schemeClr val="tx2"/>
          </a:solidFill>
          <a:latin typeface="+mj-lt"/>
          <a:ea typeface="+mj-ea"/>
          <a:cs typeface="+mj-cs"/>
        </a:defRPr>
      </a:lvl1pPr>
      <a:lvl2pPr algn="l" rtl="0" eaLnBrk="1" fontAlgn="base" hangingPunct="1">
        <a:spcBef>
          <a:spcPct val="0"/>
        </a:spcBef>
        <a:spcAft>
          <a:spcPct val="0"/>
        </a:spcAft>
        <a:defRPr sz="2400" i="1">
          <a:solidFill>
            <a:schemeClr val="tx2"/>
          </a:solidFill>
          <a:latin typeface="Trebuchet MS" pitchFamily="34" charset="0"/>
        </a:defRPr>
      </a:lvl2pPr>
      <a:lvl3pPr algn="l" rtl="0" eaLnBrk="1" fontAlgn="base" hangingPunct="1">
        <a:spcBef>
          <a:spcPct val="0"/>
        </a:spcBef>
        <a:spcAft>
          <a:spcPct val="0"/>
        </a:spcAft>
        <a:defRPr sz="2400" i="1">
          <a:solidFill>
            <a:schemeClr val="tx2"/>
          </a:solidFill>
          <a:latin typeface="Trebuchet MS" pitchFamily="34" charset="0"/>
        </a:defRPr>
      </a:lvl3pPr>
      <a:lvl4pPr algn="l" rtl="0" eaLnBrk="1" fontAlgn="base" hangingPunct="1">
        <a:spcBef>
          <a:spcPct val="0"/>
        </a:spcBef>
        <a:spcAft>
          <a:spcPct val="0"/>
        </a:spcAft>
        <a:defRPr sz="2400" i="1">
          <a:solidFill>
            <a:schemeClr val="tx2"/>
          </a:solidFill>
          <a:latin typeface="Trebuchet MS" pitchFamily="34" charset="0"/>
        </a:defRPr>
      </a:lvl4pPr>
      <a:lvl5pPr algn="l" rtl="0" eaLnBrk="1" fontAlgn="base" hangingPunct="1">
        <a:spcBef>
          <a:spcPct val="0"/>
        </a:spcBef>
        <a:spcAft>
          <a:spcPct val="0"/>
        </a:spcAft>
        <a:defRPr sz="2400" i="1">
          <a:solidFill>
            <a:schemeClr val="tx2"/>
          </a:solidFill>
          <a:latin typeface="Trebuchet MS" pitchFamily="34" charset="0"/>
        </a:defRPr>
      </a:lvl5pPr>
      <a:lvl6pPr marL="457200" algn="l" rtl="0" eaLnBrk="1" fontAlgn="base" hangingPunct="1">
        <a:spcBef>
          <a:spcPct val="0"/>
        </a:spcBef>
        <a:spcAft>
          <a:spcPct val="0"/>
        </a:spcAft>
        <a:defRPr sz="2400" i="1">
          <a:solidFill>
            <a:schemeClr val="tx2"/>
          </a:solidFill>
          <a:latin typeface="Trebuchet MS" pitchFamily="34" charset="0"/>
        </a:defRPr>
      </a:lvl6pPr>
      <a:lvl7pPr marL="914400" algn="l" rtl="0" eaLnBrk="1" fontAlgn="base" hangingPunct="1">
        <a:spcBef>
          <a:spcPct val="0"/>
        </a:spcBef>
        <a:spcAft>
          <a:spcPct val="0"/>
        </a:spcAft>
        <a:defRPr sz="2400" i="1">
          <a:solidFill>
            <a:schemeClr val="tx2"/>
          </a:solidFill>
          <a:latin typeface="Trebuchet MS" pitchFamily="34" charset="0"/>
        </a:defRPr>
      </a:lvl7pPr>
      <a:lvl8pPr marL="1371600" algn="l" rtl="0" eaLnBrk="1" fontAlgn="base" hangingPunct="1">
        <a:spcBef>
          <a:spcPct val="0"/>
        </a:spcBef>
        <a:spcAft>
          <a:spcPct val="0"/>
        </a:spcAft>
        <a:defRPr sz="2400" i="1">
          <a:solidFill>
            <a:schemeClr val="tx2"/>
          </a:solidFill>
          <a:latin typeface="Trebuchet MS" pitchFamily="34" charset="0"/>
        </a:defRPr>
      </a:lvl8pPr>
      <a:lvl9pPr marL="1828800" algn="l" rtl="0" eaLnBrk="1" fontAlgn="base" hangingPunct="1">
        <a:spcBef>
          <a:spcPct val="0"/>
        </a:spcBef>
        <a:spcAft>
          <a:spcPct val="0"/>
        </a:spcAft>
        <a:defRPr sz="2400" i="1">
          <a:solidFill>
            <a:schemeClr val="tx2"/>
          </a:solidFill>
          <a:latin typeface="Trebuchet MS" pitchFamily="34" charset="0"/>
        </a:defRPr>
      </a:lvl9pPr>
    </p:titleStyle>
    <p:bodyStyle>
      <a:lvl1pPr marL="342900" indent="-342900" algn="l" rtl="0" eaLnBrk="1" fontAlgn="base" hangingPunct="1">
        <a:spcBef>
          <a:spcPct val="20000"/>
        </a:spcBef>
        <a:spcAft>
          <a:spcPct val="0"/>
        </a:spcAft>
        <a:buClr>
          <a:schemeClr val="bg2"/>
        </a:buClr>
        <a:buFont typeface="Wingdings" pitchFamily="2" charset="2"/>
        <a:buChar char="§"/>
        <a:defRPr sz="2200">
          <a:solidFill>
            <a:schemeClr val="tx1"/>
          </a:solidFill>
          <a:latin typeface="+mn-lt"/>
          <a:ea typeface="+mn-ea"/>
          <a:cs typeface="+mn-cs"/>
        </a:defRPr>
      </a:lvl1pPr>
      <a:lvl2pPr marL="742950" indent="-285750" algn="l" rtl="0" eaLnBrk="1" fontAlgn="base" hangingPunct="1">
        <a:spcBef>
          <a:spcPct val="20000"/>
        </a:spcBef>
        <a:spcAft>
          <a:spcPct val="0"/>
        </a:spcAft>
        <a:buClr>
          <a:schemeClr val="bg2"/>
        </a:buClr>
        <a:buFont typeface="Arial" pitchFamily="34" charset="0"/>
        <a:buChar char="–"/>
        <a:defRPr sz="2000">
          <a:solidFill>
            <a:schemeClr val="tx1"/>
          </a:solidFill>
          <a:latin typeface="+mn-lt"/>
        </a:defRPr>
      </a:lvl2pPr>
      <a:lvl3pPr marL="1143000" indent="-228600" algn="l" rtl="0" eaLnBrk="1" fontAlgn="base" hangingPunct="1">
        <a:spcBef>
          <a:spcPct val="20000"/>
        </a:spcBef>
        <a:spcAft>
          <a:spcPct val="0"/>
        </a:spcAft>
        <a:buClr>
          <a:schemeClr val="bg2"/>
        </a:buClr>
        <a:buChar char="•"/>
        <a:defRPr sz="2400">
          <a:solidFill>
            <a:schemeClr val="tx1"/>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500">
          <a:solidFill>
            <a:schemeClr val="tx1"/>
          </a:solidFill>
          <a:latin typeface="+mn-lt"/>
        </a:defRPr>
      </a:lvl5pPr>
      <a:lvl6pPr marL="2514600" indent="-228600" algn="l" rtl="0" eaLnBrk="1" fontAlgn="base" hangingPunct="1">
        <a:spcBef>
          <a:spcPct val="20000"/>
        </a:spcBef>
        <a:spcAft>
          <a:spcPct val="0"/>
        </a:spcAft>
        <a:buChar char="»"/>
        <a:defRPr sz="1500">
          <a:solidFill>
            <a:schemeClr val="tx1"/>
          </a:solidFill>
          <a:latin typeface="+mn-lt"/>
        </a:defRPr>
      </a:lvl6pPr>
      <a:lvl7pPr marL="2971800" indent="-228600" algn="l" rtl="0" eaLnBrk="1" fontAlgn="base" hangingPunct="1">
        <a:spcBef>
          <a:spcPct val="20000"/>
        </a:spcBef>
        <a:spcAft>
          <a:spcPct val="0"/>
        </a:spcAft>
        <a:buChar char="»"/>
        <a:defRPr sz="1500">
          <a:solidFill>
            <a:schemeClr val="tx1"/>
          </a:solidFill>
          <a:latin typeface="+mn-lt"/>
        </a:defRPr>
      </a:lvl7pPr>
      <a:lvl8pPr marL="3429000" indent="-228600" algn="l" rtl="0" eaLnBrk="1" fontAlgn="base" hangingPunct="1">
        <a:spcBef>
          <a:spcPct val="20000"/>
        </a:spcBef>
        <a:spcAft>
          <a:spcPct val="0"/>
        </a:spcAft>
        <a:buChar char="»"/>
        <a:defRPr sz="1500">
          <a:solidFill>
            <a:schemeClr val="tx1"/>
          </a:solidFill>
          <a:latin typeface="+mn-lt"/>
        </a:defRPr>
      </a:lvl8pPr>
      <a:lvl9pPr marL="3886200" indent="-228600" algn="l" rtl="0" eaLnBrk="1" fontAlgn="base" hangingPunct="1">
        <a:spcBef>
          <a:spcPct val="20000"/>
        </a:spcBef>
        <a:spcAft>
          <a:spcPct val="0"/>
        </a:spcAft>
        <a:buChar char="»"/>
        <a:defRPr sz="1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4743" name="Rectangle 7"/>
          <p:cNvSpPr>
            <a:spLocks noChangeArrowheads="1"/>
          </p:cNvSpPr>
          <p:nvPr/>
        </p:nvSpPr>
        <p:spPr bwMode="auto">
          <a:xfrm>
            <a:off x="0" y="998538"/>
            <a:ext cx="9144000" cy="5859462"/>
          </a:xfrm>
          <a:prstGeom prst="rect">
            <a:avLst/>
          </a:prstGeom>
          <a:solidFill>
            <a:srgbClr val="5F5F5F"/>
          </a:solidFill>
          <a:ln w="9525">
            <a:solidFill>
              <a:srgbClr val="333333"/>
            </a:solidFill>
            <a:miter lim="800000"/>
            <a:headEnd/>
            <a:tailEnd/>
          </a:ln>
          <a:effectLst/>
        </p:spPr>
        <p:txBody>
          <a:bodyPr wrap="none" anchor="ctr"/>
          <a:lstStyle/>
          <a:p>
            <a:pPr>
              <a:defRPr/>
            </a:pPr>
            <a:endParaRPr lang="en-US"/>
          </a:p>
        </p:txBody>
      </p:sp>
      <p:sp>
        <p:nvSpPr>
          <p:cNvPr id="244745" name="Rectangle 9"/>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900" b="0">
                <a:solidFill>
                  <a:schemeClr val="bg1"/>
                </a:solidFill>
              </a:defRPr>
            </a:lvl1pPr>
          </a:lstStyle>
          <a:p>
            <a:pPr>
              <a:defRPr/>
            </a:pPr>
            <a:r>
              <a:rPr lang="en-US"/>
              <a:t>Confidential  |  Copyright © Larsen &amp; Toubro Infotech Ltd.</a:t>
            </a:r>
          </a:p>
        </p:txBody>
      </p:sp>
      <p:sp>
        <p:nvSpPr>
          <p:cNvPr id="244746" name="Rectangle 10"/>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solidFill>
                  <a:schemeClr val="bg1"/>
                </a:solidFill>
              </a:defRPr>
            </a:lvl1pPr>
          </a:lstStyle>
          <a:p>
            <a:pPr>
              <a:defRPr/>
            </a:pPr>
            <a:fld id="{7ACB41FA-DB2D-44BA-ADD7-292B00B8099A}" type="slidenum">
              <a:rPr lang="en-US"/>
              <a:pPr>
                <a:defRPr/>
              </a:pPr>
              <a:t>‹#›</a:t>
            </a:fld>
            <a:endParaRPr lang="en-US"/>
          </a:p>
        </p:txBody>
      </p:sp>
      <p:sp>
        <p:nvSpPr>
          <p:cNvPr id="5125" name="Rectangle 11"/>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p:txBody>
      </p:sp>
      <p:pic>
        <p:nvPicPr>
          <p:cNvPr id="5126" name="Picture 27" descr="3dLogoH"/>
          <p:cNvPicPr>
            <a:picLocks noChangeAspect="1" noChangeArrowheads="1"/>
          </p:cNvPicPr>
          <p:nvPr/>
        </p:nvPicPr>
        <p:blipFill>
          <a:blip r:embed="rId13"/>
          <a:srcRect/>
          <a:stretch>
            <a:fillRect/>
          </a:stretch>
        </p:blipFill>
        <p:spPr bwMode="auto">
          <a:xfrm>
            <a:off x="171450" y="200025"/>
            <a:ext cx="2209800" cy="673100"/>
          </a:xfrm>
          <a:prstGeom prst="rect">
            <a:avLst/>
          </a:prstGeom>
          <a:noFill/>
          <a:ln w="9525">
            <a:noFill/>
            <a:miter lim="800000"/>
            <a:headEnd/>
            <a:tailEnd/>
          </a:ln>
        </p:spPr>
      </p:pic>
      <p:sp>
        <p:nvSpPr>
          <p:cNvPr id="5127" name="Rectangle 14"/>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959" r:id="rId1"/>
    <p:sldLayoutId id="2147483960" r:id="rId2"/>
    <p:sldLayoutId id="2147483961" r:id="rId3"/>
    <p:sldLayoutId id="2147483962" r:id="rId4"/>
    <p:sldLayoutId id="2147483963" r:id="rId5"/>
    <p:sldLayoutId id="2147483964" r:id="rId6"/>
    <p:sldLayoutId id="2147483965" r:id="rId7"/>
    <p:sldLayoutId id="2147483966" r:id="rId8"/>
    <p:sldLayoutId id="2147483967" r:id="rId9"/>
    <p:sldLayoutId id="2147483968" r:id="rId10"/>
    <p:sldLayoutId id="2147483969" r:id="rId11"/>
  </p:sldLayoutIdLst>
  <p:hf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har char="•"/>
        <a:defRPr sz="36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7763"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7" name="Rectangle 3"/>
          <p:cNvSpPr>
            <a:spLocks noGrp="1" noChangeArrowheads="1"/>
          </p:cNvSpPr>
          <p:nvPr>
            <p:ph type="body" idx="1"/>
          </p:nvPr>
        </p:nvSpPr>
        <p:spPr bwMode="auto">
          <a:xfrm>
            <a:off x="347663" y="15240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2630" name="Rectangle 6"/>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900" b="0"/>
            </a:lvl1pPr>
          </a:lstStyle>
          <a:p>
            <a:pPr>
              <a:defRPr/>
            </a:pPr>
            <a:r>
              <a:rPr lang="en-US"/>
              <a:t>Confidential  |  Copyright © Larsen &amp; Toubro Infotech Ltd.</a:t>
            </a:r>
          </a:p>
        </p:txBody>
      </p:sp>
    </p:spTree>
  </p:cSld>
  <p:clrMap bg1="lt1" tx1="dk1" bg2="lt2" tx2="dk2" accent1="accent1" accent2="accent2" accent3="accent3" accent4="accent4" accent5="accent5" accent6="accent6" hlink="hlink" folHlink="folHlink"/>
  <p:sldLayoutIdLst>
    <p:sldLayoutId id="2147483970" r:id="rId1"/>
    <p:sldLayoutId id="2147483971" r:id="rId2"/>
    <p:sldLayoutId id="2147483972" r:id="rId3"/>
    <p:sldLayoutId id="2147483973" r:id="rId4"/>
    <p:sldLayoutId id="2147483974" r:id="rId5"/>
    <p:sldLayoutId id="2147483975" r:id="rId6"/>
    <p:sldLayoutId id="2147483976" r:id="rId7"/>
    <p:sldLayoutId id="2147483977" r:id="rId8"/>
    <p:sldLayoutId id="2147483978" r:id="rId9"/>
    <p:sldLayoutId id="2147483979" r:id="rId10"/>
    <p:sldLayoutId id="2147483980" r:id="rId11"/>
  </p:sldLayoutIdLst>
  <p:hf sldNum="0"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lr>
          <a:schemeClr val="bg2"/>
        </a:buClr>
        <a:buFont typeface="Wingdings" pitchFamily="2" charset="2"/>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lr>
          <a:schemeClr val="bg2"/>
        </a:buClr>
        <a:buFont typeface="Arial" pitchFamily="34" charset="0"/>
        <a:buChar char="–"/>
        <a:defRPr sz="2000">
          <a:solidFill>
            <a:schemeClr val="tx1"/>
          </a:solidFill>
          <a:latin typeface="+mn-lt"/>
        </a:defRPr>
      </a:lvl2pPr>
      <a:lvl3pPr marL="1143000" indent="-228600" algn="l" rtl="0" eaLnBrk="0" fontAlgn="base" hangingPunct="0">
        <a:spcBef>
          <a:spcPct val="20000"/>
        </a:spcBef>
        <a:spcAft>
          <a:spcPct val="0"/>
        </a:spcAft>
        <a:buClr>
          <a:schemeClr val="bg2"/>
        </a:buClr>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500">
          <a:solidFill>
            <a:schemeClr val="tx1"/>
          </a:solidFill>
          <a:latin typeface="+mn-lt"/>
        </a:defRPr>
      </a:lvl5pPr>
      <a:lvl6pPr marL="2514600" indent="-228600" algn="l" rtl="0" fontAlgn="base">
        <a:spcBef>
          <a:spcPct val="20000"/>
        </a:spcBef>
        <a:spcAft>
          <a:spcPct val="0"/>
        </a:spcAft>
        <a:buChar char="»"/>
        <a:defRPr sz="1500">
          <a:solidFill>
            <a:schemeClr val="tx1"/>
          </a:solidFill>
          <a:latin typeface="+mn-lt"/>
        </a:defRPr>
      </a:lvl6pPr>
      <a:lvl7pPr marL="2971800" indent="-228600" algn="l" rtl="0" fontAlgn="base">
        <a:spcBef>
          <a:spcPct val="20000"/>
        </a:spcBef>
        <a:spcAft>
          <a:spcPct val="0"/>
        </a:spcAft>
        <a:buChar char="»"/>
        <a:defRPr sz="1500">
          <a:solidFill>
            <a:schemeClr val="tx1"/>
          </a:solidFill>
          <a:latin typeface="+mn-lt"/>
        </a:defRPr>
      </a:lvl7pPr>
      <a:lvl8pPr marL="3429000" indent="-228600" algn="l" rtl="0" fontAlgn="base">
        <a:spcBef>
          <a:spcPct val="20000"/>
        </a:spcBef>
        <a:spcAft>
          <a:spcPct val="0"/>
        </a:spcAft>
        <a:buChar char="»"/>
        <a:defRPr sz="1500">
          <a:solidFill>
            <a:schemeClr val="tx1"/>
          </a:solidFill>
          <a:latin typeface="+mn-lt"/>
        </a:defRPr>
      </a:lvl8pPr>
      <a:lvl9pPr marL="3886200" indent="-228600" algn="l" rtl="0" fontAlgn="base">
        <a:spcBef>
          <a:spcPct val="20000"/>
        </a:spcBef>
        <a:spcAft>
          <a:spcPct val="0"/>
        </a:spcAft>
        <a:buChar char="»"/>
        <a:defRPr sz="1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9219" name="Rectangle 3"/>
          <p:cNvSpPr>
            <a:spLocks noGrp="1" noChangeArrowheads="1"/>
          </p:cNvSpPr>
          <p:nvPr>
            <p:ph type="body" idx="1"/>
          </p:nvPr>
        </p:nvSpPr>
        <p:spPr bwMode="auto">
          <a:xfrm>
            <a:off x="347663" y="15240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9220" name="Picture 27" descr="3dLogoH"/>
          <p:cNvPicPr>
            <a:picLocks noChangeAspect="1" noChangeArrowheads="1"/>
          </p:cNvPicPr>
          <p:nvPr/>
        </p:nvPicPr>
        <p:blipFill>
          <a:blip r:embed="rId14"/>
          <a:srcRect/>
          <a:stretch>
            <a:fillRect/>
          </a:stretch>
        </p:blipFill>
        <p:spPr bwMode="auto">
          <a:xfrm>
            <a:off x="171450" y="200025"/>
            <a:ext cx="2209800" cy="673100"/>
          </a:xfrm>
          <a:prstGeom prst="rect">
            <a:avLst/>
          </a:prstGeom>
          <a:noFill/>
          <a:ln w="9525">
            <a:noFill/>
            <a:miter lim="800000"/>
            <a:headEnd/>
            <a:tailEnd/>
          </a:ln>
        </p:spPr>
      </p:pic>
      <p:sp>
        <p:nvSpPr>
          <p:cNvPr id="131100" name="Line 28"/>
          <p:cNvSpPr>
            <a:spLocks noChangeShapeType="1"/>
          </p:cNvSpPr>
          <p:nvPr/>
        </p:nvSpPr>
        <p:spPr bwMode="auto">
          <a:xfrm>
            <a:off x="0" y="990600"/>
            <a:ext cx="9144000" cy="0"/>
          </a:xfrm>
          <a:prstGeom prst="line">
            <a:avLst/>
          </a:prstGeom>
          <a:noFill/>
          <a:ln w="12700">
            <a:solidFill>
              <a:srgbClr val="B2B2B2"/>
            </a:solidFill>
            <a:round/>
            <a:headEnd/>
            <a:tailEnd/>
          </a:ln>
        </p:spPr>
        <p:txBody>
          <a:bodyPr/>
          <a:lstStyle/>
          <a:p>
            <a:pPr>
              <a:defRPr/>
            </a:pPr>
            <a:endParaRPr lang="en-US"/>
          </a:p>
        </p:txBody>
      </p:sp>
      <p:sp>
        <p:nvSpPr>
          <p:cNvPr id="102411" name="Rectangle 11"/>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900" b="0"/>
            </a:lvl1pPr>
          </a:lstStyle>
          <a:p>
            <a:pPr>
              <a:defRPr/>
            </a:pPr>
            <a:r>
              <a:rPr lang="en-US"/>
              <a:t>Confidential  |  Copyright © Larsen &amp; Toubro Infotech Ltd.</a:t>
            </a:r>
          </a:p>
        </p:txBody>
      </p:sp>
      <p:sp>
        <p:nvSpPr>
          <p:cNvPr id="102413" name="Rectangle 13"/>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lvl1pPr>
          </a:lstStyle>
          <a:p>
            <a:pPr>
              <a:defRPr/>
            </a:pPr>
            <a:fld id="{FF7824AF-D43B-49DE-A38B-26916016E4B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83" r:id="rId1"/>
    <p:sldLayoutId id="2147483984" r:id="rId2"/>
    <p:sldLayoutId id="2147483985" r:id="rId3"/>
    <p:sldLayoutId id="2147483986" r:id="rId4"/>
    <p:sldLayoutId id="2147483987" r:id="rId5"/>
    <p:sldLayoutId id="2147483988" r:id="rId6"/>
    <p:sldLayoutId id="2147483989" r:id="rId7"/>
    <p:sldLayoutId id="2147483990" r:id="rId8"/>
    <p:sldLayoutId id="2147483991" r:id="rId9"/>
    <p:sldLayoutId id="2147483992" r:id="rId10"/>
    <p:sldLayoutId id="2147483993" r:id="rId11"/>
    <p:sldLayoutId id="2147483994" r:id="rId12"/>
  </p:sldLayoutIdLst>
  <p:hf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lr>
          <a:schemeClr val="bg2"/>
        </a:buClr>
        <a:buFont typeface="Wingdings" pitchFamily="2" charset="2"/>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lr>
          <a:schemeClr val="bg2"/>
        </a:buClr>
        <a:buFont typeface="Arial" pitchFamily="34" charset="0"/>
        <a:buChar char="–"/>
        <a:defRPr sz="2000">
          <a:solidFill>
            <a:schemeClr val="tx1"/>
          </a:solidFill>
          <a:latin typeface="+mn-lt"/>
        </a:defRPr>
      </a:lvl2pPr>
      <a:lvl3pPr marL="1143000" indent="-228600" algn="l" rtl="0" eaLnBrk="0" fontAlgn="base" hangingPunct="0">
        <a:spcBef>
          <a:spcPct val="20000"/>
        </a:spcBef>
        <a:spcAft>
          <a:spcPct val="0"/>
        </a:spcAft>
        <a:buClr>
          <a:schemeClr val="bg2"/>
        </a:buClr>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500">
          <a:solidFill>
            <a:schemeClr val="tx1"/>
          </a:solidFill>
          <a:latin typeface="+mn-lt"/>
        </a:defRPr>
      </a:lvl5pPr>
      <a:lvl6pPr marL="2514600" indent="-228600" algn="l" rtl="0" fontAlgn="base">
        <a:spcBef>
          <a:spcPct val="20000"/>
        </a:spcBef>
        <a:spcAft>
          <a:spcPct val="0"/>
        </a:spcAft>
        <a:buChar char="»"/>
        <a:defRPr sz="1500">
          <a:solidFill>
            <a:schemeClr val="tx1"/>
          </a:solidFill>
          <a:latin typeface="+mn-lt"/>
        </a:defRPr>
      </a:lvl6pPr>
      <a:lvl7pPr marL="2971800" indent="-228600" algn="l" rtl="0" fontAlgn="base">
        <a:spcBef>
          <a:spcPct val="20000"/>
        </a:spcBef>
        <a:spcAft>
          <a:spcPct val="0"/>
        </a:spcAft>
        <a:buChar char="»"/>
        <a:defRPr sz="1500">
          <a:solidFill>
            <a:schemeClr val="tx1"/>
          </a:solidFill>
          <a:latin typeface="+mn-lt"/>
        </a:defRPr>
      </a:lvl7pPr>
      <a:lvl8pPr marL="3429000" indent="-228600" algn="l" rtl="0" fontAlgn="base">
        <a:spcBef>
          <a:spcPct val="20000"/>
        </a:spcBef>
        <a:spcAft>
          <a:spcPct val="0"/>
        </a:spcAft>
        <a:buChar char="»"/>
        <a:defRPr sz="1500">
          <a:solidFill>
            <a:schemeClr val="tx1"/>
          </a:solidFill>
          <a:latin typeface="+mn-lt"/>
        </a:defRPr>
      </a:lvl8pPr>
      <a:lvl9pPr marL="3886200" indent="-228600" algn="l" rtl="0" fontAlgn="base">
        <a:spcBef>
          <a:spcPct val="20000"/>
        </a:spcBef>
        <a:spcAft>
          <a:spcPct val="0"/>
        </a:spcAft>
        <a:buChar char="»"/>
        <a:defRPr sz="1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4743" name="Rectangle 7"/>
          <p:cNvSpPr>
            <a:spLocks noChangeArrowheads="1"/>
          </p:cNvSpPr>
          <p:nvPr/>
        </p:nvSpPr>
        <p:spPr bwMode="auto">
          <a:xfrm>
            <a:off x="0" y="998538"/>
            <a:ext cx="9144000" cy="5859462"/>
          </a:xfrm>
          <a:prstGeom prst="rect">
            <a:avLst/>
          </a:prstGeom>
          <a:solidFill>
            <a:srgbClr val="5F5F5F"/>
          </a:solidFill>
          <a:ln w="9525">
            <a:solidFill>
              <a:srgbClr val="333333"/>
            </a:solidFill>
            <a:miter lim="800000"/>
            <a:headEnd/>
            <a:tailEnd/>
          </a:ln>
          <a:effectLst/>
        </p:spPr>
        <p:txBody>
          <a:bodyPr wrap="none" anchor="ctr"/>
          <a:lstStyle/>
          <a:p>
            <a:pPr>
              <a:defRPr/>
            </a:pPr>
            <a:endParaRPr lang="en-US"/>
          </a:p>
        </p:txBody>
      </p:sp>
      <p:sp>
        <p:nvSpPr>
          <p:cNvPr id="244745" name="Rectangle 9"/>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900" b="0">
                <a:solidFill>
                  <a:schemeClr val="bg1"/>
                </a:solidFill>
              </a:defRPr>
            </a:lvl1pPr>
          </a:lstStyle>
          <a:p>
            <a:pPr>
              <a:defRPr/>
            </a:pPr>
            <a:r>
              <a:rPr lang="en-US"/>
              <a:t>Confidential  |  Copyright © Larsen &amp; Toubro Infotech Ltd.</a:t>
            </a:r>
          </a:p>
        </p:txBody>
      </p:sp>
      <p:sp>
        <p:nvSpPr>
          <p:cNvPr id="244746" name="Rectangle 10"/>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solidFill>
                  <a:schemeClr val="bg1"/>
                </a:solidFill>
              </a:defRPr>
            </a:lvl1pPr>
          </a:lstStyle>
          <a:p>
            <a:pPr>
              <a:defRPr/>
            </a:pPr>
            <a:fld id="{4113D735-C5EC-4AB2-9324-45C2A22C4A88}" type="slidenum">
              <a:rPr lang="en-US"/>
              <a:pPr>
                <a:defRPr/>
              </a:pPr>
              <a:t>‹#›</a:t>
            </a:fld>
            <a:endParaRPr lang="en-US"/>
          </a:p>
        </p:txBody>
      </p:sp>
      <p:sp>
        <p:nvSpPr>
          <p:cNvPr id="10245" name="Rectangle 11"/>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p:txBody>
      </p:sp>
      <p:pic>
        <p:nvPicPr>
          <p:cNvPr id="10246" name="Picture 27" descr="3dLogoH"/>
          <p:cNvPicPr>
            <a:picLocks noChangeAspect="1" noChangeArrowheads="1"/>
          </p:cNvPicPr>
          <p:nvPr/>
        </p:nvPicPr>
        <p:blipFill>
          <a:blip r:embed="rId13"/>
          <a:srcRect/>
          <a:stretch>
            <a:fillRect/>
          </a:stretch>
        </p:blipFill>
        <p:spPr bwMode="auto">
          <a:xfrm>
            <a:off x="171450" y="200025"/>
            <a:ext cx="2209800" cy="673100"/>
          </a:xfrm>
          <a:prstGeom prst="rect">
            <a:avLst/>
          </a:prstGeom>
          <a:noFill/>
          <a:ln w="9525">
            <a:noFill/>
            <a:miter lim="800000"/>
            <a:headEnd/>
            <a:tailEnd/>
          </a:ln>
        </p:spPr>
      </p:pic>
      <p:sp>
        <p:nvSpPr>
          <p:cNvPr id="10247" name="Rectangle 14"/>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995" r:id="rId1"/>
    <p:sldLayoutId id="2147483996" r:id="rId2"/>
    <p:sldLayoutId id="2147483997" r:id="rId3"/>
    <p:sldLayoutId id="2147483998" r:id="rId4"/>
    <p:sldLayoutId id="2147483999" r:id="rId5"/>
    <p:sldLayoutId id="2147484000" r:id="rId6"/>
    <p:sldLayoutId id="2147484001" r:id="rId7"/>
    <p:sldLayoutId id="2147484002" r:id="rId8"/>
    <p:sldLayoutId id="2147484003" r:id="rId9"/>
    <p:sldLayoutId id="2147484004" r:id="rId10"/>
    <p:sldLayoutId id="2147484005" r:id="rId11"/>
  </p:sldLayoutIdLst>
  <p:hf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har char="•"/>
        <a:defRPr sz="36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7763"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266" name="Rectangle 12"/>
          <p:cNvSpPr>
            <a:spLocks noGrp="1" noChangeArrowheads="1"/>
          </p:cNvSpPr>
          <p:nvPr>
            <p:ph type="body" idx="1"/>
          </p:nvPr>
        </p:nvSpPr>
        <p:spPr bwMode="auto">
          <a:xfrm>
            <a:off x="969963" y="5868988"/>
            <a:ext cx="3408362" cy="431800"/>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text styles</a:t>
            </a:r>
          </a:p>
        </p:txBody>
      </p:sp>
      <p:sp>
        <p:nvSpPr>
          <p:cNvPr id="9" name="Rectangle 15"/>
          <p:cNvSpPr>
            <a:spLocks noGrp="1" noChangeArrowheads="1"/>
          </p:cNvSpPr>
          <p:nvPr>
            <p:ph type="ftr" sz="quarter" idx="3"/>
          </p:nvPr>
        </p:nvSpPr>
        <p:spPr bwMode="auto">
          <a:xfrm>
            <a:off x="34925" y="6616700"/>
            <a:ext cx="3951288" cy="1968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900" b="0"/>
            </a:lvl1pPr>
          </a:lstStyle>
          <a:p>
            <a:pPr>
              <a:defRPr/>
            </a:pPr>
            <a:r>
              <a:rPr lang="en-US"/>
              <a:t>Confidential  |  Copyright © Larsen &amp; Toubro Infotech Ltd.</a:t>
            </a:r>
          </a:p>
        </p:txBody>
      </p:sp>
    </p:spTree>
  </p:cSld>
  <p:clrMap bg1="lt1" tx1="dk1" bg2="lt2" tx2="dk2" accent1="accent1" accent2="accent2" accent3="accent3" accent4="accent4" accent5="accent5" accent6="accent6" hlink="hlink" folHlink="folHlink"/>
  <p:sldLayoutIdLst>
    <p:sldLayoutId id="2147484006" r:id="rId1"/>
  </p:sldLayoutIdLst>
  <p:hf sldNum="0" hdr="0" dt="0"/>
  <p:txStyles>
    <p:titleStyle>
      <a:lvl1pPr algn="l" rtl="0" eaLnBrk="0" fontAlgn="base" hangingPunct="0">
        <a:spcBef>
          <a:spcPct val="0"/>
        </a:spcBef>
        <a:spcAft>
          <a:spcPct val="0"/>
        </a:spcAft>
        <a:defRPr sz="2400">
          <a:solidFill>
            <a:schemeClr val="tx2"/>
          </a:solidFill>
          <a:latin typeface="Arial" pitchFamily="34" charset="0"/>
          <a:ea typeface="+mj-ea"/>
          <a:cs typeface="+mj-cs"/>
        </a:defRPr>
      </a:lvl1pPr>
      <a:lvl2pPr algn="l" rtl="0" eaLnBrk="0" fontAlgn="base" hangingPunct="0">
        <a:spcBef>
          <a:spcPct val="0"/>
        </a:spcBef>
        <a:spcAft>
          <a:spcPct val="0"/>
        </a:spcAft>
        <a:defRPr sz="2400">
          <a:solidFill>
            <a:schemeClr val="tx2"/>
          </a:solidFill>
          <a:latin typeface="Arial" pitchFamily="34" charset="0"/>
        </a:defRPr>
      </a:lvl2pPr>
      <a:lvl3pPr algn="l" rtl="0" eaLnBrk="0" fontAlgn="base" hangingPunct="0">
        <a:spcBef>
          <a:spcPct val="0"/>
        </a:spcBef>
        <a:spcAft>
          <a:spcPct val="0"/>
        </a:spcAft>
        <a:defRPr sz="2400">
          <a:solidFill>
            <a:schemeClr val="tx2"/>
          </a:solidFill>
          <a:latin typeface="Arial" pitchFamily="34" charset="0"/>
        </a:defRPr>
      </a:lvl3pPr>
      <a:lvl4pPr algn="l" rtl="0" eaLnBrk="0" fontAlgn="base" hangingPunct="0">
        <a:spcBef>
          <a:spcPct val="0"/>
        </a:spcBef>
        <a:spcAft>
          <a:spcPct val="0"/>
        </a:spcAft>
        <a:defRPr sz="2400">
          <a:solidFill>
            <a:schemeClr val="tx2"/>
          </a:solidFill>
          <a:latin typeface="Arial" pitchFamily="34" charset="0"/>
        </a:defRPr>
      </a:lvl4pPr>
      <a:lvl5pPr algn="l" rtl="0" eaLnBrk="0" fontAlgn="base" hangingPunct="0">
        <a:spcBef>
          <a:spcPct val="0"/>
        </a:spcBef>
        <a:spcAft>
          <a:spcPct val="0"/>
        </a:spcAft>
        <a:defRPr sz="2400">
          <a:solidFill>
            <a:schemeClr val="tx2"/>
          </a:solidFill>
          <a:latin typeface="Arial" pitchFamily="34" charset="0"/>
        </a:defRPr>
      </a:lvl5pPr>
      <a:lvl6pPr marL="457200" algn="l" rtl="0" fontAlgn="base">
        <a:spcBef>
          <a:spcPct val="0"/>
        </a:spcBef>
        <a:spcAft>
          <a:spcPct val="0"/>
        </a:spcAft>
        <a:defRPr sz="2400">
          <a:solidFill>
            <a:schemeClr val="tx2"/>
          </a:solidFill>
          <a:latin typeface="Trebuchet MS" pitchFamily="34" charset="0"/>
        </a:defRPr>
      </a:lvl6pPr>
      <a:lvl7pPr marL="914400" algn="l" rtl="0" fontAlgn="base">
        <a:spcBef>
          <a:spcPct val="0"/>
        </a:spcBef>
        <a:spcAft>
          <a:spcPct val="0"/>
        </a:spcAft>
        <a:defRPr sz="2400">
          <a:solidFill>
            <a:schemeClr val="tx2"/>
          </a:solidFill>
          <a:latin typeface="Trebuchet MS" pitchFamily="34" charset="0"/>
        </a:defRPr>
      </a:lvl7pPr>
      <a:lvl8pPr marL="1371600" algn="l" rtl="0" fontAlgn="base">
        <a:spcBef>
          <a:spcPct val="0"/>
        </a:spcBef>
        <a:spcAft>
          <a:spcPct val="0"/>
        </a:spcAft>
        <a:defRPr sz="2400">
          <a:solidFill>
            <a:schemeClr val="tx2"/>
          </a:solidFill>
          <a:latin typeface="Trebuchet MS" pitchFamily="34" charset="0"/>
        </a:defRPr>
      </a:lvl8pPr>
      <a:lvl9pPr marL="1828800" algn="l" rtl="0" fontAlgn="base">
        <a:spcBef>
          <a:spcPct val="0"/>
        </a:spcBef>
        <a:spcAft>
          <a:spcPct val="0"/>
        </a:spcAft>
        <a:defRPr sz="2400">
          <a:solidFill>
            <a:schemeClr val="tx2"/>
          </a:solidFill>
          <a:latin typeface="Trebuchet MS" pitchFamily="34" charset="0"/>
        </a:defRPr>
      </a:lvl9pPr>
    </p:titleStyle>
    <p:bodyStyle>
      <a:lvl1pPr marL="342900" indent="-342900" algn="l" rtl="0" eaLnBrk="0" fontAlgn="base" hangingPunct="0">
        <a:spcBef>
          <a:spcPct val="20000"/>
        </a:spcBef>
        <a:spcAft>
          <a:spcPct val="0"/>
        </a:spcAft>
        <a:buChar char="•"/>
        <a:defRPr sz="2000">
          <a:solidFill>
            <a:schemeClr val="tx1"/>
          </a:solidFill>
          <a:latin typeface="Arial" pitchFamily="34"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3000"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5.xml"/><Relationship Id="rId4" Type="http://schemas.openxmlformats.org/officeDocument/2006/relationships/image" Target="../media/image1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3315" name="Rectangle 3"/>
          <p:cNvSpPr>
            <a:spLocks noGrp="1" noChangeArrowheads="1"/>
          </p:cNvSpPr>
          <p:nvPr>
            <p:ph type="body" idx="1"/>
          </p:nvPr>
        </p:nvSpPr>
        <p:spPr/>
        <p:txBody>
          <a:bodyPr/>
          <a:lstStyle/>
          <a:p>
            <a:pPr>
              <a:spcBef>
                <a:spcPct val="0"/>
              </a:spcBef>
            </a:pPr>
            <a:r>
              <a:rPr lang="en-US" dirty="0" smtClean="0">
                <a:latin typeface="Trebuchet MS" pitchFamily="34" charset="0"/>
              </a:rPr>
              <a:t>11 February 2009</a:t>
            </a:r>
          </a:p>
        </p:txBody>
      </p:sp>
      <p:sp>
        <p:nvSpPr>
          <p:cNvPr id="13316" name="Text Box 5"/>
          <p:cNvSpPr txBox="1">
            <a:spLocks noChangeArrowheads="1"/>
          </p:cNvSpPr>
          <p:nvPr/>
        </p:nvSpPr>
        <p:spPr bwMode="auto">
          <a:xfrm>
            <a:off x="4394200" y="3568700"/>
            <a:ext cx="4155818" cy="830997"/>
          </a:xfrm>
          <a:prstGeom prst="rect">
            <a:avLst/>
          </a:prstGeom>
          <a:noFill/>
          <a:ln w="9525">
            <a:noFill/>
            <a:miter lim="800000"/>
            <a:headEnd/>
            <a:tailEnd/>
          </a:ln>
        </p:spPr>
        <p:txBody>
          <a:bodyPr wrap="none">
            <a:spAutoFit/>
          </a:bodyPr>
          <a:lstStyle/>
          <a:p>
            <a:r>
              <a:rPr lang="en-US" sz="2400" b="0" dirty="0" smtClean="0"/>
              <a:t>Enterprise Data Warehousing</a:t>
            </a:r>
          </a:p>
          <a:p>
            <a:r>
              <a:rPr lang="en-US" sz="2400" b="0" dirty="0" smtClean="0"/>
              <a:t>Migration</a:t>
            </a:r>
            <a:endParaRPr lang="en-US" sz="2400" b="0" dirty="0"/>
          </a:p>
        </p:txBody>
      </p:sp>
      <p:sp>
        <p:nvSpPr>
          <p:cNvPr id="13317" name="Text Box 6"/>
          <p:cNvSpPr txBox="1">
            <a:spLocks noChangeArrowheads="1"/>
          </p:cNvSpPr>
          <p:nvPr/>
        </p:nvSpPr>
        <p:spPr bwMode="auto">
          <a:xfrm>
            <a:off x="4378325" y="4367213"/>
            <a:ext cx="3958071" cy="400110"/>
          </a:xfrm>
          <a:prstGeom prst="rect">
            <a:avLst/>
          </a:prstGeom>
          <a:noFill/>
          <a:ln w="9525">
            <a:noFill/>
            <a:miter lim="800000"/>
            <a:headEnd/>
            <a:tailEnd/>
          </a:ln>
        </p:spPr>
        <p:txBody>
          <a:bodyPr wrap="none">
            <a:spAutoFit/>
          </a:bodyPr>
          <a:lstStyle/>
          <a:p>
            <a:r>
              <a:rPr lang="en-US" b="0" dirty="0"/>
              <a:t>Presentation to </a:t>
            </a:r>
            <a:r>
              <a:rPr lang="en-US" b="0" dirty="0" smtClean="0"/>
              <a:t>Pratt &amp; </a:t>
            </a:r>
            <a:r>
              <a:rPr lang="en-US" b="0" dirty="0" smtClean="0"/>
              <a:t>Whitney</a:t>
            </a:r>
            <a:endParaRPr lang="en-US" b="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10</a:t>
            </a:fld>
            <a:endParaRPr lang="en-US" smtClean="0"/>
          </a:p>
        </p:txBody>
      </p:sp>
      <p:sp>
        <p:nvSpPr>
          <p:cNvPr id="20484" name="Rectangle 2"/>
          <p:cNvSpPr>
            <a:spLocks noGrp="1" noChangeArrowheads="1"/>
          </p:cNvSpPr>
          <p:nvPr>
            <p:ph type="title"/>
          </p:nvPr>
        </p:nvSpPr>
        <p:spPr/>
        <p:txBody>
          <a:bodyPr/>
          <a:lstStyle/>
          <a:p>
            <a:r>
              <a:rPr lang="de-DE" dirty="0" smtClean="0"/>
              <a:t>Migrating Existing Data Flows - </a:t>
            </a:r>
            <a:r>
              <a:rPr lang="en-US" dirty="0" smtClean="0"/>
              <a:t>Prerequisites</a:t>
            </a:r>
          </a:p>
        </p:txBody>
      </p:sp>
      <p:sp>
        <p:nvSpPr>
          <p:cNvPr id="8" name="Rectangle 7"/>
          <p:cNvSpPr/>
          <p:nvPr/>
        </p:nvSpPr>
        <p:spPr>
          <a:xfrm>
            <a:off x="859809" y="1505116"/>
            <a:ext cx="7601803" cy="4199648"/>
          </a:xfrm>
          <a:prstGeom prst="rect">
            <a:avLst/>
          </a:prstGeom>
          <a:gradFill flip="none" rotWithShape="1">
            <a:gsLst>
              <a:gs pos="0">
                <a:srgbClr val="FDCE49"/>
              </a:gs>
              <a:gs pos="50000">
                <a:srgbClr val="FFF9DD"/>
              </a:gs>
              <a:gs pos="100000">
                <a:srgbClr val="FDCE49"/>
              </a:gs>
            </a:gsLst>
            <a:lin ang="18900000" scaled="1"/>
            <a:tileRect/>
          </a:gradFill>
          <a:ln w="9525">
            <a:solidFill>
              <a:srgbClr val="993300"/>
            </a:solidFill>
            <a:miter lim="800000"/>
            <a:headEnd/>
            <a:tailEnd/>
          </a:ln>
        </p:spPr>
        <p:txBody>
          <a:bodyPr anchor="ctr"/>
          <a:lstStyle/>
          <a:p>
            <a:pPr>
              <a:lnSpc>
                <a:spcPct val="150000"/>
              </a:lnSpc>
            </a:pPr>
            <a:r>
              <a:rPr lang="en-US" sz="1800" dirty="0" smtClean="0"/>
              <a:t>In the procedure outlined here, we make the following simple assumptions:</a:t>
            </a:r>
            <a:br>
              <a:rPr lang="en-US" sz="1800" dirty="0" smtClean="0"/>
            </a:br>
            <a:endParaRPr lang="en-US" sz="1800" dirty="0" smtClean="0"/>
          </a:p>
          <a:p>
            <a:pPr>
              <a:lnSpc>
                <a:spcPct val="150000"/>
              </a:lnSpc>
              <a:buFont typeface="Wingdings" pitchFamily="2" charset="2"/>
              <a:buChar char="q"/>
            </a:pPr>
            <a:r>
              <a:rPr lang="en-US" sz="1800" dirty="0" smtClean="0"/>
              <a:t> The data flow is to be migrated without making any changes to the transformation logic and the </a:t>
            </a:r>
            <a:r>
              <a:rPr lang="en-US" sz="1800" dirty="0" err="1" smtClean="0"/>
              <a:t>InfoSource</a:t>
            </a:r>
            <a:r>
              <a:rPr lang="en-US" sz="1800" dirty="0" smtClean="0"/>
              <a:t> (which is optional in the new data flow) is to be retained.  </a:t>
            </a:r>
            <a:br>
              <a:rPr lang="en-US" sz="1800" dirty="0" smtClean="0"/>
            </a:br>
            <a:endParaRPr lang="en-US" sz="1800" dirty="0" smtClean="0"/>
          </a:p>
          <a:p>
            <a:pPr>
              <a:lnSpc>
                <a:spcPct val="150000"/>
              </a:lnSpc>
              <a:buFont typeface="Wingdings" pitchFamily="2" charset="2"/>
              <a:buChar char="q"/>
            </a:pPr>
            <a:r>
              <a:rPr lang="en-US" sz="1800" dirty="0" smtClean="0"/>
              <a:t> In the data flow used, one DataSource is connected to multiple </a:t>
            </a:r>
            <a:r>
              <a:rPr lang="en-US" sz="1800" dirty="0" err="1" smtClean="0"/>
              <a:t>InfoProviders</a:t>
            </a:r>
            <a:r>
              <a:rPr lang="en-US" sz="1800" dirty="0" smtClean="0"/>
              <a:t>. All objects required in the data flow exist as active versions.</a:t>
            </a:r>
            <a:endParaRPr lang="en-US" sz="1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11</a:t>
            </a:fld>
            <a:endParaRPr lang="en-US" smtClean="0"/>
          </a:p>
        </p:txBody>
      </p:sp>
      <p:sp>
        <p:nvSpPr>
          <p:cNvPr id="20484" name="Rectangle 2"/>
          <p:cNvSpPr>
            <a:spLocks noGrp="1" noChangeArrowheads="1"/>
          </p:cNvSpPr>
          <p:nvPr>
            <p:ph type="title"/>
          </p:nvPr>
        </p:nvSpPr>
        <p:spPr/>
        <p:txBody>
          <a:bodyPr/>
          <a:lstStyle/>
          <a:p>
            <a:r>
              <a:rPr lang="de-DE" dirty="0" smtClean="0"/>
              <a:t>Migrating Existing Data Flows - </a:t>
            </a:r>
            <a:r>
              <a:rPr lang="en-US" dirty="0" smtClean="0"/>
              <a:t>Precautions</a:t>
            </a:r>
          </a:p>
        </p:txBody>
      </p:sp>
      <p:sp>
        <p:nvSpPr>
          <p:cNvPr id="8" name="Rectangle 7"/>
          <p:cNvSpPr/>
          <p:nvPr/>
        </p:nvSpPr>
        <p:spPr>
          <a:xfrm>
            <a:off x="723332" y="1228300"/>
            <a:ext cx="7601803" cy="4476466"/>
          </a:xfrm>
          <a:prstGeom prst="rect">
            <a:avLst/>
          </a:prstGeom>
          <a:gradFill flip="none" rotWithShape="1">
            <a:gsLst>
              <a:gs pos="0">
                <a:srgbClr val="FDCE49"/>
              </a:gs>
              <a:gs pos="50000">
                <a:srgbClr val="FFF9DD"/>
              </a:gs>
              <a:gs pos="100000">
                <a:srgbClr val="FDCE49"/>
              </a:gs>
            </a:gsLst>
            <a:path path="circle">
              <a:fillToRect l="50000" t="50000" r="50000" b="50000"/>
            </a:path>
            <a:tileRect/>
          </a:gradFill>
          <a:ln w="9525">
            <a:solidFill>
              <a:srgbClr val="993300"/>
            </a:solidFill>
            <a:miter lim="800000"/>
            <a:headEnd/>
            <a:tailEnd/>
          </a:ln>
          <a:effectLst>
            <a:innerShdw blurRad="63500" dist="50800">
              <a:prstClr val="black">
                <a:alpha val="50000"/>
              </a:prstClr>
            </a:innerShdw>
          </a:effectLst>
        </p:spPr>
        <p:txBody>
          <a:bodyPr anchor="ctr"/>
          <a:lstStyle/>
          <a:p>
            <a:pPr marL="457200" indent="-457200">
              <a:lnSpc>
                <a:spcPct val="150000"/>
              </a:lnSpc>
              <a:buAutoNum type="arabicPeriod"/>
            </a:pPr>
            <a:r>
              <a:rPr lang="en-US" sz="1600" b="0" dirty="0" smtClean="0"/>
              <a:t>Always migrate an entire data flow, that is, always include all the objects that it contains, starting from the </a:t>
            </a:r>
            <a:r>
              <a:rPr lang="en-US" sz="1600" b="0" dirty="0" err="1" smtClean="0"/>
              <a:t>InfoProvider</a:t>
            </a:r>
            <a:r>
              <a:rPr lang="en-US" sz="1600" b="0" dirty="0" smtClean="0"/>
              <a:t> down to the DataSource.</a:t>
            </a:r>
          </a:p>
          <a:p>
            <a:pPr marL="457200" indent="-457200">
              <a:lnSpc>
                <a:spcPct val="150000"/>
              </a:lnSpc>
              <a:buAutoNum type="arabicPeriod"/>
            </a:pPr>
            <a:endParaRPr lang="en-US" sz="1600" b="0" dirty="0" smtClean="0"/>
          </a:p>
          <a:p>
            <a:pPr marL="457200" indent="-457200">
              <a:lnSpc>
                <a:spcPct val="150000"/>
              </a:lnSpc>
              <a:buAutoNum type="arabicPeriod"/>
            </a:pPr>
            <a:r>
              <a:rPr lang="en-US" sz="1600" b="0" dirty="0" smtClean="0"/>
              <a:t>You generate the new objects in the development system, run tests in the development or test system (depending on your system landscape), and then transport the new objects, as well as the deletions of the 3.x objects no longer required, in the production system</a:t>
            </a:r>
          </a:p>
          <a:p>
            <a:pPr marL="457200" indent="-457200">
              <a:lnSpc>
                <a:spcPct val="150000"/>
              </a:lnSpc>
              <a:buAutoNum type="arabicPeriod"/>
            </a:pPr>
            <a:endParaRPr lang="en-US" sz="1600" b="0" dirty="0" smtClean="0"/>
          </a:p>
          <a:p>
            <a:pPr marL="457200" indent="-457200">
              <a:lnSpc>
                <a:spcPct val="150000"/>
              </a:lnSpc>
              <a:buAutoNum type="arabicPeriod"/>
            </a:pPr>
            <a:r>
              <a:rPr lang="en-US" sz="1600" b="0" dirty="0" smtClean="0"/>
              <a:t>When you model a data flow using the new object types, you use the emulation for the DataSource. This affects in particular the evaluation of settings in the </a:t>
            </a:r>
            <a:r>
              <a:rPr lang="en-US" sz="1600" b="0" dirty="0" err="1" smtClean="0"/>
              <a:t>InfoPackage</a:t>
            </a:r>
            <a:r>
              <a:rPr lang="en-US" sz="1600" b="0" dirty="0" smtClean="0"/>
              <a:t>, because in the new data flow, it is only used to load data into the PSA. </a:t>
            </a:r>
            <a:endParaRPr lang="en-US" sz="1600" b="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12</a:t>
            </a:fld>
            <a:endParaRPr lang="en-US" smtClean="0"/>
          </a:p>
        </p:txBody>
      </p:sp>
      <p:sp>
        <p:nvSpPr>
          <p:cNvPr id="20484" name="Rectangle 2"/>
          <p:cNvSpPr>
            <a:spLocks noGrp="1" noChangeArrowheads="1"/>
          </p:cNvSpPr>
          <p:nvPr>
            <p:ph type="title"/>
          </p:nvPr>
        </p:nvSpPr>
        <p:spPr/>
        <p:txBody>
          <a:bodyPr/>
          <a:lstStyle/>
          <a:p>
            <a:r>
              <a:rPr lang="de-DE" dirty="0" smtClean="0"/>
              <a:t>Post Migrating </a:t>
            </a:r>
            <a:r>
              <a:rPr lang="en-US" dirty="0" smtClean="0"/>
              <a:t>Steps</a:t>
            </a:r>
          </a:p>
        </p:txBody>
      </p:sp>
      <p:sp>
        <p:nvSpPr>
          <p:cNvPr id="8" name="Rectangle 7"/>
          <p:cNvSpPr/>
          <p:nvPr/>
        </p:nvSpPr>
        <p:spPr>
          <a:xfrm>
            <a:off x="859809" y="1505116"/>
            <a:ext cx="7601803" cy="872483"/>
          </a:xfrm>
          <a:prstGeom prst="rect">
            <a:avLst/>
          </a:pr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path path="circle">
              <a:fillToRect l="100000" t="100000"/>
            </a:path>
            <a:tileRect r="-100000" b="-100000"/>
          </a:gradFill>
          <a:ln>
            <a:solidFill>
              <a:srgbClr val="FFC000"/>
            </a:solidFill>
          </a:ln>
        </p:spPr>
        <p:txBody>
          <a:bodyPr wrap="square">
            <a:spAutoFit/>
          </a:bodyPr>
          <a:lstStyle/>
          <a:p>
            <a:pPr marL="457200" indent="-457200">
              <a:lnSpc>
                <a:spcPct val="150000"/>
              </a:lnSpc>
              <a:buAutoNum type="arabicPeriod"/>
            </a:pPr>
            <a:r>
              <a:rPr lang="en-US" sz="1800" b="0" dirty="0" smtClean="0"/>
              <a:t>Return tables in routines cannot be converted. We recommend that you use an end routine instead.</a:t>
            </a:r>
          </a:p>
        </p:txBody>
      </p:sp>
      <p:sp>
        <p:nvSpPr>
          <p:cNvPr id="6" name="Rectangle 5"/>
          <p:cNvSpPr/>
          <p:nvPr/>
        </p:nvSpPr>
        <p:spPr>
          <a:xfrm>
            <a:off x="846164" y="2596938"/>
            <a:ext cx="7601803" cy="1287981"/>
          </a:xfrm>
          <a:prstGeom prst="rect">
            <a:avLst/>
          </a:pr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path path="circle">
              <a:fillToRect l="100000" t="100000"/>
            </a:path>
            <a:tileRect r="-100000" b="-100000"/>
          </a:gradFill>
          <a:ln>
            <a:solidFill>
              <a:srgbClr val="FFC000"/>
            </a:solidFill>
          </a:ln>
        </p:spPr>
        <p:txBody>
          <a:bodyPr wrap="square">
            <a:spAutoFit/>
          </a:bodyPr>
          <a:lstStyle/>
          <a:p>
            <a:pPr marL="457200" indent="-457200">
              <a:lnSpc>
                <a:spcPct val="150000"/>
              </a:lnSpc>
              <a:buAutoNum type="arabicPeriod"/>
            </a:pPr>
            <a:r>
              <a:rPr lang="en-US" sz="1800" b="0" dirty="0" smtClean="0"/>
              <a:t>Inversion routines in transfer rules are not converted. If the transfer rules contain inversion routines, you have to recreate these in the transformation. </a:t>
            </a:r>
            <a:endParaRPr lang="en-US" sz="1800" b="0" dirty="0"/>
          </a:p>
        </p:txBody>
      </p:sp>
      <p:sp>
        <p:nvSpPr>
          <p:cNvPr id="7" name="Right Arrow 6"/>
          <p:cNvSpPr/>
          <p:nvPr/>
        </p:nvSpPr>
        <p:spPr bwMode="auto">
          <a:xfrm>
            <a:off x="354842" y="1746913"/>
            <a:ext cx="450376" cy="368490"/>
          </a:xfrm>
          <a:prstGeom prst="rightArrow">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Trebuchet MS" pitchFamily="34" charset="0"/>
            </a:endParaRPr>
          </a:p>
        </p:txBody>
      </p:sp>
      <p:sp>
        <p:nvSpPr>
          <p:cNvPr id="9" name="Right Arrow 8"/>
          <p:cNvSpPr/>
          <p:nvPr/>
        </p:nvSpPr>
        <p:spPr bwMode="auto">
          <a:xfrm>
            <a:off x="341194" y="2975213"/>
            <a:ext cx="450376" cy="368490"/>
          </a:xfrm>
          <a:prstGeom prst="rightArrow">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13</a:t>
            </a:fld>
            <a:endParaRPr lang="en-US" smtClean="0"/>
          </a:p>
        </p:txBody>
      </p:sp>
      <p:sp>
        <p:nvSpPr>
          <p:cNvPr id="5" name="Rectangle 4"/>
          <p:cNvSpPr/>
          <p:nvPr/>
        </p:nvSpPr>
        <p:spPr>
          <a:xfrm>
            <a:off x="395783" y="1320168"/>
            <a:ext cx="8024883" cy="4708981"/>
          </a:xfrm>
          <a:prstGeom prst="rect">
            <a:avLst/>
          </a:prstGeom>
          <a:solidFill>
            <a:srgbClr val="FFC000"/>
          </a:solidFill>
        </p:spPr>
        <p:txBody>
          <a:bodyPr wrap="square">
            <a:spAutoFit/>
          </a:bodyPr>
          <a:lstStyle/>
          <a:p>
            <a:endParaRPr lang="en-US" b="0" dirty="0" smtClean="0"/>
          </a:p>
          <a:p>
            <a:r>
              <a:rPr lang="en-US" b="0" dirty="0" smtClean="0"/>
              <a:t>Procedure </a:t>
            </a:r>
          </a:p>
          <a:p>
            <a:endParaRPr lang="en-US" b="0" dirty="0" smtClean="0"/>
          </a:p>
          <a:p>
            <a:endParaRPr lang="en-US" b="0" dirty="0" smtClean="0"/>
          </a:p>
          <a:p>
            <a:endParaRPr lang="en-US" b="0" dirty="0" smtClean="0"/>
          </a:p>
          <a:p>
            <a:endParaRPr lang="en-US" b="0" dirty="0" smtClean="0"/>
          </a:p>
          <a:p>
            <a:endParaRPr lang="en-US" b="0" dirty="0" smtClean="0"/>
          </a:p>
          <a:p>
            <a:endParaRPr lang="en-US" b="0" dirty="0" smtClean="0"/>
          </a:p>
          <a:p>
            <a:endParaRPr lang="en-US" b="0" dirty="0" smtClean="0"/>
          </a:p>
          <a:p>
            <a:endParaRPr lang="en-US" b="0" dirty="0" smtClean="0"/>
          </a:p>
          <a:p>
            <a:endParaRPr lang="en-US" b="0" dirty="0" smtClean="0"/>
          </a:p>
          <a:p>
            <a:endParaRPr lang="en-US" b="0" dirty="0" smtClean="0"/>
          </a:p>
          <a:p>
            <a:endParaRPr lang="en-US" b="0" dirty="0" smtClean="0"/>
          </a:p>
          <a:p>
            <a:endParaRPr lang="en-US" b="0" dirty="0" smtClean="0"/>
          </a:p>
          <a:p>
            <a:endParaRPr lang="en-US" b="0" dirty="0" smtClean="0"/>
          </a:p>
        </p:txBody>
      </p:sp>
      <p:sp>
        <p:nvSpPr>
          <p:cNvPr id="7" name="Rectangle 2"/>
          <p:cNvSpPr>
            <a:spLocks noGrp="1" noChangeArrowheads="1"/>
          </p:cNvSpPr>
          <p:nvPr>
            <p:ph type="title"/>
          </p:nvPr>
        </p:nvSpPr>
        <p:spPr>
          <a:xfrm>
            <a:off x="2787650" y="142875"/>
            <a:ext cx="6356350" cy="765175"/>
          </a:xfrm>
        </p:spPr>
        <p:txBody>
          <a:bodyPr/>
          <a:lstStyle/>
          <a:p>
            <a:r>
              <a:rPr lang="en-US" dirty="0" smtClean="0"/>
              <a:t>    Restore 3.x </a:t>
            </a:r>
            <a:r>
              <a:rPr lang="en-US" dirty="0" err="1" smtClean="0"/>
              <a:t>DataSources</a:t>
            </a:r>
            <a:r>
              <a:rPr lang="en-US" dirty="0" smtClean="0"/>
              <a:t> - Procedure</a:t>
            </a:r>
          </a:p>
        </p:txBody>
      </p:sp>
      <p:sp>
        <p:nvSpPr>
          <p:cNvPr id="6" name="AutoShape 9"/>
          <p:cNvSpPr>
            <a:spLocks noChangeArrowheads="1"/>
          </p:cNvSpPr>
          <p:nvPr/>
        </p:nvSpPr>
        <p:spPr bwMode="auto">
          <a:xfrm>
            <a:off x="368490" y="2197286"/>
            <a:ext cx="8106770" cy="683264"/>
          </a:xfrm>
          <a:prstGeom prst="chevron">
            <a:avLst>
              <a:gd name="adj" fmla="val 16587"/>
            </a:avLst>
          </a:prstGeom>
          <a:gradFill>
            <a:gsLst>
              <a:gs pos="0">
                <a:srgbClr val="FFFFFF"/>
              </a:gs>
              <a:gs pos="100000">
                <a:srgbClr val="FFF5D1"/>
              </a:gs>
            </a:gsLst>
            <a:path path="shape">
              <a:fillToRect l="50000" t="50000" r="50000" b="50000"/>
            </a:path>
          </a:gra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pPr>
              <a:lnSpc>
                <a:spcPct val="120000"/>
              </a:lnSpc>
            </a:pPr>
            <a:r>
              <a:rPr lang="en-US" sz="1600" b="0" dirty="0" smtClean="0"/>
              <a:t>1.  In the maintenance screen of the </a:t>
            </a:r>
            <a:r>
              <a:rPr lang="en-US" sz="1600" b="0" dirty="0" err="1" smtClean="0"/>
              <a:t>DataSource</a:t>
            </a:r>
            <a:r>
              <a:rPr lang="en-US" sz="1600" b="0" dirty="0" smtClean="0"/>
              <a:t> (transaction RSDS) in the original system (development system), choose </a:t>
            </a:r>
            <a:r>
              <a:rPr lang="en-US" sz="1600" b="0" dirty="0" err="1" smtClean="0"/>
              <a:t>DataSource</a:t>
            </a:r>
            <a:r>
              <a:rPr lang="en-US" sz="1600" b="0" dirty="0" smtClean="0"/>
              <a:t>  </a:t>
            </a:r>
            <a:r>
              <a:rPr lang="en-US" sz="1600" b="0" dirty="0" smtClean="0">
                <a:sym typeface="Symbol"/>
              </a:rPr>
              <a:t></a:t>
            </a:r>
            <a:r>
              <a:rPr lang="en-US" sz="1600" b="0" dirty="0" smtClean="0"/>
              <a:t> Restore 3.x </a:t>
            </a:r>
            <a:r>
              <a:rPr lang="en-US" sz="1600" b="0" dirty="0" err="1" smtClean="0"/>
              <a:t>DataSource</a:t>
            </a:r>
            <a:r>
              <a:rPr lang="en-US" sz="1600" b="0" dirty="0" smtClean="0"/>
              <a:t>.</a:t>
            </a:r>
          </a:p>
        </p:txBody>
      </p:sp>
      <p:sp>
        <p:nvSpPr>
          <p:cNvPr id="8" name="AutoShape 9"/>
          <p:cNvSpPr>
            <a:spLocks noChangeArrowheads="1"/>
          </p:cNvSpPr>
          <p:nvPr/>
        </p:nvSpPr>
        <p:spPr bwMode="auto">
          <a:xfrm>
            <a:off x="368491" y="3125327"/>
            <a:ext cx="8106770" cy="361061"/>
          </a:xfrm>
          <a:prstGeom prst="chevron">
            <a:avLst>
              <a:gd name="adj" fmla="val 16587"/>
            </a:avLst>
          </a:prstGeom>
          <a:gradFill>
            <a:gsLst>
              <a:gs pos="0">
                <a:srgbClr val="FFFFFF"/>
              </a:gs>
              <a:gs pos="100000">
                <a:srgbClr val="FFF5D1"/>
              </a:gs>
            </a:gsLst>
            <a:path path="shape">
              <a:fillToRect l="50000" t="50000" r="50000" b="50000"/>
            </a:path>
          </a:gra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pPr>
              <a:lnSpc>
                <a:spcPct val="120000"/>
              </a:lnSpc>
            </a:pPr>
            <a:r>
              <a:rPr lang="en-US" sz="1600" b="0" dirty="0" smtClean="0"/>
              <a:t>2. Enter a transport request</a:t>
            </a:r>
          </a:p>
        </p:txBody>
      </p:sp>
      <p:sp>
        <p:nvSpPr>
          <p:cNvPr id="9" name="AutoShape 9"/>
          <p:cNvSpPr>
            <a:spLocks noChangeArrowheads="1"/>
          </p:cNvSpPr>
          <p:nvPr/>
        </p:nvSpPr>
        <p:spPr bwMode="auto">
          <a:xfrm>
            <a:off x="395787" y="3794067"/>
            <a:ext cx="8106770" cy="656526"/>
          </a:xfrm>
          <a:prstGeom prst="chevron">
            <a:avLst>
              <a:gd name="adj" fmla="val 16587"/>
            </a:avLst>
          </a:prstGeom>
          <a:gradFill>
            <a:gsLst>
              <a:gs pos="0">
                <a:srgbClr val="FFFFFF"/>
              </a:gs>
              <a:gs pos="100000">
                <a:srgbClr val="FFF5D1"/>
              </a:gs>
            </a:gsLst>
            <a:path path="shape">
              <a:fillToRect l="50000" t="50000" r="50000" b="50000"/>
            </a:path>
          </a:gra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pPr>
              <a:lnSpc>
                <a:spcPct val="120000"/>
              </a:lnSpc>
            </a:pPr>
            <a:r>
              <a:rPr lang="en-US" sz="1600" b="0" dirty="0" smtClean="0"/>
              <a:t>3. If required, delete the dependent transformation (R3TR TRFN) and data transfer process (R3TR DTPA) objects</a:t>
            </a:r>
          </a:p>
        </p:txBody>
      </p:sp>
      <p:sp>
        <p:nvSpPr>
          <p:cNvPr id="10" name="AutoShape 9"/>
          <p:cNvSpPr>
            <a:spLocks noChangeArrowheads="1"/>
          </p:cNvSpPr>
          <p:nvPr/>
        </p:nvSpPr>
        <p:spPr bwMode="auto">
          <a:xfrm>
            <a:off x="368493" y="4831287"/>
            <a:ext cx="8106770" cy="656526"/>
          </a:xfrm>
          <a:prstGeom prst="chevron">
            <a:avLst>
              <a:gd name="adj" fmla="val 16587"/>
            </a:avLst>
          </a:prstGeom>
          <a:gradFill>
            <a:gsLst>
              <a:gs pos="0">
                <a:srgbClr val="FFFFFF"/>
              </a:gs>
              <a:gs pos="100000">
                <a:srgbClr val="FFF5D1"/>
              </a:gs>
            </a:gsLst>
            <a:path path="shape">
              <a:fillToRect l="50000" t="50000" r="50000" b="50000"/>
            </a:path>
          </a:gra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pPr>
              <a:lnSpc>
                <a:spcPct val="120000"/>
              </a:lnSpc>
            </a:pPr>
            <a:r>
              <a:rPr lang="en-US" sz="1600" b="0" dirty="0" smtClean="0"/>
              <a:t>4. Transport the restored 3.x </a:t>
            </a:r>
            <a:r>
              <a:rPr lang="en-US" sz="1600" b="0" dirty="0" err="1" smtClean="0"/>
              <a:t>DataSource</a:t>
            </a:r>
            <a:r>
              <a:rPr lang="en-US" sz="1600" b="0" dirty="0" smtClean="0"/>
              <a:t> (R3TR ISFS), along with its dependent objects, into the target system</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14</a:t>
            </a:fld>
            <a:endParaRPr lang="en-US" smtClean="0"/>
          </a:p>
        </p:txBody>
      </p:sp>
      <p:sp>
        <p:nvSpPr>
          <p:cNvPr id="20484" name="Rectangle 2"/>
          <p:cNvSpPr>
            <a:spLocks noGrp="1" noChangeArrowheads="1"/>
          </p:cNvSpPr>
          <p:nvPr>
            <p:ph type="title"/>
          </p:nvPr>
        </p:nvSpPr>
        <p:spPr/>
        <p:txBody>
          <a:bodyPr/>
          <a:lstStyle/>
          <a:p>
            <a:r>
              <a:rPr lang="en-US" dirty="0" smtClean="0"/>
              <a:t>    Restore 3.x </a:t>
            </a:r>
            <a:r>
              <a:rPr lang="en-US" dirty="0" err="1" smtClean="0"/>
              <a:t>DataSources</a:t>
            </a:r>
            <a:endParaRPr lang="en-US" dirty="0" smtClean="0"/>
          </a:p>
        </p:txBody>
      </p:sp>
      <p:sp>
        <p:nvSpPr>
          <p:cNvPr id="6" name="Rectangle 5"/>
          <p:cNvSpPr/>
          <p:nvPr/>
        </p:nvSpPr>
        <p:spPr>
          <a:xfrm>
            <a:off x="368491" y="1306518"/>
            <a:ext cx="8161360" cy="1338828"/>
          </a:xfrm>
          <a:prstGeom prst="rect">
            <a:avLst/>
          </a:prstGeom>
          <a:solidFill>
            <a:srgbClr val="FFECAF"/>
          </a:solidFill>
        </p:spPr>
        <p:txBody>
          <a:bodyPr wrap="square">
            <a:spAutoFit/>
          </a:bodyPr>
          <a:lstStyle/>
          <a:p>
            <a:pPr>
              <a:lnSpc>
                <a:spcPct val="150000"/>
              </a:lnSpc>
            </a:pPr>
            <a:r>
              <a:rPr lang="en-US" sz="1800" b="0" dirty="0" smtClean="0"/>
              <a:t>In the original system, you can restore 3.x </a:t>
            </a:r>
            <a:r>
              <a:rPr lang="en-US" sz="1800" b="0" dirty="0" err="1" smtClean="0"/>
              <a:t>DataSources</a:t>
            </a:r>
            <a:r>
              <a:rPr lang="en-US" sz="1800" b="0" dirty="0" smtClean="0"/>
              <a:t> from </a:t>
            </a:r>
            <a:r>
              <a:rPr lang="en-US" sz="1800" b="0" dirty="0" err="1" smtClean="0"/>
              <a:t>DataSources</a:t>
            </a:r>
            <a:r>
              <a:rPr lang="en-US" sz="1800" b="0" dirty="0" smtClean="0"/>
              <a:t> that were migrated in the standard way (SAP source system, file, DB Connect).</a:t>
            </a:r>
          </a:p>
        </p:txBody>
      </p:sp>
      <p:sp>
        <p:nvSpPr>
          <p:cNvPr id="7" name="Rectangle 6"/>
          <p:cNvSpPr/>
          <p:nvPr/>
        </p:nvSpPr>
        <p:spPr>
          <a:xfrm>
            <a:off x="382137" y="4032591"/>
            <a:ext cx="8270544" cy="1200329"/>
          </a:xfrm>
          <a:prstGeom prst="rect">
            <a:avLst/>
          </a:prstGeom>
          <a:solidFill>
            <a:schemeClr val="bg1">
              <a:lumMod val="95000"/>
            </a:schemeClr>
          </a:solidFill>
          <a:ln>
            <a:solidFill>
              <a:srgbClr val="808080"/>
            </a:solidFill>
            <a:prstDash val="sysDash"/>
          </a:ln>
        </p:spPr>
        <p:txBody>
          <a:bodyPr wrap="square">
            <a:spAutoFit/>
          </a:bodyPr>
          <a:lstStyle/>
          <a:p>
            <a:pPr algn="just">
              <a:lnSpc>
                <a:spcPct val="150000"/>
              </a:lnSpc>
            </a:pPr>
            <a:r>
              <a:rPr lang="en-US" sz="1600" i="1" dirty="0" smtClean="0"/>
              <a:t>Recommendation : </a:t>
            </a:r>
            <a:r>
              <a:rPr lang="en-US" sz="1600" b="0" i="1" dirty="0" smtClean="0"/>
              <a:t>Only use this function if unexpected problems occur with the new data flow after migration and these problems can only be solved by restoring the data flow used previously</a:t>
            </a:r>
            <a:endParaRPr lang="en-US" sz="1600" b="0" i="1" dirty="0"/>
          </a:p>
        </p:txBody>
      </p:sp>
      <p:sp>
        <p:nvSpPr>
          <p:cNvPr id="8" name="Rectangle 7"/>
          <p:cNvSpPr/>
          <p:nvPr/>
        </p:nvSpPr>
        <p:spPr>
          <a:xfrm>
            <a:off x="370765" y="2878287"/>
            <a:ext cx="8161360" cy="923330"/>
          </a:xfrm>
          <a:prstGeom prst="rect">
            <a:avLst/>
          </a:prstGeom>
          <a:solidFill>
            <a:srgbClr val="FFECAF"/>
          </a:solidFill>
        </p:spPr>
        <p:txBody>
          <a:bodyPr wrap="square">
            <a:spAutoFit/>
          </a:bodyPr>
          <a:lstStyle/>
          <a:p>
            <a:pPr>
              <a:lnSpc>
                <a:spcPct val="150000"/>
              </a:lnSpc>
            </a:pPr>
            <a:r>
              <a:rPr lang="en-US" sz="1800" b="0" dirty="0" smtClean="0"/>
              <a:t>With a transport operation, you restore the 3.x DataSource in the target system as well</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15</a:t>
            </a:fld>
            <a:endParaRPr lang="en-US" smtClean="0"/>
          </a:p>
        </p:txBody>
      </p:sp>
      <p:sp>
        <p:nvSpPr>
          <p:cNvPr id="20484" name="Rectangle 2"/>
          <p:cNvSpPr>
            <a:spLocks noGrp="1" noChangeArrowheads="1"/>
          </p:cNvSpPr>
          <p:nvPr>
            <p:ph type="title"/>
          </p:nvPr>
        </p:nvSpPr>
        <p:spPr/>
        <p:txBody>
          <a:bodyPr/>
          <a:lstStyle/>
          <a:p>
            <a:r>
              <a:rPr lang="en-US" dirty="0" smtClean="0"/>
              <a:t>    Step 1 – Select </a:t>
            </a:r>
            <a:r>
              <a:rPr lang="en-US" dirty="0" err="1" smtClean="0"/>
              <a:t>DataSource</a:t>
            </a:r>
            <a:r>
              <a:rPr lang="en-US" dirty="0" smtClean="0"/>
              <a:t> </a:t>
            </a:r>
          </a:p>
        </p:txBody>
      </p:sp>
      <p:pic>
        <p:nvPicPr>
          <p:cNvPr id="1026" name="Picture 2"/>
          <p:cNvPicPr>
            <a:picLocks noChangeAspect="1" noChangeArrowheads="1"/>
          </p:cNvPicPr>
          <p:nvPr/>
        </p:nvPicPr>
        <p:blipFill>
          <a:blip r:embed="rId2"/>
          <a:srcRect/>
          <a:stretch>
            <a:fillRect/>
          </a:stretch>
        </p:blipFill>
        <p:spPr bwMode="auto">
          <a:xfrm>
            <a:off x="955344" y="1337479"/>
            <a:ext cx="6909891" cy="501711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16</a:t>
            </a:fld>
            <a:endParaRPr lang="en-US" smtClean="0"/>
          </a:p>
        </p:txBody>
      </p:sp>
      <p:sp>
        <p:nvSpPr>
          <p:cNvPr id="20484" name="Rectangle 2"/>
          <p:cNvSpPr>
            <a:spLocks noGrp="1" noChangeArrowheads="1"/>
          </p:cNvSpPr>
          <p:nvPr>
            <p:ph type="title"/>
          </p:nvPr>
        </p:nvSpPr>
        <p:spPr/>
        <p:txBody>
          <a:bodyPr/>
          <a:lstStyle/>
          <a:p>
            <a:r>
              <a:rPr lang="en-US" dirty="0" smtClean="0"/>
              <a:t>    Step 2 – Select Option</a:t>
            </a:r>
          </a:p>
        </p:txBody>
      </p:sp>
      <p:pic>
        <p:nvPicPr>
          <p:cNvPr id="2050" name="Picture 2"/>
          <p:cNvPicPr>
            <a:picLocks noChangeAspect="1" noChangeArrowheads="1"/>
          </p:cNvPicPr>
          <p:nvPr/>
        </p:nvPicPr>
        <p:blipFill>
          <a:blip r:embed="rId2"/>
          <a:srcRect/>
          <a:stretch>
            <a:fillRect/>
          </a:stretch>
        </p:blipFill>
        <p:spPr bwMode="auto">
          <a:xfrm>
            <a:off x="1187354" y="1419367"/>
            <a:ext cx="6591870" cy="47810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17</a:t>
            </a:fld>
            <a:endParaRPr lang="en-US" smtClean="0"/>
          </a:p>
        </p:txBody>
      </p:sp>
      <p:sp>
        <p:nvSpPr>
          <p:cNvPr id="20484" name="Rectangle 2"/>
          <p:cNvSpPr>
            <a:spLocks noGrp="1" noChangeArrowheads="1"/>
          </p:cNvSpPr>
          <p:nvPr>
            <p:ph type="title"/>
          </p:nvPr>
        </p:nvSpPr>
        <p:spPr/>
        <p:txBody>
          <a:bodyPr/>
          <a:lstStyle/>
          <a:p>
            <a:r>
              <a:rPr lang="en-US" dirty="0" smtClean="0"/>
              <a:t>    Step 3 – Start of Conversion</a:t>
            </a:r>
          </a:p>
        </p:txBody>
      </p:sp>
      <p:pic>
        <p:nvPicPr>
          <p:cNvPr id="3074" name="Picture 2"/>
          <p:cNvPicPr>
            <a:picLocks noChangeAspect="1" noChangeArrowheads="1"/>
          </p:cNvPicPr>
          <p:nvPr/>
        </p:nvPicPr>
        <p:blipFill>
          <a:blip r:embed="rId2"/>
          <a:srcRect/>
          <a:stretch>
            <a:fillRect/>
          </a:stretch>
        </p:blipFill>
        <p:spPr bwMode="auto">
          <a:xfrm>
            <a:off x="928048" y="1364776"/>
            <a:ext cx="6837528" cy="50550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18</a:t>
            </a:fld>
            <a:endParaRPr lang="en-US" smtClean="0"/>
          </a:p>
        </p:txBody>
      </p:sp>
      <p:sp>
        <p:nvSpPr>
          <p:cNvPr id="20484" name="Rectangle 2"/>
          <p:cNvSpPr>
            <a:spLocks noGrp="1" noChangeArrowheads="1"/>
          </p:cNvSpPr>
          <p:nvPr>
            <p:ph type="title"/>
          </p:nvPr>
        </p:nvSpPr>
        <p:spPr/>
        <p:txBody>
          <a:bodyPr/>
          <a:lstStyle/>
          <a:p>
            <a:r>
              <a:rPr lang="en-US" dirty="0" smtClean="0"/>
              <a:t>    Step 4 – New Data Flow</a:t>
            </a:r>
          </a:p>
        </p:txBody>
      </p:sp>
      <p:pic>
        <p:nvPicPr>
          <p:cNvPr id="4099" name="Picture 3"/>
          <p:cNvPicPr>
            <a:picLocks noChangeAspect="1" noChangeArrowheads="1"/>
          </p:cNvPicPr>
          <p:nvPr/>
        </p:nvPicPr>
        <p:blipFill>
          <a:blip r:embed="rId2"/>
          <a:srcRect/>
          <a:stretch>
            <a:fillRect/>
          </a:stretch>
        </p:blipFill>
        <p:spPr bwMode="auto">
          <a:xfrm>
            <a:off x="1105468" y="1351127"/>
            <a:ext cx="6755642" cy="497300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19</a:t>
            </a:fld>
            <a:endParaRPr lang="en-US" smtClean="0"/>
          </a:p>
        </p:txBody>
      </p:sp>
      <p:sp>
        <p:nvSpPr>
          <p:cNvPr id="20484" name="Rectangle 2"/>
          <p:cNvSpPr>
            <a:spLocks noGrp="1" noChangeArrowheads="1"/>
          </p:cNvSpPr>
          <p:nvPr>
            <p:ph type="title"/>
          </p:nvPr>
        </p:nvSpPr>
        <p:spPr/>
        <p:txBody>
          <a:bodyPr/>
          <a:lstStyle/>
          <a:p>
            <a:r>
              <a:rPr lang="en-US" dirty="0" smtClean="0"/>
              <a:t>   Step 5 – Check Transformation Mapping</a:t>
            </a:r>
          </a:p>
        </p:txBody>
      </p:sp>
      <p:pic>
        <p:nvPicPr>
          <p:cNvPr id="5122" name="Picture 2"/>
          <p:cNvPicPr>
            <a:picLocks noChangeAspect="1" noChangeArrowheads="1"/>
          </p:cNvPicPr>
          <p:nvPr/>
        </p:nvPicPr>
        <p:blipFill>
          <a:blip r:embed="rId2"/>
          <a:srcRect/>
          <a:stretch>
            <a:fillRect/>
          </a:stretch>
        </p:blipFill>
        <p:spPr bwMode="auto">
          <a:xfrm>
            <a:off x="1132763" y="1351127"/>
            <a:ext cx="6673755" cy="501402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2</a:t>
            </a:fld>
            <a:endParaRPr lang="en-US" smtClean="0"/>
          </a:p>
        </p:txBody>
      </p:sp>
      <p:sp>
        <p:nvSpPr>
          <p:cNvPr id="5" name="Oval 4"/>
          <p:cNvSpPr>
            <a:spLocks noChangeArrowheads="1"/>
          </p:cNvSpPr>
          <p:nvPr/>
        </p:nvSpPr>
        <p:spPr bwMode="auto">
          <a:xfrm>
            <a:off x="632352" y="1430736"/>
            <a:ext cx="457200" cy="457200"/>
          </a:xfrm>
          <a:prstGeom prst="ellipse">
            <a:avLst/>
          </a:prstGeom>
          <a:solidFill>
            <a:srgbClr val="333333"/>
          </a:solidFill>
          <a:ln w="9525">
            <a:noFill/>
            <a:round/>
            <a:headEnd/>
            <a:tailEnd/>
          </a:ln>
          <a:effectLst/>
        </p:spPr>
        <p:txBody>
          <a:bodyPr wrap="none" anchor="ctr"/>
          <a:lstStyle/>
          <a:p>
            <a:pPr algn="ctr"/>
            <a:r>
              <a:rPr lang="en-US" dirty="0" smtClean="0">
                <a:solidFill>
                  <a:schemeClr val="bg1"/>
                </a:solidFill>
                <a:latin typeface="Trebuchet MS" pitchFamily="34" charset="0"/>
              </a:rPr>
              <a:t>1</a:t>
            </a:r>
            <a:endParaRPr lang="en-US" dirty="0">
              <a:solidFill>
                <a:schemeClr val="bg1"/>
              </a:solidFill>
              <a:latin typeface="Trebuchet MS" pitchFamily="34" charset="0"/>
            </a:endParaRPr>
          </a:p>
        </p:txBody>
      </p:sp>
      <p:sp>
        <p:nvSpPr>
          <p:cNvPr id="9" name="Rectangle 11"/>
          <p:cNvSpPr>
            <a:spLocks noChangeArrowheads="1"/>
          </p:cNvSpPr>
          <p:nvPr/>
        </p:nvSpPr>
        <p:spPr bwMode="auto">
          <a:xfrm>
            <a:off x="1208615" y="1491061"/>
            <a:ext cx="2702984" cy="400110"/>
          </a:xfrm>
          <a:prstGeom prst="rect">
            <a:avLst/>
          </a:prstGeom>
          <a:noFill/>
          <a:ln w="9525">
            <a:noFill/>
            <a:miter lim="800000"/>
            <a:headEnd/>
            <a:tailEnd/>
          </a:ln>
          <a:effectLst/>
        </p:spPr>
        <p:txBody>
          <a:bodyPr wrap="none">
            <a:spAutoFit/>
          </a:bodyPr>
          <a:lstStyle/>
          <a:p>
            <a:r>
              <a:rPr lang="en-GB" b="0" dirty="0" smtClean="0"/>
              <a:t>Data Source Migration</a:t>
            </a:r>
            <a:endParaRPr lang="en-US" b="0" dirty="0">
              <a:latin typeface="Trebuchet MS" pitchFamily="34" charset="0"/>
            </a:endParaRPr>
          </a:p>
        </p:txBody>
      </p:sp>
      <p:sp>
        <p:nvSpPr>
          <p:cNvPr id="6" name="Rectangle 11"/>
          <p:cNvSpPr>
            <a:spLocks noChangeArrowheads="1"/>
          </p:cNvSpPr>
          <p:nvPr/>
        </p:nvSpPr>
        <p:spPr bwMode="auto">
          <a:xfrm>
            <a:off x="3774395" y="303704"/>
            <a:ext cx="1407758" cy="461665"/>
          </a:xfrm>
          <a:prstGeom prst="rect">
            <a:avLst/>
          </a:prstGeom>
          <a:noFill/>
          <a:ln w="9525">
            <a:noFill/>
            <a:miter lim="800000"/>
            <a:headEnd/>
            <a:tailEnd/>
          </a:ln>
          <a:effectLst/>
        </p:spPr>
        <p:txBody>
          <a:bodyPr wrap="none">
            <a:spAutoFit/>
          </a:bodyPr>
          <a:lstStyle/>
          <a:p>
            <a:r>
              <a:rPr lang="en-GB" sz="2400" b="0" i="1" dirty="0" smtClean="0"/>
              <a:t>Contents</a:t>
            </a:r>
            <a:endParaRPr lang="en-US" sz="2400" b="0" i="1" dirty="0">
              <a:latin typeface="Trebuchet MS"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20</a:t>
            </a:fld>
            <a:endParaRPr lang="en-US" smtClean="0"/>
          </a:p>
        </p:txBody>
      </p:sp>
      <p:sp>
        <p:nvSpPr>
          <p:cNvPr id="20484" name="Rectangle 2"/>
          <p:cNvSpPr>
            <a:spLocks noGrp="1" noChangeArrowheads="1"/>
          </p:cNvSpPr>
          <p:nvPr>
            <p:ph type="title"/>
          </p:nvPr>
        </p:nvSpPr>
        <p:spPr/>
        <p:txBody>
          <a:bodyPr/>
          <a:lstStyle/>
          <a:p>
            <a:r>
              <a:rPr lang="en-US" sz="2000" dirty="0" smtClean="0"/>
              <a:t> </a:t>
            </a:r>
            <a:r>
              <a:rPr lang="en-US" dirty="0" smtClean="0"/>
              <a:t>Differentiating Transformation &amp; Update Rules</a:t>
            </a:r>
          </a:p>
        </p:txBody>
      </p:sp>
      <p:pic>
        <p:nvPicPr>
          <p:cNvPr id="6146" name="Picture 2"/>
          <p:cNvPicPr>
            <a:picLocks noChangeAspect="1" noChangeArrowheads="1"/>
          </p:cNvPicPr>
          <p:nvPr/>
        </p:nvPicPr>
        <p:blipFill>
          <a:blip r:embed="rId2"/>
          <a:srcRect/>
          <a:stretch>
            <a:fillRect/>
          </a:stretch>
        </p:blipFill>
        <p:spPr bwMode="auto">
          <a:xfrm>
            <a:off x="1143000" y="1351128"/>
            <a:ext cx="6567986" cy="49345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21</a:t>
            </a:fld>
            <a:endParaRPr lang="en-US" smtClean="0"/>
          </a:p>
        </p:txBody>
      </p:sp>
      <p:sp>
        <p:nvSpPr>
          <p:cNvPr id="20484" name="Rectangle 2"/>
          <p:cNvSpPr>
            <a:spLocks noGrp="1" noChangeArrowheads="1"/>
          </p:cNvSpPr>
          <p:nvPr>
            <p:ph type="title"/>
          </p:nvPr>
        </p:nvSpPr>
        <p:spPr/>
        <p:txBody>
          <a:bodyPr/>
          <a:lstStyle/>
          <a:p>
            <a:r>
              <a:rPr lang="en-US" dirty="0" smtClean="0"/>
              <a:t>    Displaying Old Data Flow</a:t>
            </a:r>
          </a:p>
        </p:txBody>
      </p:sp>
      <p:pic>
        <p:nvPicPr>
          <p:cNvPr id="7170" name="Picture 2"/>
          <p:cNvPicPr>
            <a:picLocks noChangeAspect="1" noChangeArrowheads="1"/>
          </p:cNvPicPr>
          <p:nvPr/>
        </p:nvPicPr>
        <p:blipFill>
          <a:blip r:embed="rId2"/>
          <a:srcRect/>
          <a:stretch>
            <a:fillRect/>
          </a:stretch>
        </p:blipFill>
        <p:spPr bwMode="auto">
          <a:xfrm>
            <a:off x="1160067" y="1337482"/>
            <a:ext cx="6605516" cy="496275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22</a:t>
            </a:fld>
            <a:endParaRPr lang="en-US" smtClean="0"/>
          </a:p>
        </p:txBody>
      </p:sp>
      <p:sp>
        <p:nvSpPr>
          <p:cNvPr id="20484" name="Rectangle 2"/>
          <p:cNvSpPr>
            <a:spLocks noGrp="1" noChangeArrowheads="1"/>
          </p:cNvSpPr>
          <p:nvPr>
            <p:ph type="title"/>
          </p:nvPr>
        </p:nvSpPr>
        <p:spPr/>
        <p:txBody>
          <a:bodyPr/>
          <a:lstStyle/>
          <a:p>
            <a:r>
              <a:rPr lang="en-US" dirty="0" smtClean="0"/>
              <a:t>    Displaying Emulated </a:t>
            </a:r>
            <a:r>
              <a:rPr lang="en-US" dirty="0" err="1" smtClean="0"/>
              <a:t>DataSource</a:t>
            </a:r>
            <a:endParaRPr lang="en-US" dirty="0" smtClean="0"/>
          </a:p>
        </p:txBody>
      </p:sp>
      <p:pic>
        <p:nvPicPr>
          <p:cNvPr id="8194" name="Picture 2"/>
          <p:cNvPicPr>
            <a:picLocks noChangeAspect="1" noChangeArrowheads="1"/>
          </p:cNvPicPr>
          <p:nvPr/>
        </p:nvPicPr>
        <p:blipFill>
          <a:blip r:embed="rId2"/>
          <a:srcRect/>
          <a:stretch>
            <a:fillRect/>
          </a:stretch>
        </p:blipFill>
        <p:spPr bwMode="auto">
          <a:xfrm>
            <a:off x="982639" y="1302885"/>
            <a:ext cx="6636223" cy="4985823"/>
          </a:xfrm>
          <a:prstGeom prst="rect">
            <a:avLst/>
          </a:prstGeom>
          <a:noFill/>
          <a:ln w="9525">
            <a:noFill/>
            <a:miter lim="800000"/>
            <a:headEnd/>
            <a:tailEnd/>
          </a:ln>
        </p:spPr>
      </p:pic>
      <p:sp>
        <p:nvSpPr>
          <p:cNvPr id="7" name="Oval 6"/>
          <p:cNvSpPr/>
          <p:nvPr/>
        </p:nvSpPr>
        <p:spPr bwMode="auto">
          <a:xfrm>
            <a:off x="6701051" y="2388358"/>
            <a:ext cx="709683" cy="436729"/>
          </a:xfrm>
          <a:prstGeom prst="ellipse">
            <a:avLst/>
          </a:prstGeom>
          <a:noFill/>
          <a:ln w="222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Trebuchet MS"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ooter Placeholder 3"/>
          <p:cNvSpPr>
            <a:spLocks noGrp="1"/>
          </p:cNvSpPr>
          <p:nvPr>
            <p:ph type="ftr" sz="quarter" idx="10"/>
          </p:nvPr>
        </p:nvSpPr>
        <p:spPr>
          <a:noFill/>
        </p:spPr>
        <p:txBody>
          <a:bodyPr/>
          <a:lstStyle/>
          <a:p>
            <a:r>
              <a:rPr lang="en-US" smtClean="0"/>
              <a:t>Confidential  |  Copyright © Larsen &amp; Toubro Infotech Ltd.</a:t>
            </a:r>
          </a:p>
        </p:txBody>
      </p:sp>
      <p:grpSp>
        <p:nvGrpSpPr>
          <p:cNvPr id="27651" name="Group 8"/>
          <p:cNvGrpSpPr>
            <a:grpSpLocks/>
          </p:cNvGrpSpPr>
          <p:nvPr/>
        </p:nvGrpSpPr>
        <p:grpSpPr bwMode="auto">
          <a:xfrm>
            <a:off x="2717800" y="2038350"/>
            <a:ext cx="3808413" cy="3179763"/>
            <a:chOff x="1575" y="1092"/>
            <a:chExt cx="2802" cy="2340"/>
          </a:xfrm>
        </p:grpSpPr>
        <p:grpSp>
          <p:nvGrpSpPr>
            <p:cNvPr id="27653" name="Group 4"/>
            <p:cNvGrpSpPr>
              <a:grpSpLocks/>
            </p:cNvGrpSpPr>
            <p:nvPr/>
          </p:nvGrpSpPr>
          <p:grpSpPr bwMode="auto">
            <a:xfrm>
              <a:off x="1678" y="1092"/>
              <a:ext cx="2595" cy="1908"/>
              <a:chOff x="2258" y="1261"/>
              <a:chExt cx="1911" cy="1405"/>
            </a:xfrm>
          </p:grpSpPr>
          <p:pic>
            <p:nvPicPr>
              <p:cNvPr id="27655" name="Picture 5" descr="3dLogoH"/>
              <p:cNvPicPr>
                <a:picLocks noChangeAspect="1" noChangeArrowheads="1"/>
              </p:cNvPicPr>
              <p:nvPr/>
            </p:nvPicPr>
            <p:blipFill>
              <a:blip r:embed="rId3"/>
              <a:srcRect l="29080"/>
              <a:stretch>
                <a:fillRect/>
              </a:stretch>
            </p:blipFill>
            <p:spPr bwMode="auto">
              <a:xfrm>
                <a:off x="2258" y="1845"/>
                <a:ext cx="1911" cy="821"/>
              </a:xfrm>
              <a:prstGeom prst="rect">
                <a:avLst/>
              </a:prstGeom>
              <a:noFill/>
              <a:ln w="9525">
                <a:noFill/>
                <a:miter lim="800000"/>
                <a:headEnd/>
                <a:tailEnd/>
              </a:ln>
            </p:spPr>
          </p:pic>
          <p:pic>
            <p:nvPicPr>
              <p:cNvPr id="27656" name="Picture 6" descr="3dLogoH"/>
              <p:cNvPicPr>
                <a:picLocks noChangeAspect="1" noChangeArrowheads="1"/>
              </p:cNvPicPr>
              <p:nvPr/>
            </p:nvPicPr>
            <p:blipFill>
              <a:blip r:embed="rId4"/>
              <a:srcRect r="70135"/>
              <a:stretch>
                <a:fillRect/>
              </a:stretch>
            </p:blipFill>
            <p:spPr bwMode="auto">
              <a:xfrm>
                <a:off x="2811" y="1261"/>
                <a:ext cx="805" cy="821"/>
              </a:xfrm>
              <a:prstGeom prst="rect">
                <a:avLst/>
              </a:prstGeom>
              <a:noFill/>
              <a:ln w="9525">
                <a:noFill/>
                <a:miter lim="800000"/>
                <a:headEnd/>
                <a:tailEnd/>
              </a:ln>
            </p:spPr>
          </p:pic>
        </p:grpSp>
        <p:sp>
          <p:nvSpPr>
            <p:cNvPr id="27654" name="Text Box 7"/>
            <p:cNvSpPr txBox="1">
              <a:spLocks noChangeArrowheads="1"/>
            </p:cNvSpPr>
            <p:nvPr/>
          </p:nvSpPr>
          <p:spPr bwMode="auto">
            <a:xfrm>
              <a:off x="1575" y="2820"/>
              <a:ext cx="2802" cy="612"/>
            </a:xfrm>
            <a:prstGeom prst="rect">
              <a:avLst/>
            </a:prstGeom>
            <a:noFill/>
            <a:ln w="9525">
              <a:noFill/>
              <a:miter lim="800000"/>
              <a:headEnd/>
              <a:tailEnd/>
            </a:ln>
          </p:spPr>
          <p:txBody>
            <a:bodyPr>
              <a:spAutoFit/>
            </a:bodyPr>
            <a:lstStyle/>
            <a:p>
              <a:pPr algn="ctr"/>
              <a:r>
                <a:rPr lang="en-US" sz="2400" b="0" i="1"/>
                <a:t>Our Business Knowledge, </a:t>
              </a:r>
            </a:p>
            <a:p>
              <a:pPr algn="ctr"/>
              <a:r>
                <a:rPr lang="en-US" sz="2400" b="0" i="1"/>
                <a:t>Your Winning Edge.</a:t>
              </a:r>
            </a:p>
          </p:txBody>
        </p:sp>
      </p:grpSp>
      <p:sp>
        <p:nvSpPr>
          <p:cNvPr id="27652" name="Text Box 9"/>
          <p:cNvSpPr txBox="1">
            <a:spLocks noChangeArrowheads="1"/>
          </p:cNvSpPr>
          <p:nvPr/>
        </p:nvSpPr>
        <p:spPr bwMode="auto">
          <a:xfrm>
            <a:off x="2041525" y="1081088"/>
            <a:ext cx="5281613" cy="457200"/>
          </a:xfrm>
          <a:prstGeom prst="rect">
            <a:avLst/>
          </a:prstGeom>
          <a:noFill/>
          <a:ln w="9525">
            <a:noFill/>
            <a:miter lim="800000"/>
            <a:headEnd/>
            <a:tailEnd/>
          </a:ln>
        </p:spPr>
        <p:txBody>
          <a:bodyPr>
            <a:spAutoFit/>
          </a:bodyPr>
          <a:lstStyle/>
          <a:p>
            <a:pPr algn="ctr"/>
            <a:r>
              <a:rPr lang="en-US" sz="2400" b="0"/>
              <a:t>Thank you</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3</a:t>
            </a:fld>
            <a:endParaRPr lang="en-US" smtClean="0"/>
          </a:p>
        </p:txBody>
      </p:sp>
      <p:sp>
        <p:nvSpPr>
          <p:cNvPr id="20484" name="Rectangle 2"/>
          <p:cNvSpPr>
            <a:spLocks noGrp="1" noChangeArrowheads="1"/>
          </p:cNvSpPr>
          <p:nvPr>
            <p:ph type="title"/>
          </p:nvPr>
        </p:nvSpPr>
        <p:spPr/>
        <p:txBody>
          <a:bodyPr/>
          <a:lstStyle/>
          <a:p>
            <a:r>
              <a:rPr lang="en-US" dirty="0" smtClean="0"/>
              <a:t>         Overview</a:t>
            </a:r>
          </a:p>
        </p:txBody>
      </p:sp>
      <p:sp>
        <p:nvSpPr>
          <p:cNvPr id="6" name="TextBox 5"/>
          <p:cNvSpPr txBox="1"/>
          <p:nvPr/>
        </p:nvSpPr>
        <p:spPr>
          <a:xfrm>
            <a:off x="409434" y="2306471"/>
            <a:ext cx="8256893" cy="785793"/>
          </a:xfrm>
          <a:prstGeom prst="rect">
            <a:avLst/>
          </a:prstGeom>
          <a:gradFill>
            <a:gsLst>
              <a:gs pos="0">
                <a:srgbClr val="FFFFFF"/>
              </a:gs>
              <a:gs pos="100000">
                <a:srgbClr val="FFF5D1"/>
              </a:gs>
            </a:gsLst>
            <a:path path="shape">
              <a:fillToRect l="50000" t="50000" r="50000" b="50000"/>
            </a:path>
          </a:gra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pPr>
              <a:lnSpc>
                <a:spcPct val="150000"/>
              </a:lnSpc>
            </a:pPr>
            <a:r>
              <a:rPr lang="en-US" sz="1600" b="0" dirty="0" smtClean="0"/>
              <a:t>If you want to migrate an existing data flow, emulate the </a:t>
            </a:r>
            <a:r>
              <a:rPr lang="en-US" sz="1600" b="0" dirty="0" err="1" smtClean="0"/>
              <a:t>DataSource</a:t>
            </a:r>
            <a:r>
              <a:rPr lang="en-US" sz="1600" b="0" dirty="0" smtClean="0"/>
              <a:t> first to use transformations to model the data flow and then to test it. </a:t>
            </a:r>
          </a:p>
        </p:txBody>
      </p:sp>
      <p:sp>
        <p:nvSpPr>
          <p:cNvPr id="8" name="TextBox 7"/>
          <p:cNvSpPr txBox="1"/>
          <p:nvPr/>
        </p:nvSpPr>
        <p:spPr>
          <a:xfrm>
            <a:off x="423083" y="1296536"/>
            <a:ext cx="8256893" cy="785793"/>
          </a:xfrm>
          <a:prstGeom prst="rect">
            <a:avLst/>
          </a:prstGeom>
          <a:gradFill>
            <a:gsLst>
              <a:gs pos="0">
                <a:srgbClr val="FFFFFF"/>
              </a:gs>
              <a:gs pos="100000">
                <a:srgbClr val="FFF5D1"/>
              </a:gs>
            </a:gsLst>
            <a:path path="shape">
              <a:fillToRect l="50000" t="50000" r="50000" b="50000"/>
            </a:path>
          </a:gra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pPr>
              <a:lnSpc>
                <a:spcPct val="150000"/>
              </a:lnSpc>
            </a:pPr>
            <a:r>
              <a:rPr lang="en-US" sz="1600" b="0" dirty="0" smtClean="0"/>
              <a:t>3.x </a:t>
            </a:r>
            <a:r>
              <a:rPr lang="en-US" sz="1600" b="0" dirty="0" err="1" smtClean="0"/>
              <a:t>DataSources</a:t>
            </a:r>
            <a:r>
              <a:rPr lang="en-US" sz="1600" b="0" dirty="0" smtClean="0"/>
              <a:t>  exist in the BI database in the metadata tables that were available in releases prior to SAP </a:t>
            </a:r>
            <a:r>
              <a:rPr lang="en-US" sz="1600" b="0" dirty="0" err="1" smtClean="0"/>
              <a:t>NetWeaver</a:t>
            </a:r>
            <a:r>
              <a:rPr lang="en-US" sz="1600" b="0" dirty="0" smtClean="0"/>
              <a:t> 7.0</a:t>
            </a:r>
          </a:p>
        </p:txBody>
      </p:sp>
      <p:sp>
        <p:nvSpPr>
          <p:cNvPr id="9" name="TextBox 8"/>
          <p:cNvSpPr txBox="1"/>
          <p:nvPr/>
        </p:nvSpPr>
        <p:spPr>
          <a:xfrm>
            <a:off x="409433" y="3330054"/>
            <a:ext cx="8256893" cy="785793"/>
          </a:xfrm>
          <a:prstGeom prst="rect">
            <a:avLst/>
          </a:prstGeom>
          <a:gradFill>
            <a:gsLst>
              <a:gs pos="0">
                <a:srgbClr val="FFFFFF"/>
              </a:gs>
              <a:gs pos="100000">
                <a:srgbClr val="FFF5D1"/>
              </a:gs>
            </a:gsLst>
            <a:path path="shape">
              <a:fillToRect l="50000" t="50000" r="50000" b="50000"/>
            </a:path>
          </a:gra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pPr>
              <a:lnSpc>
                <a:spcPct val="150000"/>
              </a:lnSpc>
            </a:pPr>
            <a:r>
              <a:rPr lang="en-US" sz="1600" b="0" dirty="0" smtClean="0"/>
              <a:t>You can then migrate the 3.x </a:t>
            </a:r>
            <a:r>
              <a:rPr lang="en-US" sz="1600" b="0" dirty="0" err="1" smtClean="0"/>
              <a:t>DataSource</a:t>
            </a:r>
            <a:r>
              <a:rPr lang="en-US" sz="1600" b="0" dirty="0" smtClean="0"/>
              <a:t> to a </a:t>
            </a:r>
            <a:r>
              <a:rPr lang="en-US" sz="1600" b="0" dirty="0" err="1" smtClean="0"/>
              <a:t>DataSource</a:t>
            </a:r>
            <a:r>
              <a:rPr lang="en-US" sz="1600" b="0" dirty="0" smtClean="0"/>
              <a:t> and benefit from the new concepts in your scenario</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4</a:t>
            </a:fld>
            <a:endParaRPr lang="en-US" smtClean="0"/>
          </a:p>
        </p:txBody>
      </p:sp>
      <p:sp>
        <p:nvSpPr>
          <p:cNvPr id="20484" name="Rectangle 2"/>
          <p:cNvSpPr>
            <a:spLocks noGrp="1" noChangeArrowheads="1"/>
          </p:cNvSpPr>
          <p:nvPr>
            <p:ph type="title"/>
          </p:nvPr>
        </p:nvSpPr>
        <p:spPr/>
        <p:txBody>
          <a:bodyPr/>
          <a:lstStyle/>
          <a:p>
            <a:r>
              <a:rPr lang="en-US" dirty="0" smtClean="0"/>
              <a:t>       Emulation -  Overview</a:t>
            </a:r>
          </a:p>
        </p:txBody>
      </p:sp>
      <p:sp>
        <p:nvSpPr>
          <p:cNvPr id="9" name="Rectangle 8"/>
          <p:cNvSpPr/>
          <p:nvPr/>
        </p:nvSpPr>
        <p:spPr>
          <a:xfrm>
            <a:off x="395785" y="1430305"/>
            <a:ext cx="8134066" cy="4683889"/>
          </a:xfrm>
          <a:prstGeom prst="rect">
            <a:avLst/>
          </a:prstGeom>
          <a:gradFill rotWithShape="1">
            <a:gsLst>
              <a:gs pos="0">
                <a:srgbClr val="FFFEFB"/>
              </a:gs>
              <a:gs pos="100000">
                <a:srgbClr val="FEEFB8"/>
              </a:gs>
            </a:gsLst>
            <a:path path="shape">
              <a:fillToRect l="50000" t="50000" r="50000" b="50000"/>
            </a:path>
          </a:gradFill>
          <a:ln w="9525">
            <a:solidFill>
              <a:srgbClr val="FFCC66"/>
            </a:solidFill>
            <a:round/>
            <a:headEnd/>
            <a:tailEnd/>
          </a:ln>
        </p:spPr>
        <p:txBody>
          <a:bodyPr anchor="ctr"/>
          <a:lstStyle/>
          <a:p>
            <a:pPr marL="225425" indent="-225425" eaLnBrk="1" hangingPunct="1">
              <a:lnSpc>
                <a:spcPct val="150000"/>
              </a:lnSpc>
              <a:spcBef>
                <a:spcPct val="20000"/>
              </a:spcBef>
              <a:buFont typeface="Wingdings" pitchFamily="2" charset="2"/>
              <a:buChar char="v"/>
            </a:pPr>
            <a:r>
              <a:rPr lang="en-US" sz="1800" b="0" dirty="0" smtClean="0"/>
              <a:t>The emulation permits you to display and use the DataSource 3.x using the interfaces of the new </a:t>
            </a:r>
            <a:r>
              <a:rPr lang="en-US" sz="1800" b="0" dirty="0" err="1" smtClean="0"/>
              <a:t>DataSource</a:t>
            </a:r>
            <a:r>
              <a:rPr lang="en-US" sz="1800" b="0" dirty="0" smtClean="0"/>
              <a:t> concept</a:t>
            </a:r>
          </a:p>
          <a:p>
            <a:pPr marL="225425" indent="-225425" eaLnBrk="1" hangingPunct="1">
              <a:lnSpc>
                <a:spcPct val="150000"/>
              </a:lnSpc>
              <a:spcBef>
                <a:spcPct val="20000"/>
              </a:spcBef>
              <a:buFont typeface="Wingdings" pitchFamily="2" charset="2"/>
              <a:buChar char="v"/>
            </a:pPr>
            <a:r>
              <a:rPr lang="en-US" sz="1800" b="0" dirty="0" smtClean="0"/>
              <a:t>You can display a 3.x DataSource as an emulated DataSource in DataSource maintenance in BI</a:t>
            </a:r>
          </a:p>
          <a:p>
            <a:pPr marL="225425" indent="-225425" eaLnBrk="1" hangingPunct="1">
              <a:lnSpc>
                <a:spcPct val="150000"/>
              </a:lnSpc>
              <a:spcBef>
                <a:spcPct val="20000"/>
              </a:spcBef>
              <a:buFont typeface="Wingdings" pitchFamily="2" charset="2"/>
              <a:buChar char="v"/>
            </a:pPr>
            <a:r>
              <a:rPr lang="en-US" sz="1800" b="0" dirty="0" smtClean="0"/>
              <a:t>You can also model the data flow with transformations for an emulated DataSource if there are already active transfer rules and a transfer structure and a PSA for the 3.x </a:t>
            </a:r>
            <a:r>
              <a:rPr lang="en-US" sz="1800" b="0" dirty="0" err="1" smtClean="0"/>
              <a:t>DataSource</a:t>
            </a:r>
            <a:endParaRPr lang="en-US" sz="1800" b="0" dirty="0" smtClean="0"/>
          </a:p>
          <a:p>
            <a:pPr marL="225425" indent="-225425" eaLnBrk="1" hangingPunct="1">
              <a:lnSpc>
                <a:spcPct val="150000"/>
              </a:lnSpc>
              <a:spcBef>
                <a:spcPct val="20000"/>
              </a:spcBef>
              <a:buFont typeface="Wingdings" pitchFamily="2" charset="2"/>
              <a:buChar char="v"/>
            </a:pPr>
            <a:r>
              <a:rPr lang="en-US" sz="1800" b="0" dirty="0" smtClean="0"/>
              <a:t>Emulation and definition of the objects and processes of the data flow that are based on the emulation in accordance with the new concept are a preparatory step in migrating the </a:t>
            </a:r>
            <a:r>
              <a:rPr lang="en-US" sz="1800" b="0" dirty="0" err="1" smtClean="0"/>
              <a:t>DataSource</a:t>
            </a:r>
            <a:endParaRPr lang="en-US" sz="1800" b="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5</a:t>
            </a:fld>
            <a:endParaRPr lang="en-US" smtClean="0"/>
          </a:p>
        </p:txBody>
      </p:sp>
      <p:sp>
        <p:nvSpPr>
          <p:cNvPr id="20484" name="Rectangle 2"/>
          <p:cNvSpPr>
            <a:spLocks noGrp="1" noChangeArrowheads="1"/>
          </p:cNvSpPr>
          <p:nvPr>
            <p:ph type="title"/>
          </p:nvPr>
        </p:nvSpPr>
        <p:spPr>
          <a:xfrm>
            <a:off x="2787650" y="74635"/>
            <a:ext cx="6356350" cy="765175"/>
          </a:xfrm>
        </p:spPr>
        <p:txBody>
          <a:bodyPr/>
          <a:lstStyle/>
          <a:p>
            <a:r>
              <a:rPr lang="en-US" dirty="0" smtClean="0"/>
              <a:t>    </a:t>
            </a:r>
          </a:p>
        </p:txBody>
      </p:sp>
      <p:sp>
        <p:nvSpPr>
          <p:cNvPr id="9" name="Rectangle 8"/>
          <p:cNvSpPr/>
          <p:nvPr/>
        </p:nvSpPr>
        <p:spPr>
          <a:xfrm>
            <a:off x="532262" y="1201004"/>
            <a:ext cx="8024884" cy="2115397"/>
          </a:xfrm>
          <a:prstGeom prst="rect">
            <a:avLst/>
          </a:prstGeom>
          <a:solidFill>
            <a:schemeClr val="bg1">
              <a:lumMod val="95000"/>
            </a:schemeClr>
          </a:solidFill>
          <a:ln w="9525">
            <a:solidFill>
              <a:srgbClr val="FFCC66"/>
            </a:solidFill>
            <a:round/>
            <a:headEnd/>
            <a:tailEnd/>
          </a:ln>
        </p:spPr>
        <p:txBody>
          <a:bodyPr anchor="ctr"/>
          <a:lstStyle/>
          <a:p>
            <a:pPr marL="225425" indent="-225425" eaLnBrk="1" hangingPunct="1">
              <a:lnSpc>
                <a:spcPct val="150000"/>
              </a:lnSpc>
              <a:spcBef>
                <a:spcPct val="20000"/>
              </a:spcBef>
              <a:buFont typeface="Wingdings" pitchFamily="2" charset="2"/>
              <a:buChar char="v"/>
            </a:pPr>
            <a:r>
              <a:rPr lang="en-US" sz="1600" b="0" dirty="0" smtClean="0"/>
              <a:t>You can use emulation to create the (new) data flow for a 3.x DataSource with transformations, without having to migrate the existing data flow that is based on the 3.x </a:t>
            </a:r>
            <a:r>
              <a:rPr lang="en-US" sz="1600" b="0" dirty="0" err="1" smtClean="0"/>
              <a:t>DataSource</a:t>
            </a:r>
            <a:endParaRPr lang="en-US" sz="1600" b="0" dirty="0" smtClean="0"/>
          </a:p>
          <a:p>
            <a:pPr marL="225425" indent="-225425" eaLnBrk="1" hangingPunct="1">
              <a:lnSpc>
                <a:spcPct val="150000"/>
              </a:lnSpc>
              <a:spcBef>
                <a:spcPct val="20000"/>
              </a:spcBef>
              <a:buFont typeface="Wingdings" pitchFamily="2" charset="2"/>
              <a:buChar char="v"/>
            </a:pPr>
            <a:r>
              <a:rPr lang="en-US" sz="1600" b="0" dirty="0" smtClean="0"/>
              <a:t>You can display an emulated 3.x DataSource in DataSource maintenance in BI</a:t>
            </a:r>
          </a:p>
          <a:p>
            <a:pPr marL="225425" indent="-225425" eaLnBrk="1" hangingPunct="1">
              <a:lnSpc>
                <a:spcPct val="150000"/>
              </a:lnSpc>
              <a:spcBef>
                <a:spcPct val="20000"/>
              </a:spcBef>
              <a:buFont typeface="Wingdings" pitchFamily="2" charset="2"/>
              <a:buChar char="v"/>
            </a:pPr>
            <a:r>
              <a:rPr lang="en-US" sz="1600" b="0" dirty="0" smtClean="0"/>
              <a:t>Changes are not possible in this display</a:t>
            </a:r>
          </a:p>
        </p:txBody>
      </p:sp>
      <p:sp>
        <p:nvSpPr>
          <p:cNvPr id="6" name="Rectangle 2"/>
          <p:cNvSpPr txBox="1">
            <a:spLocks noChangeArrowheads="1"/>
          </p:cNvSpPr>
          <p:nvPr/>
        </p:nvSpPr>
        <p:spPr bwMode="auto">
          <a:xfrm>
            <a:off x="2787650" y="17244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1" u="none" strike="noStrike" kern="0" cap="none" spc="0" normalizeH="0" baseline="0" noProof="0" dirty="0" smtClean="0">
                <a:ln>
                  <a:noFill/>
                </a:ln>
                <a:solidFill>
                  <a:schemeClr val="tx2"/>
                </a:solidFill>
                <a:effectLst/>
                <a:uLnTx/>
                <a:uFillTx/>
                <a:latin typeface="+mj-lt"/>
                <a:ea typeface="+mj-ea"/>
                <a:cs typeface="+mj-cs"/>
              </a:rPr>
              <a:t>  Using Emulated</a:t>
            </a:r>
            <a:r>
              <a:rPr kumimoji="0" lang="en-US" sz="2400" b="0" i="1" u="none" strike="noStrike" kern="0" cap="none" spc="0" normalizeH="0" noProof="0" dirty="0" smtClean="0">
                <a:ln>
                  <a:noFill/>
                </a:ln>
                <a:solidFill>
                  <a:schemeClr val="tx2"/>
                </a:solidFill>
                <a:effectLst/>
                <a:uLnTx/>
                <a:uFillTx/>
                <a:latin typeface="+mj-lt"/>
                <a:ea typeface="+mj-ea"/>
                <a:cs typeface="+mj-cs"/>
              </a:rPr>
              <a:t> DataSource</a:t>
            </a:r>
            <a:endParaRPr kumimoji="0" lang="en-US" sz="2400" b="0" i="1" u="none" strike="noStrike" kern="0" cap="none" spc="0" normalizeH="0" baseline="0" noProof="0" dirty="0" smtClean="0">
              <a:ln>
                <a:noFill/>
              </a:ln>
              <a:solidFill>
                <a:schemeClr val="tx2"/>
              </a:solidFill>
              <a:effectLst/>
              <a:uLnTx/>
              <a:uFillTx/>
              <a:latin typeface="+mj-lt"/>
              <a:ea typeface="+mj-ea"/>
              <a:cs typeface="+mj-cs"/>
            </a:endParaRPr>
          </a:p>
        </p:txBody>
      </p:sp>
      <p:sp>
        <p:nvSpPr>
          <p:cNvPr id="7" name="Rectangle 6"/>
          <p:cNvSpPr/>
          <p:nvPr/>
        </p:nvSpPr>
        <p:spPr>
          <a:xfrm>
            <a:off x="507241" y="3446317"/>
            <a:ext cx="8024884" cy="904863"/>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p:spPr>
        <p:txBody>
          <a:bodyPr wrap="square">
            <a:spAutoFit/>
          </a:bodyPr>
          <a:lstStyle/>
          <a:p>
            <a:pPr algn="just">
              <a:lnSpc>
                <a:spcPct val="120000"/>
              </a:lnSpc>
            </a:pPr>
            <a:r>
              <a:rPr lang="en-US" sz="1600" dirty="0" smtClean="0"/>
              <a:t>Recommendation :</a:t>
            </a:r>
            <a:r>
              <a:rPr lang="en-US" sz="1400" dirty="0" smtClean="0"/>
              <a:t> Use emulation before migrating the DataSource in order to model and test the functionality of the data flow with transformations, without changing or deleting the objects of the existing data flow. </a:t>
            </a:r>
            <a:endParaRPr lang="en-US" sz="1400" dirty="0"/>
          </a:p>
        </p:txBody>
      </p:sp>
      <p:sp>
        <p:nvSpPr>
          <p:cNvPr id="8" name="Rectangle 7"/>
          <p:cNvSpPr/>
          <p:nvPr/>
        </p:nvSpPr>
        <p:spPr>
          <a:xfrm>
            <a:off x="545912" y="4485484"/>
            <a:ext cx="7956645" cy="904863"/>
          </a:xfrm>
          <a:prstGeom prst="rect">
            <a:avLst/>
          </a:prstGeom>
          <a:solidFill>
            <a:srgbClr val="EAEAEA"/>
          </a:solidFill>
        </p:spPr>
        <p:txBody>
          <a:bodyPr wrap="square">
            <a:spAutoFit/>
          </a:bodyPr>
          <a:lstStyle/>
          <a:p>
            <a:pPr algn="just">
              <a:lnSpc>
                <a:spcPct val="120000"/>
              </a:lnSpc>
            </a:pPr>
            <a:r>
              <a:rPr lang="en-US" sz="1600" dirty="0" smtClean="0"/>
              <a:t>Constraints :</a:t>
            </a:r>
            <a:r>
              <a:rPr lang="en-US" sz="1400" dirty="0" smtClean="0"/>
              <a:t> An emulated 3.x DataSource does not support real-time data acquisition, using the data transfer process to access data directly, or loading data directly (without using the PSA)</a:t>
            </a:r>
          </a:p>
        </p:txBody>
      </p:sp>
      <p:sp>
        <p:nvSpPr>
          <p:cNvPr id="11" name="Rectangle 10"/>
          <p:cNvSpPr/>
          <p:nvPr/>
        </p:nvSpPr>
        <p:spPr>
          <a:xfrm>
            <a:off x="573207" y="5482162"/>
            <a:ext cx="7956645" cy="1056123"/>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r="100000" b="100000"/>
            </a:path>
            <a:tileRect l="-100000" t="-100000"/>
          </a:gradFill>
        </p:spPr>
        <p:txBody>
          <a:bodyPr wrap="square">
            <a:spAutoFit/>
          </a:bodyPr>
          <a:lstStyle/>
          <a:p>
            <a:pPr algn="just">
              <a:lnSpc>
                <a:spcPct val="110000"/>
              </a:lnSpc>
            </a:pPr>
            <a:r>
              <a:rPr lang="en-US" sz="1600" dirty="0" smtClean="0"/>
              <a:t>Prerequisites : </a:t>
            </a:r>
            <a:r>
              <a:rPr lang="en-US" sz="1400" dirty="0" smtClean="0"/>
              <a:t>If you want to use transformations in the modeling of the data flow for the 3.x DataSource, the transfer rules and therefore the transfer structure must be activated for the 3.x DataSource. The PSA table to which the data is written is created when the transfer structure is activated.</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6</a:t>
            </a:fld>
            <a:endParaRPr lang="en-US" smtClean="0"/>
          </a:p>
        </p:txBody>
      </p:sp>
      <p:sp>
        <p:nvSpPr>
          <p:cNvPr id="20484" name="Rectangle 2"/>
          <p:cNvSpPr>
            <a:spLocks noGrp="1" noChangeArrowheads="1"/>
          </p:cNvSpPr>
          <p:nvPr>
            <p:ph type="title"/>
          </p:nvPr>
        </p:nvSpPr>
        <p:spPr/>
        <p:txBody>
          <a:bodyPr/>
          <a:lstStyle/>
          <a:p>
            <a:r>
              <a:rPr lang="en-US" dirty="0" smtClean="0"/>
              <a:t>    Emulated DataSource - Procedure</a:t>
            </a:r>
          </a:p>
        </p:txBody>
      </p:sp>
      <p:sp>
        <p:nvSpPr>
          <p:cNvPr id="9" name="Rectangle 8"/>
          <p:cNvSpPr/>
          <p:nvPr/>
        </p:nvSpPr>
        <p:spPr>
          <a:xfrm>
            <a:off x="368488" y="1413347"/>
            <a:ext cx="8270544" cy="988662"/>
          </a:xfrm>
          <a:prstGeom prst="rect">
            <a:avLst/>
          </a:prstGeom>
          <a:gradFill flip="none" rotWithShape="1">
            <a:gsLst>
              <a:gs pos="0">
                <a:srgbClr val="FFFEFB"/>
              </a:gs>
              <a:gs pos="100000">
                <a:srgbClr val="FEEFB8"/>
              </a:gs>
            </a:gsLst>
            <a:lin ang="8100000" scaled="1"/>
            <a:tileRect/>
          </a:gradFill>
          <a:ln w="9525">
            <a:solidFill>
              <a:srgbClr val="FFCC66"/>
            </a:solidFill>
            <a:round/>
            <a:headEnd/>
            <a:tailEnd/>
          </a:ln>
        </p:spPr>
        <p:txBody>
          <a:bodyPr anchor="ctr"/>
          <a:lstStyle/>
          <a:p>
            <a:pPr marL="225425" indent="-225425" eaLnBrk="1" hangingPunct="1">
              <a:lnSpc>
                <a:spcPct val="150000"/>
              </a:lnSpc>
              <a:spcBef>
                <a:spcPct val="20000"/>
              </a:spcBef>
            </a:pPr>
            <a:r>
              <a:rPr lang="en-US" sz="1600" dirty="0" smtClean="0"/>
              <a:t>    To create a data flow using transformations, highlight the 3.x DataSource in the DataSource tree and choose Create Transformation from the context menu.</a:t>
            </a:r>
          </a:p>
        </p:txBody>
      </p:sp>
      <p:sp>
        <p:nvSpPr>
          <p:cNvPr id="6" name="Rectangle 5"/>
          <p:cNvSpPr/>
          <p:nvPr/>
        </p:nvSpPr>
        <p:spPr>
          <a:xfrm>
            <a:off x="423079" y="2599565"/>
            <a:ext cx="8270544" cy="1155124"/>
          </a:xfrm>
          <a:prstGeom prst="rect">
            <a:avLst/>
          </a:prstGeom>
          <a:gradFill flip="none" rotWithShape="1">
            <a:gsLst>
              <a:gs pos="0">
                <a:srgbClr val="FFFEFB"/>
              </a:gs>
              <a:gs pos="100000">
                <a:srgbClr val="FEEFB8"/>
              </a:gs>
            </a:gsLst>
            <a:path path="circle">
              <a:fillToRect r="100000" b="100000"/>
            </a:path>
            <a:tileRect l="-100000" t="-100000"/>
          </a:gradFill>
          <a:ln w="9525">
            <a:solidFill>
              <a:srgbClr val="FFCC66"/>
            </a:solidFill>
            <a:round/>
            <a:headEnd/>
            <a:tailEnd/>
          </a:ln>
        </p:spPr>
        <p:txBody>
          <a:bodyPr anchor="ctr"/>
          <a:lstStyle/>
          <a:p>
            <a:pPr marL="225425" indent="-225425" eaLnBrk="1" hangingPunct="1">
              <a:lnSpc>
                <a:spcPct val="150000"/>
              </a:lnSpc>
              <a:spcBef>
                <a:spcPct val="20000"/>
              </a:spcBef>
            </a:pPr>
            <a:r>
              <a:rPr lang="en-US" sz="1600" dirty="0" smtClean="0"/>
              <a:t>  To permit a data transfer to the PSA and further updating of the data from the PSA to the </a:t>
            </a:r>
            <a:r>
              <a:rPr lang="en-US" sz="1600" dirty="0" err="1" smtClean="0"/>
              <a:t>InfoProvider</a:t>
            </a:r>
            <a:r>
              <a:rPr lang="en-US" sz="1600" dirty="0" smtClean="0"/>
              <a:t>, select the DataSource 3.x in the DataSource tree and choose Create </a:t>
            </a:r>
            <a:r>
              <a:rPr lang="en-US" sz="1600" dirty="0" err="1" smtClean="0"/>
              <a:t>InfoPackage</a:t>
            </a:r>
            <a:r>
              <a:rPr lang="en-US" sz="1600" dirty="0" smtClean="0"/>
              <a:t> or Create Data Transfer Process in the context menu</a:t>
            </a:r>
            <a:endParaRPr lang="en-US" sz="1600" dirty="0"/>
          </a:p>
        </p:txBody>
      </p:sp>
      <p:sp>
        <p:nvSpPr>
          <p:cNvPr id="7" name="Rectangle 6"/>
          <p:cNvSpPr/>
          <p:nvPr/>
        </p:nvSpPr>
        <p:spPr>
          <a:xfrm>
            <a:off x="368488" y="3991636"/>
            <a:ext cx="8270544" cy="785793"/>
          </a:xfrm>
          <a:prstGeom prst="rect">
            <a:avLst/>
          </a:prstGeom>
          <a:solidFill>
            <a:schemeClr val="bg1">
              <a:lumMod val="95000"/>
            </a:schemeClr>
          </a:solidFill>
          <a:ln>
            <a:solidFill>
              <a:srgbClr val="808080"/>
            </a:solidFill>
            <a:prstDash val="sysDash"/>
          </a:ln>
        </p:spPr>
        <p:txBody>
          <a:bodyPr wrap="square">
            <a:spAutoFit/>
          </a:bodyPr>
          <a:lstStyle/>
          <a:p>
            <a:pPr algn="just">
              <a:lnSpc>
                <a:spcPct val="150000"/>
              </a:lnSpc>
            </a:pPr>
            <a:r>
              <a:rPr lang="en-US" sz="1600" i="1" dirty="0" smtClean="0"/>
              <a:t>Recommendation : </a:t>
            </a:r>
            <a:r>
              <a:rPr lang="en-US" sz="1600" b="0" i="1" dirty="0" smtClean="0"/>
              <a:t>use the processes for data transfer to prepare for the migration of a data flow and not in the production system</a:t>
            </a:r>
            <a:endParaRPr lang="en-US" sz="1600" b="0" i="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7</a:t>
            </a:fld>
            <a:endParaRPr lang="en-US" smtClean="0"/>
          </a:p>
        </p:txBody>
      </p:sp>
      <p:sp>
        <p:nvSpPr>
          <p:cNvPr id="20484" name="Rectangle 2"/>
          <p:cNvSpPr>
            <a:spLocks noGrp="1" noChangeArrowheads="1"/>
          </p:cNvSpPr>
          <p:nvPr>
            <p:ph type="title"/>
          </p:nvPr>
        </p:nvSpPr>
        <p:spPr/>
        <p:txBody>
          <a:bodyPr/>
          <a:lstStyle/>
          <a:p>
            <a:r>
              <a:rPr lang="en-US" dirty="0" smtClean="0"/>
              <a:t>     DataSource Migration</a:t>
            </a:r>
          </a:p>
        </p:txBody>
      </p:sp>
      <p:sp>
        <p:nvSpPr>
          <p:cNvPr id="8" name="Rectangle 7"/>
          <p:cNvSpPr/>
          <p:nvPr/>
        </p:nvSpPr>
        <p:spPr>
          <a:xfrm>
            <a:off x="764275" y="1337478"/>
            <a:ext cx="7915701" cy="1023581"/>
          </a:xfrm>
          <a:prstGeom prst="rect">
            <a:avLst/>
          </a:prstGeom>
          <a:gradFill rotWithShape="1">
            <a:gsLst>
              <a:gs pos="0">
                <a:srgbClr val="FFFEFB"/>
              </a:gs>
              <a:gs pos="100000">
                <a:srgbClr val="FEEFB8"/>
              </a:gs>
            </a:gsLst>
            <a:path path="shape">
              <a:fillToRect l="50000" t="50000" r="50000" b="50000"/>
            </a:path>
          </a:gradFill>
          <a:ln w="9525">
            <a:solidFill>
              <a:srgbClr val="FFCC66"/>
            </a:solidFill>
            <a:round/>
            <a:headEnd/>
            <a:tailEnd/>
          </a:ln>
        </p:spPr>
        <p:txBody>
          <a:bodyPr anchor="ctr"/>
          <a:lstStyle/>
          <a:p>
            <a:pPr marL="225425" indent="-225425" eaLnBrk="1" hangingPunct="1">
              <a:lnSpc>
                <a:spcPct val="150000"/>
              </a:lnSpc>
              <a:spcBef>
                <a:spcPct val="20000"/>
              </a:spcBef>
            </a:pPr>
            <a:r>
              <a:rPr lang="en-US" sz="1800" b="0" dirty="0" smtClean="0"/>
              <a:t>   To take advantage of the new concepts in a data flow using 3.x objects, you must migrate the data flow and the 3.x objects it contains. </a:t>
            </a:r>
          </a:p>
        </p:txBody>
      </p:sp>
      <p:sp>
        <p:nvSpPr>
          <p:cNvPr id="6" name="Rectangle 5"/>
          <p:cNvSpPr/>
          <p:nvPr/>
        </p:nvSpPr>
        <p:spPr>
          <a:xfrm>
            <a:off x="354840" y="5083457"/>
            <a:ext cx="8270544" cy="1155124"/>
          </a:xfrm>
          <a:prstGeom prst="rect">
            <a:avLst/>
          </a:prstGeom>
          <a:solidFill>
            <a:schemeClr val="bg1">
              <a:lumMod val="95000"/>
            </a:schemeClr>
          </a:solidFill>
          <a:ln>
            <a:solidFill>
              <a:srgbClr val="808080"/>
            </a:solidFill>
            <a:prstDash val="sysDash"/>
          </a:ln>
        </p:spPr>
        <p:txBody>
          <a:bodyPr wrap="square">
            <a:spAutoFit/>
          </a:bodyPr>
          <a:lstStyle/>
          <a:p>
            <a:pPr algn="just">
              <a:lnSpc>
                <a:spcPct val="150000"/>
              </a:lnSpc>
            </a:pPr>
            <a:r>
              <a:rPr lang="en-US" sz="1600" i="1" dirty="0" smtClean="0"/>
              <a:t>Restrictions : </a:t>
            </a:r>
            <a:r>
              <a:rPr lang="en-US" sz="1600" b="0" i="1" dirty="0" smtClean="0"/>
              <a:t>You cannot migrate hierarchy </a:t>
            </a:r>
            <a:r>
              <a:rPr lang="en-US" sz="1600" b="0" i="1" dirty="0" err="1" smtClean="0"/>
              <a:t>DataSources</a:t>
            </a:r>
            <a:r>
              <a:rPr lang="en-US" sz="1600" b="0" i="1" dirty="0" smtClean="0"/>
              <a:t>, </a:t>
            </a:r>
            <a:r>
              <a:rPr lang="en-US" sz="1600" b="0" i="1" dirty="0" err="1" smtClean="0"/>
              <a:t>DataSources</a:t>
            </a:r>
            <a:r>
              <a:rPr lang="en-US" sz="1600" b="0" i="1" dirty="0" smtClean="0"/>
              <a:t> that use the </a:t>
            </a:r>
            <a:r>
              <a:rPr lang="en-US" sz="1600" b="0" i="1" dirty="0" err="1" smtClean="0"/>
              <a:t>IDoc</a:t>
            </a:r>
            <a:r>
              <a:rPr lang="en-US" sz="1600" b="0" i="1" dirty="0" smtClean="0"/>
              <a:t> transfer method, export </a:t>
            </a:r>
            <a:r>
              <a:rPr lang="en-US" sz="1600" b="0" i="1" dirty="0" err="1" smtClean="0"/>
              <a:t>DataSources</a:t>
            </a:r>
            <a:r>
              <a:rPr lang="en-US" sz="1600" b="0" i="1" dirty="0" smtClean="0"/>
              <a:t> (namespace 8* or /*/8*) or </a:t>
            </a:r>
            <a:r>
              <a:rPr lang="en-US" sz="1600" b="0" i="1" dirty="0" err="1" smtClean="0"/>
              <a:t>DataSources</a:t>
            </a:r>
            <a:r>
              <a:rPr lang="en-US" sz="1600" b="0" i="1" dirty="0" smtClean="0"/>
              <a:t> from BAPI source systems.</a:t>
            </a:r>
          </a:p>
        </p:txBody>
      </p:sp>
      <p:sp>
        <p:nvSpPr>
          <p:cNvPr id="7" name="Rectangle 6"/>
          <p:cNvSpPr/>
          <p:nvPr/>
        </p:nvSpPr>
        <p:spPr>
          <a:xfrm>
            <a:off x="777922" y="2497536"/>
            <a:ext cx="7915701" cy="1323833"/>
          </a:xfrm>
          <a:prstGeom prst="rect">
            <a:avLst/>
          </a:prstGeom>
          <a:gradFill rotWithShape="1">
            <a:gsLst>
              <a:gs pos="0">
                <a:srgbClr val="FFFEFB"/>
              </a:gs>
              <a:gs pos="100000">
                <a:srgbClr val="FEEFB8"/>
              </a:gs>
            </a:gsLst>
            <a:path path="shape">
              <a:fillToRect l="50000" t="50000" r="50000" b="50000"/>
            </a:path>
          </a:gradFill>
          <a:ln w="9525">
            <a:solidFill>
              <a:srgbClr val="FFCC66"/>
            </a:solidFill>
            <a:round/>
            <a:headEnd/>
            <a:tailEnd/>
          </a:ln>
        </p:spPr>
        <p:txBody>
          <a:bodyPr anchor="ctr"/>
          <a:lstStyle/>
          <a:p>
            <a:pPr marL="225425" indent="-225425" eaLnBrk="1" hangingPunct="1">
              <a:lnSpc>
                <a:spcPct val="150000"/>
              </a:lnSpc>
              <a:spcBef>
                <a:spcPct val="20000"/>
              </a:spcBef>
            </a:pPr>
            <a:r>
              <a:rPr lang="en-US" sz="1800" b="0" dirty="0" smtClean="0"/>
              <a:t>   If the 3.x DataSource already exists in a data flow based on the old concept, you use emulation first to model the data flow with transformations and data transfer processes and then test it. </a:t>
            </a:r>
          </a:p>
        </p:txBody>
      </p:sp>
      <p:sp>
        <p:nvSpPr>
          <p:cNvPr id="9" name="Rectangle 8"/>
          <p:cNvSpPr/>
          <p:nvPr/>
        </p:nvSpPr>
        <p:spPr>
          <a:xfrm>
            <a:off x="805216" y="3985144"/>
            <a:ext cx="7874759" cy="805218"/>
          </a:xfrm>
          <a:prstGeom prst="rect">
            <a:avLst/>
          </a:prstGeom>
          <a:gradFill rotWithShape="1">
            <a:gsLst>
              <a:gs pos="0">
                <a:srgbClr val="FFFEFB"/>
              </a:gs>
              <a:gs pos="100000">
                <a:srgbClr val="FEEFB8"/>
              </a:gs>
            </a:gsLst>
            <a:path path="shape">
              <a:fillToRect l="50000" t="50000" r="50000" b="50000"/>
            </a:path>
          </a:gradFill>
          <a:ln w="9525">
            <a:solidFill>
              <a:srgbClr val="FFCC66"/>
            </a:solidFill>
            <a:round/>
            <a:headEnd/>
            <a:tailEnd/>
          </a:ln>
        </p:spPr>
        <p:txBody>
          <a:bodyPr anchor="ctr"/>
          <a:lstStyle/>
          <a:p>
            <a:pPr marL="225425" indent="-225425" eaLnBrk="1" hangingPunct="1">
              <a:lnSpc>
                <a:spcPct val="150000"/>
              </a:lnSpc>
              <a:spcBef>
                <a:spcPct val="20000"/>
              </a:spcBef>
            </a:pPr>
            <a:r>
              <a:rPr lang="en-US" sz="1800" b="0" dirty="0" smtClean="0"/>
              <a:t>  During migration you can delete the data flow you were using before, along with the metadata objects.</a:t>
            </a:r>
          </a:p>
        </p:txBody>
      </p:sp>
      <p:sp>
        <p:nvSpPr>
          <p:cNvPr id="13" name="Bevel 12"/>
          <p:cNvSpPr/>
          <p:nvPr/>
        </p:nvSpPr>
        <p:spPr bwMode="auto">
          <a:xfrm>
            <a:off x="382137" y="1774209"/>
            <a:ext cx="245660" cy="218364"/>
          </a:xfrm>
          <a:prstGeom prst="bevel">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Trebuchet MS" pitchFamily="34" charset="0"/>
            </a:endParaRPr>
          </a:p>
        </p:txBody>
      </p:sp>
      <p:sp>
        <p:nvSpPr>
          <p:cNvPr id="14" name="Bevel 13"/>
          <p:cNvSpPr/>
          <p:nvPr/>
        </p:nvSpPr>
        <p:spPr bwMode="auto">
          <a:xfrm>
            <a:off x="382136" y="2975212"/>
            <a:ext cx="245660" cy="218364"/>
          </a:xfrm>
          <a:prstGeom prst="bevel">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Trebuchet MS" pitchFamily="34" charset="0"/>
            </a:endParaRPr>
          </a:p>
        </p:txBody>
      </p:sp>
      <p:sp>
        <p:nvSpPr>
          <p:cNvPr id="15" name="Bevel 14"/>
          <p:cNvSpPr/>
          <p:nvPr/>
        </p:nvSpPr>
        <p:spPr bwMode="auto">
          <a:xfrm>
            <a:off x="423079" y="4217158"/>
            <a:ext cx="245660" cy="218364"/>
          </a:xfrm>
          <a:prstGeom prst="bevel">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Trebuchet MS"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1507" name="Slide Number Placeholder 4"/>
          <p:cNvSpPr>
            <a:spLocks noGrp="1"/>
          </p:cNvSpPr>
          <p:nvPr>
            <p:ph type="sldNum" sz="quarter" idx="11"/>
          </p:nvPr>
        </p:nvSpPr>
        <p:spPr>
          <a:noFill/>
        </p:spPr>
        <p:txBody>
          <a:bodyPr/>
          <a:lstStyle/>
          <a:p>
            <a:fld id="{5C18B4C7-2F21-472D-8ED7-C7A8B81AA7AA}" type="slidenum">
              <a:rPr lang="en-US" smtClean="0"/>
              <a:pPr/>
              <a:t>8</a:t>
            </a:fld>
            <a:endParaRPr lang="en-US" smtClean="0"/>
          </a:p>
        </p:txBody>
      </p:sp>
      <p:sp>
        <p:nvSpPr>
          <p:cNvPr id="9" name="Rectangle 8"/>
          <p:cNvSpPr/>
          <p:nvPr/>
        </p:nvSpPr>
        <p:spPr>
          <a:xfrm>
            <a:off x="641444" y="1404415"/>
            <a:ext cx="8038531" cy="2751522"/>
          </a:xfrm>
          <a:prstGeom prst="rect">
            <a:avLst/>
          </a:prstGeom>
          <a:gradFill rotWithShape="1">
            <a:gsLst>
              <a:gs pos="0">
                <a:srgbClr val="FFF0BE">
                  <a:gamma/>
                  <a:tint val="15686"/>
                  <a:invGamma/>
                </a:srgbClr>
              </a:gs>
              <a:gs pos="100000">
                <a:srgbClr val="FFF0BE"/>
              </a:gs>
            </a:gsLst>
            <a:path path="shape">
              <a:fillToRect l="50000" t="50000" r="50000" b="50000"/>
            </a:path>
          </a:gradFill>
          <a:ln w="9525" algn="ctr">
            <a:solidFill>
              <a:srgbClr val="FFCC00"/>
            </a:solidFill>
            <a:miter lim="800000"/>
            <a:headEnd/>
            <a:tailEnd/>
          </a:ln>
          <a:effectLst>
            <a:outerShdw dist="35921" dir="2700000" algn="ctr" rotWithShape="0">
              <a:schemeClr val="bg2"/>
            </a:outerShdw>
          </a:effectLst>
        </p:spPr>
        <p:txBody>
          <a:bodyPr anchor="ctr"/>
          <a:lstStyle/>
          <a:p>
            <a:pPr marL="285750" indent="-285750">
              <a:lnSpc>
                <a:spcPct val="120000"/>
              </a:lnSpc>
              <a:buClr>
                <a:schemeClr val="bg2"/>
              </a:buClr>
              <a:defRPr/>
            </a:pPr>
            <a:r>
              <a:rPr lang="en-US" sz="1800" dirty="0" smtClean="0"/>
              <a:t>Procedure : </a:t>
            </a:r>
          </a:p>
          <a:p>
            <a:pPr marL="285750" indent="-285750">
              <a:lnSpc>
                <a:spcPct val="120000"/>
              </a:lnSpc>
              <a:buClr>
                <a:schemeClr val="bg2"/>
              </a:buClr>
              <a:defRPr/>
            </a:pPr>
            <a:r>
              <a:rPr lang="en-US" sz="1600" b="0" dirty="0" smtClean="0"/>
              <a:t> 1. In the original system (development system), in the Data Warehousing Workbench, choose Migrate in the context menu of the 3.x DataSource. </a:t>
            </a:r>
          </a:p>
          <a:p>
            <a:pPr marL="285750" indent="-285750">
              <a:lnSpc>
                <a:spcPct val="120000"/>
              </a:lnSpc>
              <a:buClr>
                <a:schemeClr val="bg2"/>
              </a:buClr>
              <a:defRPr/>
            </a:pPr>
            <a:r>
              <a:rPr lang="en-US" sz="1600" b="0" dirty="0" smtClean="0"/>
              <a:t> 2. If you want to restore the 3.x DataSource at a later time, choose With Export on the next screen.</a:t>
            </a:r>
          </a:p>
          <a:p>
            <a:pPr marL="285750" indent="-285750">
              <a:lnSpc>
                <a:spcPct val="120000"/>
              </a:lnSpc>
              <a:buClr>
                <a:schemeClr val="bg2"/>
              </a:buClr>
              <a:defRPr/>
            </a:pPr>
            <a:r>
              <a:rPr lang="en-US" sz="1600" b="0" dirty="0" smtClean="0"/>
              <a:t> 3. Specify a transport request.</a:t>
            </a:r>
          </a:p>
          <a:p>
            <a:pPr marL="285750" indent="-285750">
              <a:lnSpc>
                <a:spcPct val="120000"/>
              </a:lnSpc>
              <a:buClr>
                <a:schemeClr val="bg2"/>
              </a:buClr>
              <a:defRPr/>
            </a:pPr>
            <a:r>
              <a:rPr lang="en-US" sz="1600" b="0" dirty="0" smtClean="0"/>
              <a:t> 4. Transport the migrated DataSource to the target system (quality system, productive system).</a:t>
            </a:r>
          </a:p>
          <a:p>
            <a:pPr marL="285750" indent="-285750">
              <a:lnSpc>
                <a:spcPct val="120000"/>
              </a:lnSpc>
              <a:buClr>
                <a:schemeClr val="bg2"/>
              </a:buClr>
              <a:defRPr/>
            </a:pPr>
            <a:r>
              <a:rPr lang="en-US" sz="1600" b="0" dirty="0" smtClean="0"/>
              <a:t> 5. Activate the DataSource in the target system.</a:t>
            </a:r>
            <a:endParaRPr lang="en-US" sz="1600" b="0" dirty="0"/>
          </a:p>
        </p:txBody>
      </p:sp>
      <p:sp>
        <p:nvSpPr>
          <p:cNvPr id="11" name="Rectangle 2"/>
          <p:cNvSpPr>
            <a:spLocks noGrp="1" noChangeArrowheads="1"/>
          </p:cNvSpPr>
          <p:nvPr>
            <p:ph type="title"/>
          </p:nvPr>
        </p:nvSpPr>
        <p:spPr>
          <a:xfrm>
            <a:off x="2787650" y="142875"/>
            <a:ext cx="6356350" cy="765175"/>
          </a:xfrm>
        </p:spPr>
        <p:txBody>
          <a:bodyPr/>
          <a:lstStyle/>
          <a:p>
            <a:r>
              <a:rPr lang="en-US" dirty="0" smtClean="0"/>
              <a:t>     DataSource Migration - Procedure</a:t>
            </a:r>
          </a:p>
        </p:txBody>
      </p:sp>
      <p:pic>
        <p:nvPicPr>
          <p:cNvPr id="6" name="Picture 2" descr="This graphic is explained in the accompanying text"/>
          <p:cNvPicPr>
            <a:picLocks noChangeAspect="1" noChangeArrowheads="1"/>
          </p:cNvPicPr>
          <p:nvPr/>
        </p:nvPicPr>
        <p:blipFill>
          <a:blip r:embed="rId3"/>
          <a:srcRect/>
          <a:stretch>
            <a:fillRect/>
          </a:stretch>
        </p:blipFill>
        <p:spPr bwMode="auto">
          <a:xfrm>
            <a:off x="1569493" y="4580103"/>
            <a:ext cx="5472751" cy="1800225"/>
          </a:xfrm>
          <a:prstGeom prst="rect">
            <a:avLst/>
          </a:prstGeom>
          <a:noFill/>
        </p:spPr>
      </p:pic>
      <p:sp>
        <p:nvSpPr>
          <p:cNvPr id="7" name="Rectangle 6"/>
          <p:cNvSpPr/>
          <p:nvPr/>
        </p:nvSpPr>
        <p:spPr>
          <a:xfrm>
            <a:off x="6576612" y="6572576"/>
            <a:ext cx="1176925" cy="230832"/>
          </a:xfrm>
          <a:prstGeom prst="rect">
            <a:avLst/>
          </a:prstGeom>
        </p:spPr>
        <p:txBody>
          <a:bodyPr wrap="none">
            <a:spAutoFit/>
          </a:bodyPr>
          <a:lstStyle>
            <a:defPPr>
              <a:defRPr lang="en-US"/>
            </a:defPPr>
            <a:lvl1pPr algn="l" rtl="0" eaLnBrk="0" fontAlgn="base" hangingPunct="0">
              <a:spcBef>
                <a:spcPct val="0"/>
              </a:spcBef>
              <a:spcAft>
                <a:spcPct val="0"/>
              </a:spcAft>
              <a:defRPr sz="2000" b="1" kern="1200">
                <a:solidFill>
                  <a:schemeClr val="tx1"/>
                </a:solidFill>
                <a:latin typeface="Trebuchet MS" pitchFamily="34" charset="0"/>
                <a:ea typeface="+mn-ea"/>
                <a:cs typeface="+mn-cs"/>
              </a:defRPr>
            </a:lvl1pPr>
            <a:lvl2pPr marL="457200" algn="l" rtl="0" eaLnBrk="0" fontAlgn="base" hangingPunct="0">
              <a:spcBef>
                <a:spcPct val="0"/>
              </a:spcBef>
              <a:spcAft>
                <a:spcPct val="0"/>
              </a:spcAft>
              <a:defRPr sz="2000" b="1" kern="1200">
                <a:solidFill>
                  <a:schemeClr val="tx1"/>
                </a:solidFill>
                <a:latin typeface="Trebuchet MS" pitchFamily="34" charset="0"/>
                <a:ea typeface="+mn-ea"/>
                <a:cs typeface="+mn-cs"/>
              </a:defRPr>
            </a:lvl2pPr>
            <a:lvl3pPr marL="914400" algn="l" rtl="0" eaLnBrk="0" fontAlgn="base" hangingPunct="0">
              <a:spcBef>
                <a:spcPct val="0"/>
              </a:spcBef>
              <a:spcAft>
                <a:spcPct val="0"/>
              </a:spcAft>
              <a:defRPr sz="2000" b="1" kern="1200">
                <a:solidFill>
                  <a:schemeClr val="tx1"/>
                </a:solidFill>
                <a:latin typeface="Trebuchet MS" pitchFamily="34" charset="0"/>
                <a:ea typeface="+mn-ea"/>
                <a:cs typeface="+mn-cs"/>
              </a:defRPr>
            </a:lvl3pPr>
            <a:lvl4pPr marL="1371600" algn="l" rtl="0" eaLnBrk="0" fontAlgn="base" hangingPunct="0">
              <a:spcBef>
                <a:spcPct val="0"/>
              </a:spcBef>
              <a:spcAft>
                <a:spcPct val="0"/>
              </a:spcAft>
              <a:defRPr sz="2000" b="1" kern="1200">
                <a:solidFill>
                  <a:schemeClr val="tx1"/>
                </a:solidFill>
                <a:latin typeface="Trebuchet MS" pitchFamily="34" charset="0"/>
                <a:ea typeface="+mn-ea"/>
                <a:cs typeface="+mn-cs"/>
              </a:defRPr>
            </a:lvl4pPr>
            <a:lvl5pPr marL="1828800" algn="l" rtl="0" eaLnBrk="0" fontAlgn="base" hangingPunct="0">
              <a:spcBef>
                <a:spcPct val="0"/>
              </a:spcBef>
              <a:spcAft>
                <a:spcPct val="0"/>
              </a:spcAft>
              <a:defRPr sz="2000" b="1" kern="1200">
                <a:solidFill>
                  <a:schemeClr val="tx1"/>
                </a:solidFill>
                <a:latin typeface="Trebuchet MS" pitchFamily="34" charset="0"/>
                <a:ea typeface="+mn-ea"/>
                <a:cs typeface="+mn-cs"/>
              </a:defRPr>
            </a:lvl5pPr>
            <a:lvl6pPr marL="2286000" algn="l" defTabSz="914400" rtl="0" eaLnBrk="1" latinLnBrk="0" hangingPunct="1">
              <a:defRPr sz="2000" b="1" kern="1200">
                <a:solidFill>
                  <a:schemeClr val="tx1"/>
                </a:solidFill>
                <a:latin typeface="Trebuchet MS" pitchFamily="34" charset="0"/>
                <a:ea typeface="+mn-ea"/>
                <a:cs typeface="+mn-cs"/>
              </a:defRPr>
            </a:lvl6pPr>
            <a:lvl7pPr marL="2743200" algn="l" defTabSz="914400" rtl="0" eaLnBrk="1" latinLnBrk="0" hangingPunct="1">
              <a:defRPr sz="2000" b="1" kern="1200">
                <a:solidFill>
                  <a:schemeClr val="tx1"/>
                </a:solidFill>
                <a:latin typeface="Trebuchet MS" pitchFamily="34" charset="0"/>
                <a:ea typeface="+mn-ea"/>
                <a:cs typeface="+mn-cs"/>
              </a:defRPr>
            </a:lvl7pPr>
            <a:lvl8pPr marL="3200400" algn="l" defTabSz="914400" rtl="0" eaLnBrk="1" latinLnBrk="0" hangingPunct="1">
              <a:defRPr sz="2000" b="1" kern="1200">
                <a:solidFill>
                  <a:schemeClr val="tx1"/>
                </a:solidFill>
                <a:latin typeface="Trebuchet MS" pitchFamily="34" charset="0"/>
                <a:ea typeface="+mn-ea"/>
                <a:cs typeface="+mn-cs"/>
              </a:defRPr>
            </a:lvl8pPr>
            <a:lvl9pPr marL="3657600" algn="l" defTabSz="914400" rtl="0" eaLnBrk="1" latinLnBrk="0" hangingPunct="1">
              <a:defRPr sz="2000" b="1" kern="1200">
                <a:solidFill>
                  <a:schemeClr val="tx1"/>
                </a:solidFill>
                <a:latin typeface="Trebuchet MS" pitchFamily="34" charset="0"/>
                <a:ea typeface="+mn-ea"/>
                <a:cs typeface="+mn-cs"/>
              </a:defRPr>
            </a:lvl9pPr>
          </a:lstStyle>
          <a:p>
            <a:r>
              <a:rPr lang="en-US" sz="900" dirty="0" smtClean="0"/>
              <a:t>*Copyright SAP AG</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9</a:t>
            </a:fld>
            <a:endParaRPr lang="en-US" smtClean="0"/>
          </a:p>
        </p:txBody>
      </p:sp>
      <p:sp>
        <p:nvSpPr>
          <p:cNvPr id="20484" name="Rectangle 2"/>
          <p:cNvSpPr>
            <a:spLocks noGrp="1" noChangeArrowheads="1"/>
          </p:cNvSpPr>
          <p:nvPr>
            <p:ph type="title"/>
          </p:nvPr>
        </p:nvSpPr>
        <p:spPr/>
        <p:txBody>
          <a:bodyPr/>
          <a:lstStyle/>
          <a:p>
            <a:r>
              <a:rPr lang="de-DE" dirty="0" smtClean="0"/>
              <a:t>Migrating Existing Data Flows - </a:t>
            </a:r>
            <a:r>
              <a:rPr lang="en-US" dirty="0" smtClean="0"/>
              <a:t>Procedure</a:t>
            </a:r>
          </a:p>
        </p:txBody>
      </p:sp>
      <p:sp>
        <p:nvSpPr>
          <p:cNvPr id="6" name="Rectangle 5"/>
          <p:cNvSpPr/>
          <p:nvPr/>
        </p:nvSpPr>
        <p:spPr>
          <a:xfrm>
            <a:off x="450375" y="1652879"/>
            <a:ext cx="8052179" cy="3416320"/>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2700000" scaled="1"/>
            <a:tileRect/>
          </a:gradFill>
          <a:scene3d>
            <a:camera prst="orthographicFront"/>
            <a:lightRig rig="threePt" dir="t"/>
          </a:scene3d>
          <a:sp3d>
            <a:bevelT w="152400" h="50800" prst="softRound"/>
          </a:sp3d>
        </p:spPr>
        <p:txBody>
          <a:bodyPr wrap="square">
            <a:spAutoFit/>
          </a:bodyPr>
          <a:lstStyle/>
          <a:p>
            <a:pPr>
              <a:lnSpc>
                <a:spcPct val="150000"/>
              </a:lnSpc>
              <a:buFont typeface="Wingdings" pitchFamily="2" charset="2"/>
              <a:buChar char="w"/>
            </a:pPr>
            <a:r>
              <a:rPr lang="en-US" sz="1800" b="0" dirty="0" smtClean="0"/>
              <a:t> When the DataSource is migrated, the </a:t>
            </a:r>
            <a:r>
              <a:rPr lang="en-US" sz="1800" b="0" dirty="0" err="1" smtClean="0"/>
              <a:t>InfoPackage</a:t>
            </a:r>
            <a:r>
              <a:rPr lang="en-US" sz="1800" b="0" dirty="0" smtClean="0"/>
              <a:t> is not migrated in the sense of a new object being created. </a:t>
            </a:r>
            <a:br>
              <a:rPr lang="en-US" sz="1800" b="0" dirty="0" smtClean="0"/>
            </a:br>
            <a:endParaRPr lang="en-US" sz="1800" b="0" dirty="0" smtClean="0"/>
          </a:p>
          <a:p>
            <a:pPr>
              <a:lnSpc>
                <a:spcPct val="150000"/>
              </a:lnSpc>
              <a:buFont typeface="Wingdings" pitchFamily="2" charset="2"/>
              <a:buChar char="w"/>
            </a:pPr>
            <a:r>
              <a:rPr lang="en-US" sz="1800" b="0" dirty="0" smtClean="0"/>
              <a:t> However, after migration, only the specifications about how data is loaded into the PSA are used in the </a:t>
            </a:r>
            <a:r>
              <a:rPr lang="en-US" sz="1800" b="0" dirty="0" err="1" smtClean="0"/>
              <a:t>InfoPackage</a:t>
            </a:r>
            <a:r>
              <a:rPr lang="en-US" sz="1800" b="0" dirty="0" smtClean="0"/>
              <a:t>.  </a:t>
            </a:r>
          </a:p>
          <a:p>
            <a:pPr>
              <a:lnSpc>
                <a:spcPct val="150000"/>
              </a:lnSpc>
              <a:buFont typeface="Wingdings" pitchFamily="2" charset="2"/>
              <a:buChar char="w"/>
            </a:pPr>
            <a:endParaRPr lang="en-US" sz="1800" b="0" dirty="0" smtClean="0"/>
          </a:p>
          <a:p>
            <a:pPr>
              <a:lnSpc>
                <a:spcPct val="150000"/>
              </a:lnSpc>
              <a:buFont typeface="Wingdings" pitchFamily="2" charset="2"/>
              <a:buChar char="w"/>
            </a:pPr>
            <a:r>
              <a:rPr lang="en-US" sz="1800" b="0" dirty="0" smtClean="0"/>
              <a:t> Existing delta processes continue to run. The delta process does not need to be reinitialized.</a:t>
            </a:r>
            <a:endParaRPr lang="en-US" sz="1800" b="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fontScheme name="Powerpoint Templat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Powerpo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Powerpoint Template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Powerpoint Template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_Custom Design">
  <a:themeElements>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Custom Desig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Powerpoint Template">
  <a:themeElements>
    <a:clrScheme name="1_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fontScheme name="1_Powerpoint Templat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1_Powerpo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Powerpoin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Powerpoin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Powerpoin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Powerpoin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Powerpoin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Powerpoint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Powerpoin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Powerpoin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Powerpoin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Powerpoin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Powerpoin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Powerpoint Template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1_Powerpoint Template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1_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Powerpoint Template">
  <a:themeElements>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fontScheme name="Powerpoint Templat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Powerpo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Powerpoint Template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Powerpoint Template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Custom Design">
  <a:themeElements>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Custom Desig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8_Custom Design">
  <a:themeElements>
    <a:clrScheme name="Custom Design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fontScheme name="8_Custom Desig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ustom Design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Custom Design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Custom Design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1733</TotalTime>
  <Words>1255</Words>
  <Application>Microsoft PowerPoint</Application>
  <PresentationFormat>On-screen Show (4:3)</PresentationFormat>
  <Paragraphs>136</Paragraphs>
  <Slides>23</Slides>
  <Notes>3</Notes>
  <HiddenSlides>0</HiddenSlides>
  <MMClips>0</MMClips>
  <ScaleCrop>false</ScaleCrop>
  <HeadingPairs>
    <vt:vector size="4" baseType="variant">
      <vt:variant>
        <vt:lpstr>Theme</vt:lpstr>
      </vt:variant>
      <vt:variant>
        <vt:i4>6</vt:i4>
      </vt:variant>
      <vt:variant>
        <vt:lpstr>Slide Titles</vt:lpstr>
      </vt:variant>
      <vt:variant>
        <vt:i4>23</vt:i4>
      </vt:variant>
    </vt:vector>
  </HeadingPairs>
  <TitlesOfParts>
    <vt:vector size="29" baseType="lpstr">
      <vt:lpstr>blank</vt:lpstr>
      <vt:lpstr>4_Custom Design</vt:lpstr>
      <vt:lpstr>1_Powerpoint Template</vt:lpstr>
      <vt:lpstr>2_Powerpoint Template</vt:lpstr>
      <vt:lpstr>5_Custom Design</vt:lpstr>
      <vt:lpstr>8_Custom Design</vt:lpstr>
      <vt:lpstr>Slide 1</vt:lpstr>
      <vt:lpstr>Slide 2</vt:lpstr>
      <vt:lpstr>         Overview</vt:lpstr>
      <vt:lpstr>       Emulation -  Overview</vt:lpstr>
      <vt:lpstr>    </vt:lpstr>
      <vt:lpstr>    Emulated DataSource - Procedure</vt:lpstr>
      <vt:lpstr>     DataSource Migration</vt:lpstr>
      <vt:lpstr>     DataSource Migration - Procedure</vt:lpstr>
      <vt:lpstr>Migrating Existing Data Flows - Procedure</vt:lpstr>
      <vt:lpstr>Migrating Existing Data Flows - Prerequisites</vt:lpstr>
      <vt:lpstr>Migrating Existing Data Flows - Precautions</vt:lpstr>
      <vt:lpstr>Post Migrating Steps</vt:lpstr>
      <vt:lpstr>    Restore 3.x DataSources - Procedure</vt:lpstr>
      <vt:lpstr>    Restore 3.x DataSources</vt:lpstr>
      <vt:lpstr>    Step 1 – Select DataSource </vt:lpstr>
      <vt:lpstr>    Step 2 – Select Option</vt:lpstr>
      <vt:lpstr>    Step 3 – Start of Conversion</vt:lpstr>
      <vt:lpstr>    Step 4 – New Data Flow</vt:lpstr>
      <vt:lpstr>   Step 5 – Check Transformation Mapping</vt:lpstr>
      <vt:lpstr> Differentiating Transformation &amp; Update Rules</vt:lpstr>
      <vt:lpstr>    Displaying Old Data Flow</vt:lpstr>
      <vt:lpstr>    Displaying Emulated DataSource</vt:lpstr>
      <vt:lpstr>Slide 23</vt:lpstr>
    </vt:vector>
  </TitlesOfParts>
  <Manager>Sushma Rajagopalan</Manager>
  <Company>L&amp;TInfotech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LTITL</dc:creator>
  <cp:lastModifiedBy>281694</cp:lastModifiedBy>
  <cp:revision>345</cp:revision>
  <dcterms:created xsi:type="dcterms:W3CDTF">2009-01-27T11:34:11Z</dcterms:created>
  <dcterms:modified xsi:type="dcterms:W3CDTF">2009-03-23T12:17:00Z</dcterms:modified>
</cp:coreProperties>
</file>