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2" r:id="rId2"/>
    <p:sldMasterId id="2147483673" r:id="rId3"/>
    <p:sldMasterId id="2147483777" r:id="rId4"/>
    <p:sldMasterId id="2147483790" r:id="rId5"/>
    <p:sldMasterId id="2147483883" r:id="rId6"/>
  </p:sldMasterIdLst>
  <p:notesMasterIdLst>
    <p:notesMasterId r:id="rId32"/>
  </p:notesMasterIdLst>
  <p:handoutMasterIdLst>
    <p:handoutMasterId r:id="rId33"/>
  </p:handoutMasterIdLst>
  <p:sldIdLst>
    <p:sldId id="374" r:id="rId7"/>
    <p:sldId id="361" r:id="rId8"/>
    <p:sldId id="414" r:id="rId9"/>
    <p:sldId id="362" r:id="rId10"/>
    <p:sldId id="380" r:id="rId11"/>
    <p:sldId id="411" r:id="rId12"/>
    <p:sldId id="412" r:id="rId13"/>
    <p:sldId id="413" r:id="rId14"/>
    <p:sldId id="416" r:id="rId15"/>
    <p:sldId id="415" r:id="rId16"/>
    <p:sldId id="417" r:id="rId17"/>
    <p:sldId id="418" r:id="rId18"/>
    <p:sldId id="419" r:id="rId19"/>
    <p:sldId id="420" r:id="rId20"/>
    <p:sldId id="421" r:id="rId21"/>
    <p:sldId id="422" r:id="rId22"/>
    <p:sldId id="423" r:id="rId23"/>
    <p:sldId id="424" r:id="rId24"/>
    <p:sldId id="425" r:id="rId25"/>
    <p:sldId id="426" r:id="rId26"/>
    <p:sldId id="427" r:id="rId27"/>
    <p:sldId id="428" r:id="rId28"/>
    <p:sldId id="429" r:id="rId29"/>
    <p:sldId id="430" r:id="rId30"/>
    <p:sldId id="433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C9"/>
    <a:srgbClr val="996633"/>
    <a:srgbClr val="FFCC66"/>
    <a:srgbClr val="EAEAEA"/>
    <a:srgbClr val="808080"/>
    <a:srgbClr val="5F5F5F"/>
    <a:srgbClr val="007161"/>
    <a:srgbClr val="D719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502" autoAdjust="0"/>
    <p:restoredTop sz="85714" autoAdjust="0"/>
  </p:normalViewPr>
  <p:slideViewPr>
    <p:cSldViewPr snapToGrid="0">
      <p:cViewPr varScale="1">
        <p:scale>
          <a:sx n="80" d="100"/>
          <a:sy n="80" d="100"/>
        </p:scale>
        <p:origin x="-1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98762C65-4232-4BF1-8DDF-43B8B7646A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70EB6187-CE1E-460E-9DB3-350E938807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02D5E-4686-48AF-819F-4DE737A55B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D8955-83C1-4E27-B30B-27EB5ED30F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BDB08-7C07-4160-9515-C2508A4D81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785CB-E534-4C0E-B51B-8D7E10B157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8C93B-EAB7-4E33-ADE9-11718343D0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2BF2F-C0D8-4A1F-AD3A-A04567BE06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7CC88-016B-453A-ABB1-46B925DCC0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08789-FE1C-440F-A806-0B1DFACF22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3B52A-057A-4513-AE87-4470E069FF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A4056-B170-42D0-9D16-08648D15B2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17590-6B6D-421D-9E6B-700CD80DCA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9FABE-09F1-46CA-8658-6AFD487347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642E9-2C08-4069-A744-2A3198EE54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02D12-37FA-4DBE-9307-9344C2BD55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0BAF5-CDD6-400C-BFEC-62A43CD179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ADF57-099B-4E6E-A10C-962DDB090D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1597A-D459-4E22-BF86-34F2D48A3D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4EF6D-09C9-4262-9471-A7DB681D3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732C6-9ECE-487A-8C13-9F137421AF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7310B-2E32-4176-84CF-C838F1FD02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1DBE7-8617-4637-B42B-2B45B11A73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1A8EF-031D-4A1D-AB29-79CA9EEE46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C4611-0007-4C7D-A630-F4DEB9C899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9CBC4-062E-411C-8DF8-DF4B43151C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CAA9E-9292-4F8F-9CF8-870E1F721C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CCCD8-46B1-4E24-96AA-16B2540800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3246C-AC68-4F7B-B539-30CEC5548D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D2529-BEAA-43B7-9859-9B0C1FBC9C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751BF-2E94-4733-A45A-4AA995ECD4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3F91A-34DB-4782-8AF4-8940923FEF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933F2-AA25-4665-98B0-37CE8FD856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A073B-A792-4AF6-A32C-A45819E269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D21C2-ADD3-429C-AD57-ABBCB2EF7C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3D7DB-5620-444B-9D15-125EB524B9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F8062-ABC6-48B3-BC77-6B603C807D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06423-1904-4ED9-8DE6-FFCA19B00F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1E212-71A7-4A2D-81DC-E30BE5E0BE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0F3ED-DE9D-4102-B013-52EB5DC9CA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9D008-6504-4825-9049-A7DA40D032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D0423B-4ACD-4019-BA75-BC3E531AAD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D3686-0EC2-495B-B72F-076067B243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AE1F6-6730-4145-B296-3ACC4BB81E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FEE91-1161-497B-B0F0-A02F84B21A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DB892-AA80-4959-946F-A85EB59E4E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3CA8C-B042-4423-B953-CF185098AB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BD7B0-0D3C-4373-87B1-9E3C1AB93D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/>
            </a:lvl1pPr>
          </a:lstStyle>
          <a:p>
            <a:pPr>
              <a:defRPr/>
            </a:pPr>
            <a:fld id="{295432DA-CDD9-4508-AA31-BE5FA0573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  <p:sldLayoutId id="2147483896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3DACC68-4A80-487A-BF4C-E1889107A9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34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342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38916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/>
            </a:lvl1pPr>
          </a:lstStyle>
          <a:p>
            <a:pPr>
              <a:defRPr/>
            </a:pPr>
            <a:fld id="{36E857BC-B103-4824-B845-E591405F09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BC8F717-9F94-4ABC-9892-1D62100BA3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222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2230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68611" name="Text Box 5"/>
          <p:cNvSpPr txBox="1">
            <a:spLocks noChangeArrowheads="1"/>
          </p:cNvSpPr>
          <p:nvPr/>
        </p:nvSpPr>
        <p:spPr bwMode="auto">
          <a:xfrm>
            <a:off x="4394200" y="3568700"/>
            <a:ext cx="33639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Business Explorer Suite</a:t>
            </a:r>
          </a:p>
          <a:p>
            <a:pPr eaLnBrk="0" hangingPunct="0"/>
            <a:r>
              <a:rPr lang="en-US" sz="2400" b="0"/>
              <a:t>Process Chains</a:t>
            </a:r>
          </a:p>
        </p:txBody>
      </p:sp>
      <p:sp>
        <p:nvSpPr>
          <p:cNvPr id="68612" name="Text Box 6"/>
          <p:cNvSpPr txBox="1">
            <a:spLocks noChangeArrowheads="1"/>
          </p:cNvSpPr>
          <p:nvPr/>
        </p:nvSpPr>
        <p:spPr bwMode="auto">
          <a:xfrm>
            <a:off x="4419600" y="4387850"/>
            <a:ext cx="3957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Presentation to Pratt &amp; Whitney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987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6368CF6-4203-4CF3-9DCF-29F706C5C301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85788" y="130333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9876" name="Oval 8"/>
          <p:cNvSpPr>
            <a:spLocks noChangeArrowheads="1"/>
          </p:cNvSpPr>
          <p:nvPr/>
        </p:nvSpPr>
        <p:spPr bwMode="auto">
          <a:xfrm>
            <a:off x="585788" y="197802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135063" y="1363663"/>
            <a:ext cx="2847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New Features Available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9878" name="Rectangle 13"/>
          <p:cNvSpPr>
            <a:spLocks noChangeArrowheads="1"/>
          </p:cNvSpPr>
          <p:nvPr/>
        </p:nvSpPr>
        <p:spPr bwMode="auto">
          <a:xfrm>
            <a:off x="1135063" y="2038350"/>
            <a:ext cx="2301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New Process Types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192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2BD59EA-3538-480D-9A2E-AF6677A7DDDF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 Decision Between Multiple Alternatives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519113" y="4135438"/>
            <a:ext cx="7751762" cy="46355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sz="1600" b="0" dirty="0"/>
              <a:t>You can find this process type in "General Services“</a:t>
            </a:r>
          </a:p>
        </p:txBody>
      </p:sp>
      <p:sp>
        <p:nvSpPr>
          <p:cNvPr id="81925" name="Rectangle 7"/>
          <p:cNvSpPr>
            <a:spLocks noChangeArrowheads="1"/>
          </p:cNvSpPr>
          <p:nvPr/>
        </p:nvSpPr>
        <p:spPr bwMode="auto">
          <a:xfrm>
            <a:off x="519113" y="1493838"/>
            <a:ext cx="7856537" cy="785812"/>
          </a:xfrm>
          <a:prstGeom prst="rect">
            <a:avLst/>
          </a:prstGeom>
          <a:solidFill>
            <a:srgbClr val="FFC000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sz="1600" b="0"/>
              <a:t>This process Supports if (condition1) then (event1) elseif; </a:t>
            </a:r>
          </a:p>
          <a:p>
            <a:pPr eaLnBrk="0" hangingPunct="0">
              <a:lnSpc>
                <a:spcPct val="150000"/>
              </a:lnSpc>
            </a:pPr>
            <a:r>
              <a:rPr lang="en-US" sz="1600" b="0"/>
              <a:t>decisions up to 99 resulting events and an error event can be defined.</a:t>
            </a:r>
          </a:p>
        </p:txBody>
      </p:sp>
      <p:sp>
        <p:nvSpPr>
          <p:cNvPr id="81926" name="Rectangle 8"/>
          <p:cNvSpPr>
            <a:spLocks noChangeArrowheads="1"/>
          </p:cNvSpPr>
          <p:nvPr/>
        </p:nvSpPr>
        <p:spPr bwMode="auto">
          <a:xfrm>
            <a:off x="506413" y="2640013"/>
            <a:ext cx="7856537" cy="1155700"/>
          </a:xfrm>
          <a:prstGeom prst="rect">
            <a:avLst/>
          </a:prstGeom>
          <a:solidFill>
            <a:srgbClr val="FFE98B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sz="1600" b="0"/>
              <a:t>Once you put all conditions in the process type, then when you connect a link</a:t>
            </a:r>
          </a:p>
          <a:p>
            <a:pPr eaLnBrk="0" hangingPunct="0">
              <a:lnSpc>
                <a:spcPct val="150000"/>
              </a:lnSpc>
            </a:pPr>
            <a:r>
              <a:rPr lang="en-US" sz="1600" b="0"/>
              <a:t> between decision process type to the next process, it will asks on what condition</a:t>
            </a:r>
          </a:p>
          <a:p>
            <a:pPr eaLnBrk="0" hangingPunct="0">
              <a:lnSpc>
                <a:spcPct val="150000"/>
              </a:lnSpc>
            </a:pPr>
            <a:r>
              <a:rPr lang="en-US" sz="1600" b="0"/>
              <a:t> you need to proceed to next process type.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294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A1E6D3C-6728-4BA0-ABB5-3EA732FC4462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 Decision Between Multiple Alternatives</a:t>
            </a:r>
          </a:p>
        </p:txBody>
      </p:sp>
      <p:pic>
        <p:nvPicPr>
          <p:cNvPr id="829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4863" y="1262063"/>
            <a:ext cx="3916362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9" name="Rectangle 7"/>
          <p:cNvSpPr>
            <a:spLocks noChangeArrowheads="1"/>
          </p:cNvSpPr>
          <p:nvPr/>
        </p:nvSpPr>
        <p:spPr bwMode="auto">
          <a:xfrm>
            <a:off x="2497138" y="3316288"/>
            <a:ext cx="3235325" cy="219075"/>
          </a:xfrm>
          <a:prstGeom prst="rect">
            <a:avLst/>
          </a:prstGeom>
          <a:solidFill>
            <a:srgbClr val="FFFF00">
              <a:alpha val="23921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397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D92298D-BC3A-4273-98A4-41978359332D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–Data Transfer Process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3125" y="1909763"/>
            <a:ext cx="7769225" cy="833437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338138" indent="-225425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</a:rPr>
              <a:t>This process is used for automatically load data into an </a:t>
            </a:r>
            <a:r>
              <a:rPr lang="en-US" sz="1600" dirty="0" err="1">
                <a:solidFill>
                  <a:srgbClr val="000000"/>
                </a:solidFill>
              </a:rPr>
              <a:t>Infoprovider</a:t>
            </a:r>
            <a:r>
              <a:rPr lang="en-US" sz="1600" dirty="0">
                <a:solidFill>
                  <a:srgbClr val="000000"/>
                </a:solidFill>
              </a:rPr>
              <a:t>. It is just </a:t>
            </a:r>
          </a:p>
          <a:p>
            <a:pPr marL="338138" indent="-225425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</a:rPr>
              <a:t>Like  an info package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3125" y="2974975"/>
            <a:ext cx="7769225" cy="531813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338138" indent="-225425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</a:rPr>
              <a:t>You can find the process type in “Load process and post-processing”</a:t>
            </a:r>
          </a:p>
        </p:txBody>
      </p:sp>
      <p:sp>
        <p:nvSpPr>
          <p:cNvPr id="83974" name="Bevel 10"/>
          <p:cNvSpPr>
            <a:spLocks noChangeArrowheads="1"/>
          </p:cNvSpPr>
          <p:nvPr/>
        </p:nvSpPr>
        <p:spPr bwMode="auto">
          <a:xfrm>
            <a:off x="409575" y="2128838"/>
            <a:ext cx="258763" cy="231775"/>
          </a:xfrm>
          <a:prstGeom prst="bevel">
            <a:avLst>
              <a:gd name="adj" fmla="val 125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83975" name="Bevel 11"/>
          <p:cNvSpPr>
            <a:spLocks noChangeArrowheads="1"/>
          </p:cNvSpPr>
          <p:nvPr/>
        </p:nvSpPr>
        <p:spPr bwMode="auto">
          <a:xfrm>
            <a:off x="436563" y="3084513"/>
            <a:ext cx="258762" cy="231775"/>
          </a:xfrm>
          <a:prstGeom prst="bevel">
            <a:avLst>
              <a:gd name="adj" fmla="val 12500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499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81A251D-1D90-4F53-BDD7-0625EB795C3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–Data Transfer Process</a:t>
            </a:r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0613" y="1217613"/>
            <a:ext cx="376713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601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59E58C3-66BF-4ACA-9331-F61BDF02C94B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–Close Request of Real-Time Infopackage</a:t>
            </a:r>
          </a:p>
        </p:txBody>
      </p:sp>
      <p:sp>
        <p:nvSpPr>
          <p:cNvPr id="86020" name="AutoShape 5"/>
          <p:cNvSpPr>
            <a:spLocks noChangeArrowheads="1"/>
          </p:cNvSpPr>
          <p:nvPr/>
        </p:nvSpPr>
        <p:spPr bwMode="auto">
          <a:xfrm>
            <a:off x="641350" y="3194050"/>
            <a:ext cx="7478713" cy="539750"/>
          </a:xfrm>
          <a:prstGeom prst="chevron">
            <a:avLst>
              <a:gd name="adj" fmla="val 53499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73038" indent="-173038" algn="ctr" eaLnBrk="0" hangingPunct="0">
              <a:lnSpc>
                <a:spcPct val="140000"/>
              </a:lnSpc>
            </a:pPr>
            <a:r>
              <a:rPr lang="en-US" sz="1600" b="0">
                <a:solidFill>
                  <a:srgbClr val="000000"/>
                </a:solidFill>
              </a:rPr>
              <a:t>You can find the process type in "Load process and post-processing"</a:t>
            </a:r>
            <a:endParaRPr lang="en-US" sz="1400" b="0"/>
          </a:p>
        </p:txBody>
      </p:sp>
      <p:sp>
        <p:nvSpPr>
          <p:cNvPr id="86021" name="AutoShape 5"/>
          <p:cNvSpPr>
            <a:spLocks noChangeArrowheads="1"/>
          </p:cNvSpPr>
          <p:nvPr/>
        </p:nvSpPr>
        <p:spPr bwMode="auto">
          <a:xfrm>
            <a:off x="682625" y="1643063"/>
            <a:ext cx="7629525" cy="1331912"/>
          </a:xfrm>
          <a:prstGeom prst="chevron">
            <a:avLst>
              <a:gd name="adj" fmla="val 33203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en-US" sz="1600" b="0"/>
              <a:t>With this process type, you can close an open PSA request for a Web service DataSource or a DataSource for real-time data acquisition in an SAP source system before the entry value is reached</a:t>
            </a:r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704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9B862F0-949F-4B11-B086-DBD32FFBCCC7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–Close Request of Real-Time Infopackage</a:t>
            </a:r>
          </a:p>
        </p:txBody>
      </p:sp>
      <p:pic>
        <p:nvPicPr>
          <p:cNvPr id="8704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8963" y="1089025"/>
            <a:ext cx="5343525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806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D96E2FF-B93D-4AC1-B005-59D31582895B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–Archive Data from Info Provider</a:t>
            </a:r>
          </a:p>
        </p:txBody>
      </p:sp>
      <p:sp>
        <p:nvSpPr>
          <p:cNvPr id="88068" name="TextBox 5"/>
          <p:cNvSpPr txBox="1">
            <a:spLocks noChangeArrowheads="1"/>
          </p:cNvSpPr>
          <p:nvPr/>
        </p:nvSpPr>
        <p:spPr bwMode="auto">
          <a:xfrm>
            <a:off x="2333625" y="3425825"/>
            <a:ext cx="5103813" cy="111918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338138" indent="-177800" algn="ctr">
              <a:lnSpc>
                <a:spcPct val="120000"/>
              </a:lnSpc>
            </a:pPr>
            <a:endParaRPr lang="en-US" sz="180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marL="338138" indent="-177800" algn="ctr">
              <a:lnSpc>
                <a:spcPct val="120000"/>
              </a:lnSpc>
            </a:pPr>
            <a:r>
              <a:rPr lang="en-US" sz="180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You can find the process type in </a:t>
            </a:r>
            <a:br>
              <a:rPr lang="en-US" sz="180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80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"Data Target Administration".</a:t>
            </a:r>
            <a:br>
              <a:rPr lang="en-US" sz="180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endParaRPr lang="en-US" sz="180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8069" name="TextBox 6"/>
          <p:cNvSpPr txBox="1">
            <a:spLocks noChangeArrowheads="1"/>
          </p:cNvSpPr>
          <p:nvPr/>
        </p:nvSpPr>
        <p:spPr bwMode="auto">
          <a:xfrm>
            <a:off x="649288" y="1651000"/>
            <a:ext cx="5997575" cy="117475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folHlink">
                  <a:alpha val="5000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109538" algn="ctr" eaLnBrk="0" hangingPunct="0">
              <a:lnSpc>
                <a:spcPct val="120000"/>
              </a:lnSpc>
            </a:pPr>
            <a:r>
              <a:rPr lang="en-US" sz="1800"/>
              <a:t>This process type is used to automate the </a:t>
            </a:r>
          </a:p>
          <a:p>
            <a:pPr marL="109538" algn="ctr" eaLnBrk="0" hangingPunct="0">
              <a:lnSpc>
                <a:spcPct val="120000"/>
              </a:lnSpc>
            </a:pPr>
            <a:r>
              <a:rPr lang="en-US" sz="1800"/>
              <a:t>Archiving data from info provider</a:t>
            </a:r>
          </a:p>
        </p:txBody>
      </p:sp>
      <p:sp>
        <p:nvSpPr>
          <p:cNvPr id="88070" name="Rectangle 7"/>
          <p:cNvSpPr>
            <a:spLocks noChangeArrowheads="1"/>
          </p:cNvSpPr>
          <p:nvPr/>
        </p:nvSpPr>
        <p:spPr bwMode="auto">
          <a:xfrm>
            <a:off x="587375" y="1597025"/>
            <a:ext cx="6140450" cy="1323975"/>
          </a:xfrm>
          <a:prstGeom prst="rect">
            <a:avLst/>
          </a:prstGeom>
          <a:noFill/>
          <a:ln w="28575" algn="ctr">
            <a:solidFill>
              <a:srgbClr val="996633"/>
            </a:solidFill>
            <a:prstDash val="sysDot"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88071" name="Rectangle 8"/>
          <p:cNvSpPr>
            <a:spLocks noChangeArrowheads="1"/>
          </p:cNvSpPr>
          <p:nvPr/>
        </p:nvSpPr>
        <p:spPr bwMode="auto">
          <a:xfrm>
            <a:off x="2238375" y="3343275"/>
            <a:ext cx="5295900" cy="1296988"/>
          </a:xfrm>
          <a:prstGeom prst="rect">
            <a:avLst/>
          </a:prstGeom>
          <a:noFill/>
          <a:ln w="28575" algn="ctr">
            <a:solidFill>
              <a:srgbClr val="996633"/>
            </a:solidFill>
            <a:prstDash val="sysDot"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909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9EA0D22-8C0E-4FE2-A9F6-24502CC53D38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 Archive Data from Info Provider</a:t>
            </a:r>
          </a:p>
        </p:txBody>
      </p:sp>
      <p:pic>
        <p:nvPicPr>
          <p:cNvPr id="8909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6263" y="1122363"/>
            <a:ext cx="553402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3" name="Rectangle 6"/>
          <p:cNvSpPr>
            <a:spLocks noChangeArrowheads="1"/>
          </p:cNvSpPr>
          <p:nvPr/>
        </p:nvSpPr>
        <p:spPr bwMode="auto">
          <a:xfrm>
            <a:off x="1979613" y="3535363"/>
            <a:ext cx="4762500" cy="204787"/>
          </a:xfrm>
          <a:prstGeom prst="rect">
            <a:avLst/>
          </a:prstGeom>
          <a:solidFill>
            <a:srgbClr val="FFFF00">
              <a:alpha val="21960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011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5F314C6-89F7-47B5-A090-4DC0B7D1CA69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 Deletion of Request from the Change log</a:t>
            </a:r>
          </a:p>
        </p:txBody>
      </p:sp>
      <p:sp>
        <p:nvSpPr>
          <p:cNvPr id="90116" name="AutoShape 1028"/>
          <p:cNvSpPr>
            <a:spLocks noChangeArrowheads="1"/>
          </p:cNvSpPr>
          <p:nvPr/>
        </p:nvSpPr>
        <p:spPr bwMode="auto">
          <a:xfrm>
            <a:off x="463550" y="1701800"/>
            <a:ext cx="7424738" cy="1260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rgbClr val="B18B0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lnSpc>
                <a:spcPct val="120000"/>
              </a:lnSpc>
              <a:tabLst>
                <a:tab pos="231775" algn="l"/>
              </a:tabLst>
            </a:pPr>
            <a:r>
              <a:rPr lang="en-US" sz="1800" b="0">
                <a:solidFill>
                  <a:srgbClr val="000000"/>
                </a:solidFill>
                <a:cs typeface="Times New Roman" pitchFamily="18" charset="0"/>
              </a:rPr>
              <a:t>This process is used for deleting data from the change log of a </a:t>
            </a:r>
          </a:p>
          <a:p>
            <a:pPr eaLnBrk="0" hangingPunct="0">
              <a:lnSpc>
                <a:spcPct val="120000"/>
              </a:lnSpc>
              <a:tabLst>
                <a:tab pos="231775" algn="l"/>
              </a:tabLst>
            </a:pPr>
            <a:endParaRPr lang="en-US" sz="1800" b="0">
              <a:solidFill>
                <a:srgbClr val="000000"/>
              </a:solidFill>
              <a:cs typeface="Times New Roman" pitchFamily="18" charset="0"/>
            </a:endParaRPr>
          </a:p>
          <a:p>
            <a:pPr algn="ctr" eaLnBrk="0" hangingPunct="0">
              <a:lnSpc>
                <a:spcPct val="120000"/>
              </a:lnSpc>
              <a:tabLst>
                <a:tab pos="231775" algn="l"/>
              </a:tabLst>
            </a:pPr>
            <a:r>
              <a:rPr lang="en-US" sz="1800" b="0">
                <a:solidFill>
                  <a:srgbClr val="000000"/>
                </a:solidFill>
                <a:cs typeface="Times New Roman" pitchFamily="18" charset="0"/>
              </a:rPr>
              <a:t>DataStore object is  which are no longer needed for the delta update</a:t>
            </a:r>
          </a:p>
        </p:txBody>
      </p:sp>
      <p:sp>
        <p:nvSpPr>
          <p:cNvPr id="90117" name="TextBox 7"/>
          <p:cNvSpPr txBox="1">
            <a:spLocks noChangeArrowheads="1"/>
          </p:cNvSpPr>
          <p:nvPr/>
        </p:nvSpPr>
        <p:spPr bwMode="auto">
          <a:xfrm>
            <a:off x="1073150" y="3138488"/>
            <a:ext cx="6215063" cy="98266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338138" indent="-177800" algn="ctr">
              <a:lnSpc>
                <a:spcPct val="120000"/>
              </a:lnSpc>
            </a:pPr>
            <a:r>
              <a:rPr lang="en-US" sz="180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You can find the process type in "Other BW Processes”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065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766BDA8-E3FD-49B9-9AB7-581DB5F12810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Contents</a:t>
            </a:r>
          </a:p>
        </p:txBody>
      </p:sp>
      <p:sp>
        <p:nvSpPr>
          <p:cNvPr id="70660" name="Oval 6"/>
          <p:cNvSpPr>
            <a:spLocks noChangeArrowheads="1"/>
          </p:cNvSpPr>
          <p:nvPr/>
        </p:nvSpPr>
        <p:spPr bwMode="auto">
          <a:xfrm>
            <a:off x="585788" y="123507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0661" name="Oval 8"/>
          <p:cNvSpPr>
            <a:spLocks noChangeArrowheads="1"/>
          </p:cNvSpPr>
          <p:nvPr/>
        </p:nvSpPr>
        <p:spPr bwMode="auto">
          <a:xfrm>
            <a:off x="585788" y="1909763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0662" name="Rectangle 12"/>
          <p:cNvSpPr>
            <a:spLocks noChangeArrowheads="1"/>
          </p:cNvSpPr>
          <p:nvPr/>
        </p:nvSpPr>
        <p:spPr bwMode="auto">
          <a:xfrm>
            <a:off x="1135063" y="1295400"/>
            <a:ext cx="2847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New Features Available</a:t>
            </a:r>
          </a:p>
        </p:txBody>
      </p:sp>
      <p:sp>
        <p:nvSpPr>
          <p:cNvPr id="70663" name="Rectangle 13"/>
          <p:cNvSpPr>
            <a:spLocks noChangeArrowheads="1"/>
          </p:cNvSpPr>
          <p:nvPr/>
        </p:nvSpPr>
        <p:spPr bwMode="auto">
          <a:xfrm>
            <a:off x="1135063" y="1970088"/>
            <a:ext cx="2301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New Process Types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113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A392E9C-2907-4F54-B277-98CFCA100E76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 Deletion of Request from the Change log</a:t>
            </a:r>
          </a:p>
        </p:txBody>
      </p:sp>
      <p:pic>
        <p:nvPicPr>
          <p:cNvPr id="911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8138" y="1155700"/>
            <a:ext cx="56007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216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78732AC-E85F-4DAD-ACC1-61E76E895F82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 Switch Real time Infocube to Plan mode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3863" y="2019300"/>
            <a:ext cx="8188325" cy="1816100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8100000" scaled="1"/>
            <a:tileRect/>
          </a:gra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338138" indent="-225425" eaLnBrk="0" hangingPunct="0">
              <a:spcBef>
                <a:spcPct val="50000"/>
              </a:spcBef>
              <a:defRPr/>
            </a:pPr>
            <a:endParaRPr lang="en-US" sz="1600" dirty="0">
              <a:solidFill>
                <a:srgbClr val="000000"/>
              </a:solidFill>
            </a:endParaRPr>
          </a:p>
          <a:p>
            <a:pPr marL="338138" indent="-225425" eaLnBrk="0" hangingPunct="0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W"/>
              <a:defRPr/>
            </a:pPr>
            <a:r>
              <a:rPr lang="en-US" sz="1800" b="0" dirty="0">
                <a:solidFill>
                  <a:srgbClr val="000000"/>
                </a:solidFill>
              </a:rPr>
              <a:t>This process types is used to automate the process of converting real time </a:t>
            </a:r>
            <a:br>
              <a:rPr lang="en-US" sz="1800" b="0" dirty="0">
                <a:solidFill>
                  <a:srgbClr val="000000"/>
                </a:solidFill>
              </a:rPr>
            </a:br>
            <a:r>
              <a:rPr lang="en-US" sz="1800" b="0" dirty="0" err="1">
                <a:solidFill>
                  <a:srgbClr val="000000"/>
                </a:solidFill>
              </a:rPr>
              <a:t>Infocube</a:t>
            </a:r>
            <a:r>
              <a:rPr lang="en-US" sz="1800" b="0" dirty="0">
                <a:solidFill>
                  <a:srgbClr val="000000"/>
                </a:solidFill>
              </a:rPr>
              <a:t> to plan mode</a:t>
            </a:r>
          </a:p>
          <a:p>
            <a:pPr marL="338138" indent="-225425" eaLnBrk="0" hangingPunct="0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W"/>
              <a:defRPr/>
            </a:pPr>
            <a:r>
              <a:rPr lang="en-US" sz="1800" b="0" dirty="0">
                <a:solidFill>
                  <a:srgbClr val="000000"/>
                </a:solidFill>
              </a:rPr>
              <a:t>You can find the process types in "Other BW Processes"</a:t>
            </a:r>
            <a:r>
              <a:rPr lang="en-US" sz="1600" dirty="0">
                <a:solidFill>
                  <a:srgbClr val="000000"/>
                </a:solidFill>
              </a:rPr>
              <a:t/>
            </a:r>
            <a:br>
              <a:rPr lang="en-US" sz="1600" dirty="0">
                <a:solidFill>
                  <a:srgbClr val="000000"/>
                </a:solidFill>
              </a:rPr>
            </a:br>
            <a:endParaRPr lang="en-US" sz="1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318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149100A-2A6E-423A-A630-384580BB5F0E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 Deletion of Request from the Change log</a:t>
            </a:r>
          </a:p>
        </p:txBody>
      </p:sp>
      <p:pic>
        <p:nvPicPr>
          <p:cNvPr id="9318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8463" y="1233488"/>
            <a:ext cx="55626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421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C8E1C85-963F-48B3-BE86-4268DB0A3540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 Switch Real time Infocube to Load mode </a:t>
            </a:r>
          </a:p>
        </p:txBody>
      </p:sp>
      <p:sp>
        <p:nvSpPr>
          <p:cNvPr id="94212" name="TextBox 8"/>
          <p:cNvSpPr txBox="1">
            <a:spLocks noChangeArrowheads="1"/>
          </p:cNvSpPr>
          <p:nvPr/>
        </p:nvSpPr>
        <p:spPr bwMode="auto">
          <a:xfrm>
            <a:off x="4040188" y="3275013"/>
            <a:ext cx="3111500" cy="923925"/>
          </a:xfrm>
          <a:prstGeom prst="rect">
            <a:avLst/>
          </a:prstGeom>
          <a:solidFill>
            <a:srgbClr val="FFF2C9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800" b="0"/>
              <a:t>You can find the process types in "Other BW Processes"</a:t>
            </a:r>
          </a:p>
        </p:txBody>
      </p:sp>
      <p:sp>
        <p:nvSpPr>
          <p:cNvPr id="94213" name="TextBox 7"/>
          <p:cNvSpPr txBox="1">
            <a:spLocks noChangeArrowheads="1"/>
          </p:cNvSpPr>
          <p:nvPr/>
        </p:nvSpPr>
        <p:spPr bwMode="auto">
          <a:xfrm>
            <a:off x="1036638" y="1665288"/>
            <a:ext cx="3098800" cy="1754187"/>
          </a:xfrm>
          <a:prstGeom prst="rect">
            <a:avLst/>
          </a:prstGeom>
          <a:solidFill>
            <a:srgbClr val="FFC000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sz="1800" b="0"/>
              <a:t>This process types is used to automate the process of converting real time Infocube to plan mode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523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D659A6B-9376-48FB-937E-4786EEC5798D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Type – Deletion of Request from the Change log</a:t>
            </a:r>
          </a:p>
        </p:txBody>
      </p:sp>
      <p:pic>
        <p:nvPicPr>
          <p:cNvPr id="952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3700" y="1187450"/>
            <a:ext cx="55435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grpSp>
        <p:nvGrpSpPr>
          <p:cNvPr id="96258" name="Group 8"/>
          <p:cNvGrpSpPr>
            <a:grpSpLocks/>
          </p:cNvGrpSpPr>
          <p:nvPr/>
        </p:nvGrpSpPr>
        <p:grpSpPr bwMode="auto">
          <a:xfrm>
            <a:off x="2717800" y="2038350"/>
            <a:ext cx="3808413" cy="3179763"/>
            <a:chOff x="1575" y="1092"/>
            <a:chExt cx="2802" cy="2340"/>
          </a:xfrm>
        </p:grpSpPr>
        <p:grpSp>
          <p:nvGrpSpPr>
            <p:cNvPr id="96260" name="Group 4"/>
            <p:cNvGrpSpPr>
              <a:grpSpLocks/>
            </p:cNvGrpSpPr>
            <p:nvPr/>
          </p:nvGrpSpPr>
          <p:grpSpPr bwMode="auto">
            <a:xfrm>
              <a:off x="1678" y="1092"/>
              <a:ext cx="2595" cy="1908"/>
              <a:chOff x="2258" y="1261"/>
              <a:chExt cx="1911" cy="1405"/>
            </a:xfrm>
          </p:grpSpPr>
          <p:pic>
            <p:nvPicPr>
              <p:cNvPr id="96262" name="Picture 5" descr="3dLogoH"/>
              <p:cNvPicPr>
                <a:picLocks noChangeAspect="1" noChangeArrowheads="1"/>
              </p:cNvPicPr>
              <p:nvPr/>
            </p:nvPicPr>
            <p:blipFill>
              <a:blip r:embed="rId3"/>
              <a:srcRect l="29080"/>
              <a:stretch>
                <a:fillRect/>
              </a:stretch>
            </p:blipFill>
            <p:spPr bwMode="auto">
              <a:xfrm>
                <a:off x="2258" y="1845"/>
                <a:ext cx="1911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6263" name="Picture 6" descr="3dLogoH"/>
              <p:cNvPicPr>
                <a:picLocks noChangeAspect="1" noChangeArrowheads="1"/>
              </p:cNvPicPr>
              <p:nvPr/>
            </p:nvPicPr>
            <p:blipFill>
              <a:blip r:embed="rId4"/>
              <a:srcRect r="70135"/>
              <a:stretch>
                <a:fillRect/>
              </a:stretch>
            </p:blipFill>
            <p:spPr bwMode="auto">
              <a:xfrm>
                <a:off x="2811" y="1261"/>
                <a:ext cx="805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96261" name="Text Box 7"/>
            <p:cNvSpPr txBox="1">
              <a:spLocks noChangeArrowheads="1"/>
            </p:cNvSpPr>
            <p:nvPr/>
          </p:nvSpPr>
          <p:spPr bwMode="auto">
            <a:xfrm>
              <a:off x="1575" y="2820"/>
              <a:ext cx="2802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400" b="0" i="1"/>
                <a:t>Our Business Knowledge, </a:t>
              </a:r>
            </a:p>
            <a:p>
              <a:pPr algn="ctr" eaLnBrk="0" hangingPunct="0"/>
              <a:r>
                <a:rPr lang="en-US" sz="2400" b="0" i="1"/>
                <a:t>Your Winning Edge.</a:t>
              </a:r>
            </a:p>
          </p:txBody>
        </p:sp>
      </p:grpSp>
      <p:sp>
        <p:nvSpPr>
          <p:cNvPr id="96259" name="Text Box 9"/>
          <p:cNvSpPr txBox="1">
            <a:spLocks noChangeArrowheads="1"/>
          </p:cNvSpPr>
          <p:nvPr/>
        </p:nvSpPr>
        <p:spPr bwMode="auto">
          <a:xfrm>
            <a:off x="2041525" y="1081088"/>
            <a:ext cx="528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168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29CFED2-CF6D-4C9E-9372-57EC809501C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71683" name="Oval 6"/>
          <p:cNvSpPr>
            <a:spLocks noChangeArrowheads="1"/>
          </p:cNvSpPr>
          <p:nvPr/>
        </p:nvSpPr>
        <p:spPr bwMode="auto">
          <a:xfrm>
            <a:off x="585788" y="1249363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585788" y="1924050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1685" name="Rectangle 12"/>
          <p:cNvSpPr>
            <a:spLocks noChangeArrowheads="1"/>
          </p:cNvSpPr>
          <p:nvPr/>
        </p:nvSpPr>
        <p:spPr bwMode="auto">
          <a:xfrm>
            <a:off x="1135063" y="1309688"/>
            <a:ext cx="2847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New Features Available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135063" y="1984375"/>
            <a:ext cx="2301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New Process Types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373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60AE730-5196-4C4D-8020-7403AAAE75BA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Feature 1 – Copying of Process Chain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3088" y="1787525"/>
            <a:ext cx="7970837" cy="2867025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338138" indent="-225425" eaLnBrk="0" hangingPunct="0">
              <a:lnSpc>
                <a:spcPct val="120000"/>
              </a:lnSpc>
              <a:spcBef>
                <a:spcPct val="50000"/>
              </a:spcBef>
              <a:buFontTx/>
              <a:buBlip>
                <a:blip r:embed="rId2"/>
              </a:buBlip>
              <a:defRPr/>
            </a:pPr>
            <a:r>
              <a:rPr lang="en-US" sz="1600" dirty="0">
                <a:solidFill>
                  <a:srgbClr val="000000"/>
                </a:solidFill>
              </a:rPr>
              <a:t>You can copy existing process chain with ‘copy’ option in menu bar</a:t>
            </a:r>
            <a:br>
              <a:rPr lang="en-US" sz="1600" dirty="0">
                <a:solidFill>
                  <a:srgbClr val="000000"/>
                </a:solidFill>
              </a:rPr>
            </a:br>
            <a:endParaRPr lang="en-US" sz="1600" dirty="0">
              <a:solidFill>
                <a:srgbClr val="000000"/>
              </a:solidFill>
            </a:endParaRPr>
          </a:p>
          <a:p>
            <a:pPr marL="338138" indent="-225425" eaLnBrk="0" hangingPunct="0">
              <a:lnSpc>
                <a:spcPct val="120000"/>
              </a:lnSpc>
              <a:spcBef>
                <a:spcPct val="50000"/>
              </a:spcBef>
              <a:buFontTx/>
              <a:buBlip>
                <a:blip r:embed="rId2"/>
              </a:buBlip>
              <a:defRPr/>
            </a:pPr>
            <a:r>
              <a:rPr lang="en-US" sz="1600" dirty="0">
                <a:solidFill>
                  <a:srgbClr val="000000"/>
                </a:solidFill>
              </a:rPr>
              <a:t>Go to RSPC -----&gt; Process chain ----&gt; Copy. Enter the technical name and </a:t>
            </a:r>
          </a:p>
          <a:p>
            <a:pPr marL="338138" indent="3175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</a:rPr>
              <a:t>description, save it and click on refresh button. You can see the new process </a:t>
            </a:r>
            <a:br>
              <a:rPr lang="en-US" sz="1600" dirty="0">
                <a:solidFill>
                  <a:srgbClr val="000000"/>
                </a:solidFill>
              </a:rPr>
            </a:br>
            <a:r>
              <a:rPr lang="en-US" sz="1600" dirty="0">
                <a:solidFill>
                  <a:srgbClr val="000000"/>
                </a:solidFill>
              </a:rPr>
              <a:t>chain in the list.</a:t>
            </a:r>
            <a:br>
              <a:rPr lang="en-US" sz="1600" dirty="0">
                <a:solidFill>
                  <a:srgbClr val="000000"/>
                </a:solidFill>
              </a:rPr>
            </a:br>
            <a:endParaRPr lang="en-US" sz="1600" dirty="0">
              <a:solidFill>
                <a:srgbClr val="000000"/>
              </a:solidFill>
            </a:endParaRPr>
          </a:p>
          <a:p>
            <a:pPr marL="338138" indent="-225425" eaLnBrk="0" hangingPunct="0">
              <a:lnSpc>
                <a:spcPct val="120000"/>
              </a:lnSpc>
              <a:spcBef>
                <a:spcPct val="50000"/>
              </a:spcBef>
              <a:buFontTx/>
              <a:buBlip>
                <a:blip r:embed="rId2"/>
              </a:buBlip>
              <a:defRPr/>
            </a:pPr>
            <a:r>
              <a:rPr lang="en-US" sz="1600" dirty="0">
                <a:solidFill>
                  <a:srgbClr val="000000"/>
                </a:solidFill>
              </a:rPr>
              <a:t>You need to create separate variant for copied process chain.</a:t>
            </a:r>
            <a:endParaRPr lang="en-US" sz="1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475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B42BE6B-9C28-4819-B402-F61C80607313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Feature 1 – Copying of Process Chain</a:t>
            </a:r>
          </a:p>
        </p:txBody>
      </p:sp>
      <p:pic>
        <p:nvPicPr>
          <p:cNvPr id="7475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313" y="1162050"/>
            <a:ext cx="8351837" cy="480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" y="1033463"/>
            <a:ext cx="882015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577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2ECD411-5F76-45F3-8E6A-A7D04191924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Feature 2 – Client Dependent</a:t>
            </a:r>
          </a:p>
        </p:txBody>
      </p:sp>
      <p:grpSp>
        <p:nvGrpSpPr>
          <p:cNvPr id="75780" name="Group 8"/>
          <p:cNvGrpSpPr>
            <a:grpSpLocks/>
          </p:cNvGrpSpPr>
          <p:nvPr/>
        </p:nvGrpSpPr>
        <p:grpSpPr bwMode="auto">
          <a:xfrm>
            <a:off x="395288" y="1404938"/>
            <a:ext cx="8189912" cy="4248150"/>
            <a:chOff x="395782" y="1405714"/>
            <a:chExt cx="8188657" cy="4247317"/>
          </a:xfrm>
        </p:grpSpPr>
        <p:sp>
          <p:nvSpPr>
            <p:cNvPr id="6" name="TextBox 5"/>
            <p:cNvSpPr txBox="1"/>
            <p:nvPr/>
          </p:nvSpPr>
          <p:spPr>
            <a:xfrm>
              <a:off x="395782" y="1405714"/>
              <a:ext cx="8188657" cy="4247317"/>
            </a:xfrm>
            <a:prstGeom prst="rect">
              <a:avLst/>
            </a:prstGeom>
            <a:solidFill>
              <a:srgbClr val="FFF2C9"/>
            </a:solidFill>
            <a:ln>
              <a:solidFill>
                <a:srgbClr val="996633"/>
              </a:solidFill>
            </a:ln>
          </p:spPr>
          <p:txBody>
            <a:bodyPr>
              <a:spAutoFit/>
            </a:bodyPr>
            <a:lstStyle/>
            <a:p>
              <a:pPr marL="338138" indent="-225425" eaLnBrk="0" hangingPunct="0">
                <a:lnSpc>
                  <a:spcPct val="150000"/>
                </a:lnSpc>
                <a:defRPr/>
              </a:pPr>
              <a:endParaRPr lang="en-US" sz="1600" b="0" dirty="0"/>
            </a:p>
            <a:p>
              <a:pPr marL="109538" indent="3175" eaLnBrk="0" hangingPunct="0">
                <a:lnSpc>
                  <a:spcPct val="150000"/>
                </a:lnSpc>
                <a:defRPr/>
              </a:pPr>
              <a:r>
                <a:rPr lang="en-US" sz="1800" b="0" dirty="0"/>
                <a:t>We have a option of assigning a particular process chain to a particular client.</a:t>
              </a:r>
            </a:p>
            <a:p>
              <a:pPr marL="338138" indent="-225425" eaLnBrk="0" hangingPunct="0">
                <a:lnSpc>
                  <a:spcPct val="150000"/>
                </a:lnSpc>
                <a:defRPr/>
              </a:pPr>
              <a:endParaRPr lang="en-US" sz="1600" b="0" dirty="0"/>
            </a:p>
            <a:p>
              <a:pPr marL="338138" indent="-225425" eaLnBrk="0" hangingPunct="0">
                <a:lnSpc>
                  <a:spcPct val="150000"/>
                </a:lnSpc>
                <a:defRPr/>
              </a:pPr>
              <a:endParaRPr lang="en-US" sz="1600" b="0" dirty="0"/>
            </a:p>
            <a:p>
              <a:pPr marL="338138" indent="-225425" eaLnBrk="0" hangingPunct="0">
                <a:lnSpc>
                  <a:spcPct val="150000"/>
                </a:lnSpc>
                <a:defRPr/>
              </a:pPr>
              <a:endParaRPr lang="en-US" sz="1600" b="0" dirty="0"/>
            </a:p>
            <a:p>
              <a:pPr marL="338138" indent="-225425" eaLnBrk="0" hangingPunct="0">
                <a:lnSpc>
                  <a:spcPct val="150000"/>
                </a:lnSpc>
                <a:defRPr/>
              </a:pPr>
              <a:r>
                <a:rPr lang="en-US" sz="1600" b="0" dirty="0"/>
                <a:t>Enter client id and save it. Once you assign, the process chain can only monitored</a:t>
              </a:r>
            </a:p>
            <a:p>
              <a:pPr marL="338138" indent="-225425" eaLnBrk="0" hangingPunct="0">
                <a:lnSpc>
                  <a:spcPct val="150000"/>
                </a:lnSpc>
                <a:defRPr/>
              </a:pPr>
              <a:r>
                <a:rPr lang="en-US" sz="1600" b="0" dirty="0"/>
                <a:t>in this client. </a:t>
              </a:r>
            </a:p>
            <a:p>
              <a:pPr marL="338138" indent="-225425" eaLnBrk="0" hangingPunct="0">
                <a:lnSpc>
                  <a:spcPct val="150000"/>
                </a:lnSpc>
                <a:defRPr/>
              </a:pPr>
              <a:endParaRPr lang="en-US" sz="1600" b="0" dirty="0"/>
            </a:p>
            <a:p>
              <a:pPr marL="338138" indent="-225425" eaLnBrk="0" hangingPunct="0">
                <a:lnSpc>
                  <a:spcPct val="150000"/>
                </a:lnSpc>
                <a:defRPr/>
              </a:pPr>
              <a:r>
                <a:rPr lang="en-US" sz="1600" b="0" i="1" dirty="0"/>
                <a:t>Note: Process variants which are used in one client will not be used in other client.</a:t>
              </a:r>
            </a:p>
            <a:p>
              <a:pPr marL="338138" indent="-225425" eaLnBrk="0" hangingPunct="0">
                <a:lnSpc>
                  <a:spcPct val="150000"/>
                </a:lnSpc>
                <a:defRPr/>
              </a:pPr>
              <a:endParaRPr lang="en-US" sz="1600" b="0" dirty="0"/>
            </a:p>
          </p:txBody>
        </p:sp>
        <p:sp>
          <p:nvSpPr>
            <p:cNvPr id="75782" name="TextBox 7"/>
            <p:cNvSpPr txBox="1">
              <a:spLocks noChangeArrowheads="1"/>
            </p:cNvSpPr>
            <p:nvPr/>
          </p:nvSpPr>
          <p:spPr bwMode="auto">
            <a:xfrm>
              <a:off x="573202" y="2893324"/>
              <a:ext cx="5227093" cy="36933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96633"/>
              </a:solidFill>
              <a:prstDash val="sysDash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800"/>
                <a:t>Go to RSPC ----&gt; Process chain ----&gt; Attributes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680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B728B63-22BD-4702-8559-82F3DC5F4370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Feature 2 – Client Dependent</a:t>
            </a:r>
          </a:p>
        </p:txBody>
      </p:sp>
      <p:pic>
        <p:nvPicPr>
          <p:cNvPr id="7680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563" y="1497013"/>
            <a:ext cx="8383587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24388" y="3190875"/>
            <a:ext cx="25146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ounded Rectangle 9"/>
          <p:cNvSpPr>
            <a:spLocks noChangeArrowheads="1"/>
          </p:cNvSpPr>
          <p:nvPr/>
        </p:nvSpPr>
        <p:spPr bwMode="auto">
          <a:xfrm>
            <a:off x="300038" y="1350963"/>
            <a:ext cx="8516937" cy="2497137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778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782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405CFE1-7ED0-47AA-B06E-2CC25016F204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778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Feature 3 – Display Mode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3550" y="1638300"/>
            <a:ext cx="8080375" cy="5080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38138" indent="-225425" eaLnBrk="0" hangingPunct="0">
              <a:lnSpc>
                <a:spcPct val="150000"/>
              </a:lnSpc>
              <a:defRPr/>
            </a:pPr>
            <a:r>
              <a:rPr lang="en-US" sz="1800" b="0" dirty="0"/>
              <a:t>In BI 2004s we don't have locking issues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3550" y="2347913"/>
            <a:ext cx="8107363" cy="5080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109538" indent="3175" eaLnBrk="0" hangingPunct="0">
              <a:lnSpc>
                <a:spcPct val="150000"/>
              </a:lnSpc>
              <a:defRPr/>
            </a:pPr>
            <a:r>
              <a:rPr lang="en-US" sz="1800" b="0" dirty="0"/>
              <a:t>One user may change the process chain while the other is just displaying it 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463550" y="2974975"/>
            <a:ext cx="8161338" cy="5080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38138" indent="-225425" eaLnBrk="0" hangingPunct="0">
              <a:lnSpc>
                <a:spcPct val="150000"/>
              </a:lnSpc>
              <a:defRPr/>
            </a:pPr>
            <a:r>
              <a:rPr lang="en-US" sz="1800" b="0" dirty="0"/>
              <a:t>Process chain can be scheduled in display mode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885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B893737-5380-458B-9F2E-F094FEDA100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Feature 3 – Display Mode</a:t>
            </a:r>
          </a:p>
        </p:txBody>
      </p:sp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4388" y="3190875"/>
            <a:ext cx="25146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313" y="1370013"/>
            <a:ext cx="80105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 Template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205</TotalTime>
  <Words>735</Words>
  <Application>Microsoft PowerPoint</Application>
  <PresentationFormat>On-screen Show (4:3)</PresentationFormat>
  <Paragraphs>128</Paragraphs>
  <Slides>25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7</vt:i4>
      </vt:variant>
      <vt:variant>
        <vt:lpstr>Slide Titles</vt:lpstr>
      </vt:variant>
      <vt:variant>
        <vt:i4>25</vt:i4>
      </vt:variant>
    </vt:vector>
  </HeadingPairs>
  <TitlesOfParts>
    <vt:vector size="38" baseType="lpstr">
      <vt:lpstr>Trebuchet MS</vt:lpstr>
      <vt:lpstr>Arial</vt:lpstr>
      <vt:lpstr>Wingdings</vt:lpstr>
      <vt:lpstr>Times</vt:lpstr>
      <vt:lpstr>Arial Unicode MS</vt:lpstr>
      <vt:lpstr>Times New Roman</vt:lpstr>
      <vt:lpstr>blank</vt:lpstr>
      <vt:lpstr>4_Custom Design</vt:lpstr>
      <vt:lpstr>1_Powerpoint Template</vt:lpstr>
      <vt:lpstr>2_Powerpoint Template</vt:lpstr>
      <vt:lpstr>5_Custom Design</vt:lpstr>
      <vt:lpstr>8_Custom Design</vt:lpstr>
      <vt:lpstr>8_Custom Design</vt:lpstr>
      <vt:lpstr>Slide 1</vt:lpstr>
      <vt:lpstr>Contents</vt:lpstr>
      <vt:lpstr>Slide 3</vt:lpstr>
      <vt:lpstr>Feature 1 – Copying of Process Chain</vt:lpstr>
      <vt:lpstr>Feature 1 – Copying of Process Chain</vt:lpstr>
      <vt:lpstr>Feature 2 – Client Dependent</vt:lpstr>
      <vt:lpstr>Feature 2 – Client Dependent</vt:lpstr>
      <vt:lpstr>Feature 3 – Display Mode</vt:lpstr>
      <vt:lpstr>Feature 3 – Display Mode</vt:lpstr>
      <vt:lpstr>Slide 10</vt:lpstr>
      <vt:lpstr>Process Type – Decision Between Multiple Alternatives</vt:lpstr>
      <vt:lpstr>Process Type – Decision Between Multiple Alternatives</vt:lpstr>
      <vt:lpstr>Process Type –Data Transfer Process</vt:lpstr>
      <vt:lpstr>Process Type –Data Transfer Process</vt:lpstr>
      <vt:lpstr>Process Type –Close Request of Real-Time Infopackage</vt:lpstr>
      <vt:lpstr>Process Type –Close Request of Real-Time Infopackage</vt:lpstr>
      <vt:lpstr>Process Type –Archive Data from Info Provider</vt:lpstr>
      <vt:lpstr>Process Type – Archive Data from Info Provider</vt:lpstr>
      <vt:lpstr>Process Type – Deletion of Request from the Change log</vt:lpstr>
      <vt:lpstr>Process Type – Deletion of Request from the Change log</vt:lpstr>
      <vt:lpstr>Process Type – Switch Real time Infocube to Plan mode </vt:lpstr>
      <vt:lpstr>Process Type – Deletion of Request from the Change log</vt:lpstr>
      <vt:lpstr>Process Type – Switch Real time Infocube to Load mode </vt:lpstr>
      <vt:lpstr>Process Type – Deletion of Request from the Change log</vt:lpstr>
      <vt:lpstr>Slide 25</vt:lpstr>
    </vt:vector>
  </TitlesOfParts>
  <Manager>Sushma Rajagopalan</Manager>
  <Company>L&amp;TInfotech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LTITL</dc:creator>
  <cp:lastModifiedBy>280952</cp:lastModifiedBy>
  <cp:revision>140</cp:revision>
  <dcterms:created xsi:type="dcterms:W3CDTF">2009-01-27T11:34:11Z</dcterms:created>
  <dcterms:modified xsi:type="dcterms:W3CDTF">2009-03-24T06:34:46Z</dcterms:modified>
</cp:coreProperties>
</file>