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2" r:id="rId1"/>
    <p:sldMasterId id="2147483672" r:id="rId2"/>
    <p:sldMasterId id="2147483673" r:id="rId3"/>
    <p:sldMasterId id="2147483777" r:id="rId4"/>
    <p:sldMasterId id="2147483790" r:id="rId5"/>
    <p:sldMasterId id="2147483883" r:id="rId6"/>
  </p:sldMasterIdLst>
  <p:notesMasterIdLst>
    <p:notesMasterId r:id="rId50"/>
  </p:notesMasterIdLst>
  <p:handoutMasterIdLst>
    <p:handoutMasterId r:id="rId51"/>
  </p:handoutMasterIdLst>
  <p:sldIdLst>
    <p:sldId id="374" r:id="rId7"/>
    <p:sldId id="361" r:id="rId8"/>
    <p:sldId id="410" r:id="rId9"/>
    <p:sldId id="449" r:id="rId10"/>
    <p:sldId id="462" r:id="rId11"/>
    <p:sldId id="460" r:id="rId12"/>
    <p:sldId id="497" r:id="rId13"/>
    <p:sldId id="461" r:id="rId14"/>
    <p:sldId id="459" r:id="rId15"/>
    <p:sldId id="471" r:id="rId16"/>
    <p:sldId id="427" r:id="rId17"/>
    <p:sldId id="472" r:id="rId18"/>
    <p:sldId id="473" r:id="rId19"/>
    <p:sldId id="474" r:id="rId20"/>
    <p:sldId id="475" r:id="rId21"/>
    <p:sldId id="481" r:id="rId22"/>
    <p:sldId id="476" r:id="rId23"/>
    <p:sldId id="477" r:id="rId24"/>
    <p:sldId id="478" r:id="rId25"/>
    <p:sldId id="479" r:id="rId26"/>
    <p:sldId id="428" r:id="rId27"/>
    <p:sldId id="429" r:id="rId28"/>
    <p:sldId id="430" r:id="rId29"/>
    <p:sldId id="443" r:id="rId30"/>
    <p:sldId id="444" r:id="rId31"/>
    <p:sldId id="445" r:id="rId32"/>
    <p:sldId id="498" r:id="rId33"/>
    <p:sldId id="482" r:id="rId34"/>
    <p:sldId id="483" r:id="rId35"/>
    <p:sldId id="484" r:id="rId36"/>
    <p:sldId id="486" r:id="rId37"/>
    <p:sldId id="485" r:id="rId38"/>
    <p:sldId id="487" r:id="rId39"/>
    <p:sldId id="488" r:id="rId40"/>
    <p:sldId id="489" r:id="rId41"/>
    <p:sldId id="490" r:id="rId42"/>
    <p:sldId id="491" r:id="rId43"/>
    <p:sldId id="492" r:id="rId44"/>
    <p:sldId id="493" r:id="rId45"/>
    <p:sldId id="494" r:id="rId46"/>
    <p:sldId id="495" r:id="rId47"/>
    <p:sldId id="496" r:id="rId48"/>
    <p:sldId id="500" r:id="rId4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9200"/>
    <a:srgbClr val="FFF0C1"/>
    <a:srgbClr val="FFF4DD"/>
    <a:srgbClr val="DAB000"/>
    <a:srgbClr val="FFCC00"/>
    <a:srgbClr val="EAEAEA"/>
    <a:srgbClr val="808080"/>
    <a:srgbClr val="5F5F5F"/>
    <a:srgbClr val="007161"/>
    <a:srgbClr val="D7190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502" autoAdjust="0"/>
    <p:restoredTop sz="85714" autoAdjust="0"/>
  </p:normalViewPr>
  <p:slideViewPr>
    <p:cSldViewPr snapToGrid="0">
      <p:cViewPr varScale="1">
        <p:scale>
          <a:sx n="70" d="100"/>
          <a:sy n="70" d="100"/>
        </p:scale>
        <p:origin x="-40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8" Type="http://schemas.openxmlformats.org/officeDocument/2006/relationships/slide" Target="slides/slide2.xml"/><Relationship Id="rId51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877C965B-EA27-4E62-BAFF-F21C688A8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AE2F5C4D-B15E-48F1-A4B0-39DD9BD8F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24CFA-C67F-4AC9-AF36-E4937CEB7A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8E127-4FAD-4557-9973-CE5A07894B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C8793-7C79-4278-97EA-5916EAFFF1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5C88B-F249-44B6-BADA-88D1F323DC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4A953F-AA78-4079-9851-DF83AF7C91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A0004-F993-4840-BAF9-917450475C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EBC7B-8E70-46DA-9647-4CC51BC7DD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478B1-1BDE-469E-B495-24E3C61B97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70984-A371-47E4-9C11-BD262AD745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7EAE0-ECC5-492B-924D-7A5101FA9C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7629FD-FF68-4832-BA3E-765466B4A4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766C7-BB3B-4B1F-9B1E-ECD0101CC3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FF04B-DA97-4CB3-932B-4FA51CC693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47618-9D00-4E88-8901-55DC58F287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03E4F-A9E9-4AD6-8F0F-BCA938B869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122E6-D78F-487C-952C-6144085146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36CB9-689C-40F3-960A-36F300EE0A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4B759-D93E-46DA-BCD0-B76415B142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5B61D-900E-4A9B-8EE9-263C3330EA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C79AA-28F5-4980-B02A-2FC67440F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BC948-909D-45E0-B168-6935DB6A8A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B83021-50A6-404A-9A41-4C2679D9C5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A6010-1337-4B5C-B946-FCF65A2DAA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7DBB2-1F24-4978-9958-4F3089382B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F64FF-207B-4982-92FA-2D82DA97F9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0E61A-9BEC-43B0-9011-85B73FFCB7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8CD0E-D797-47EB-A0EF-DAA5E1CE7A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50DD9-340F-49F5-9641-54335F483F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0542D-4C6C-4DD1-8BFA-4C008B7DC1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0B8B5-987E-4861-96F7-A332387832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D6CF7-09C7-4B76-94D1-A9ABAA0730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3024F-2DDB-45AA-A08E-89F7ABB39F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D2BBA-3E42-4BCD-A3E1-04405D57DE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04938-63BA-4D8B-BBC8-DF28B640F2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06769-66F7-4D82-B56F-0739A173C5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ECBAD6-6F89-4291-9EE2-71D095CEF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3CB11-77DB-4B5F-A4AA-CF63C4FEEF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9B895-B71B-4071-AEA4-368DCEFE3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8C66A-95EB-4BFF-871E-9009EAD3A5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DB367-AD62-4F52-8E95-AD1B951A02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9BB5B-F948-4B15-83DB-5F2DE3C543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201E73-92ED-49E9-BB49-41C7FF2553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3dLogo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2113" y="5527675"/>
            <a:ext cx="32766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ppt_bgd1"/>
          <p:cNvPicPr>
            <a:picLocks noChangeAspect="1" noChangeArrowheads="1"/>
          </p:cNvPicPr>
          <p:nvPr/>
        </p:nvPicPr>
        <p:blipFill>
          <a:blip r:embed="rId3"/>
          <a:srcRect b="28658"/>
          <a:stretch>
            <a:fillRect/>
          </a:stretch>
        </p:blipFill>
        <p:spPr bwMode="auto">
          <a:xfrm>
            <a:off x="0" y="0"/>
            <a:ext cx="914400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238625" y="3425825"/>
            <a:ext cx="4570413" cy="1481138"/>
          </a:xfrm>
          <a:prstGeom prst="rect">
            <a:avLst/>
          </a:prstGeom>
          <a:solidFill>
            <a:srgbClr val="FFCC0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1550" y="3829050"/>
            <a:ext cx="4111625" cy="9731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D4D70-AC5F-4909-BB03-3D63E98DC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3A962-26EF-4379-BCE1-F15BB45288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4C7FF-279F-45C2-BF50-64DED82037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ABE53-2DEB-42F7-A2EF-03B41652AC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4100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pPr>
              <a:defRPr/>
            </a:pPr>
            <a:fld id="{02C3FE32-247E-4EDE-AB02-2151971C5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  <p:sldLayoutId id="2147483958" r:id="rId12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ACB41FA-DB2D-44BA-ADD7-292B00B809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12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5126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26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9220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pPr>
              <a:defRPr/>
            </a:pPr>
            <a:fld id="{FF7824AF-D43B-49DE-A38B-26916016E4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  <p:sldLayoutId id="2147483994" r:id="rId1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113D735-C5EC-4AB2-9324-45C2A22C4A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24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246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69963" y="5868988"/>
            <a:ext cx="34083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6" r:id="rId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dirty="0" smtClean="0">
                <a:latin typeface="Trebuchet MS" pitchFamily="34" charset="0"/>
              </a:rPr>
              <a:t>11 February 2009</a:t>
            </a: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4394200" y="3568700"/>
            <a:ext cx="41558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0" dirty="0" smtClean="0"/>
              <a:t>Enterprise Data Warehousing</a:t>
            </a:r>
          </a:p>
          <a:p>
            <a:r>
              <a:rPr lang="en-US" sz="2400" b="0" dirty="0" smtClean="0"/>
              <a:t>Real Time Data Acquisition</a:t>
            </a:r>
            <a:endParaRPr lang="en-US" sz="2400" b="0" dirty="0"/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4378325" y="4367213"/>
            <a:ext cx="39580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 dirty="0"/>
              <a:t>Presentation to </a:t>
            </a:r>
            <a:r>
              <a:rPr lang="en-US" b="0" dirty="0" smtClean="0"/>
              <a:t>Pratt &amp; </a:t>
            </a:r>
            <a:r>
              <a:rPr lang="en-US" b="0" dirty="0" smtClean="0"/>
              <a:t>Whitney</a:t>
            </a:r>
            <a:endParaRPr 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Daemon ? </a:t>
            </a:r>
          </a:p>
        </p:txBody>
      </p:sp>
      <p:sp>
        <p:nvSpPr>
          <p:cNvPr id="6" name="AutoShape 1057"/>
          <p:cNvSpPr>
            <a:spLocks noChangeArrowheads="1"/>
          </p:cNvSpPr>
          <p:nvPr/>
        </p:nvSpPr>
        <p:spPr bwMode="auto">
          <a:xfrm>
            <a:off x="267282" y="1488649"/>
            <a:ext cx="8497517" cy="4884010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en-US" sz="1800" b="0" dirty="0" smtClean="0"/>
              <a:t>System process fulfills a specific task at regular intervals</a:t>
            </a:r>
          </a:p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en-US" sz="1800" b="0" dirty="0" smtClean="0"/>
              <a:t> The SAP </a:t>
            </a:r>
            <a:r>
              <a:rPr lang="en-US" sz="1800" b="0" dirty="0" err="1" smtClean="0"/>
              <a:t>NetWeaver</a:t>
            </a:r>
            <a:r>
              <a:rPr lang="en-US" sz="1800" b="0" dirty="0" smtClean="0"/>
              <a:t> BI Daemon performs three steps (depending on the </a:t>
            </a:r>
            <a:br>
              <a:rPr lang="en-US" sz="1800" b="0" dirty="0" smtClean="0"/>
            </a:br>
            <a:r>
              <a:rPr lang="en-US" sz="1800" b="0" dirty="0" smtClean="0"/>
              <a:t>  scenario chosen):</a:t>
            </a:r>
          </a:p>
          <a:p>
            <a:pPr marL="735013" lvl="1" indent="-177800" algn="just" eaLnBrk="1" hangingPunct="1">
              <a:lnSpc>
                <a:spcPct val="150000"/>
              </a:lnSpc>
              <a:buFont typeface="Wingdings" pitchFamily="2" charset="2"/>
              <a:buChar char="W"/>
            </a:pPr>
            <a:r>
              <a:rPr lang="en-US" sz="1800" b="0" dirty="0" smtClean="0"/>
              <a:t> </a:t>
            </a:r>
            <a:r>
              <a:rPr lang="en-US" sz="18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Initiate Service-API (SAPI) data pull via </a:t>
            </a:r>
            <a:r>
              <a:rPr lang="en-US" sz="1800" b="0" dirty="0" err="1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InfoPackage</a:t>
            </a:r>
            <a:r>
              <a:rPr lang="en-US" sz="18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for Real-time Data </a:t>
            </a:r>
            <a:br>
              <a:rPr lang="en-US" sz="18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sz="18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Acquisition into PSA)</a:t>
            </a:r>
          </a:p>
          <a:p>
            <a:pPr marL="735013" lvl="1" indent="-177800" algn="just" eaLnBrk="1" hangingPunct="1">
              <a:lnSpc>
                <a:spcPct val="150000"/>
              </a:lnSpc>
              <a:buFont typeface="Wingdings" pitchFamily="2" charset="2"/>
              <a:buChar char="W"/>
            </a:pPr>
            <a:r>
              <a:rPr lang="en-US" sz="18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Track status of data transfer from source system</a:t>
            </a:r>
          </a:p>
          <a:p>
            <a:pPr marL="735013" lvl="1" indent="-177800" algn="just" eaLnBrk="1" hangingPunct="1">
              <a:lnSpc>
                <a:spcPct val="150000"/>
              </a:lnSpc>
              <a:buFont typeface="Wingdings" pitchFamily="2" charset="2"/>
              <a:buChar char="W"/>
            </a:pPr>
            <a:r>
              <a:rPr lang="en-US" sz="18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Initiate update of </a:t>
            </a:r>
            <a:r>
              <a:rPr lang="en-US" sz="1800" b="0" dirty="0" err="1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DataStore</a:t>
            </a:r>
            <a:r>
              <a:rPr lang="en-US" sz="18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Object via DTP</a:t>
            </a:r>
          </a:p>
          <a:p>
            <a:pPr marL="277813" indent="-177800" algn="just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en-US" sz="1800" b="0" dirty="0" smtClean="0"/>
              <a:t>Successful execution of each step is tracked in a control table</a:t>
            </a:r>
          </a:p>
          <a:p>
            <a:pPr marL="735013" lvl="1" indent="-177800" algn="just" eaLnBrk="1" hangingPunct="1">
              <a:lnSpc>
                <a:spcPct val="150000"/>
              </a:lnSpc>
              <a:buFont typeface="Wingdings" pitchFamily="2" charset="2"/>
              <a:buChar char="W"/>
            </a:pPr>
            <a:r>
              <a:rPr lang="en-US" sz="18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Allows restarting if necessary</a:t>
            </a:r>
          </a:p>
          <a:p>
            <a:pPr marL="735013" lvl="1" indent="-177800" algn="just" eaLnBrk="1" hangingPunct="1">
              <a:lnSpc>
                <a:spcPct val="150000"/>
              </a:lnSpc>
              <a:buFont typeface="Wingdings" pitchFamily="2" charset="2"/>
              <a:buChar char="W"/>
            </a:pPr>
            <a:r>
              <a:rPr lang="en-US" sz="18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Restart can be initiated so it starts at the next step after the last </a:t>
            </a:r>
            <a:br>
              <a:rPr lang="en-US" sz="18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sz="18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successfully executed step</a:t>
            </a:r>
            <a:endParaRPr lang="en-US" sz="1600" b="0" dirty="0" smtClean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1973" y="1209822"/>
            <a:ext cx="2320120" cy="369332"/>
          </a:xfrm>
          <a:prstGeom prst="rect">
            <a:avLst/>
          </a:prstGeom>
          <a:solidFill>
            <a:srgbClr val="FFC000"/>
          </a:solidFill>
          <a:ln>
            <a:solidFill>
              <a:srgbClr val="B492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Daemon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Daemon Monitoring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t="21704" b="10573"/>
          <a:stretch>
            <a:fillRect/>
          </a:stretch>
        </p:blipFill>
        <p:spPr bwMode="auto">
          <a:xfrm>
            <a:off x="544844" y="2442949"/>
            <a:ext cx="7972425" cy="3166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Group 7"/>
          <p:cNvGrpSpPr/>
          <p:nvPr/>
        </p:nvGrpSpPr>
        <p:grpSpPr>
          <a:xfrm>
            <a:off x="518613" y="1323818"/>
            <a:ext cx="8190505" cy="805238"/>
            <a:chOff x="518613" y="1091802"/>
            <a:chExt cx="8190505" cy="805238"/>
          </a:xfrm>
        </p:grpSpPr>
        <p:sp>
          <p:nvSpPr>
            <p:cNvPr id="7" name="AutoShape 1051"/>
            <p:cNvSpPr>
              <a:spLocks noChangeArrowheads="1"/>
            </p:cNvSpPr>
            <p:nvPr/>
          </p:nvSpPr>
          <p:spPr bwMode="auto">
            <a:xfrm>
              <a:off x="518613" y="1091802"/>
              <a:ext cx="8190505" cy="805238"/>
            </a:xfrm>
            <a:prstGeom prst="roundRect">
              <a:avLst>
                <a:gd name="adj" fmla="val 4514"/>
              </a:avLst>
            </a:prstGeom>
            <a:solidFill>
              <a:srgbClr val="FEF0BC"/>
            </a:solidFill>
            <a:ln w="9525" algn="ctr">
              <a:solidFill>
                <a:srgbClr val="FDCB0C"/>
              </a:solidFill>
              <a:round/>
              <a:headEnd/>
              <a:tailEnd/>
            </a:ln>
          </p:spPr>
          <p:txBody>
            <a:bodyPr/>
            <a:lstStyle/>
            <a:p>
              <a:pPr marL="53975" indent="-53975" eaLnBrk="1" hangingPunct="1">
                <a:lnSpc>
                  <a:spcPct val="150000"/>
                </a:lnSpc>
                <a:spcAft>
                  <a:spcPct val="40000"/>
                </a:spcAft>
                <a:buClr>
                  <a:srgbClr val="4D4D00"/>
                </a:buClr>
                <a:buSzPct val="80000"/>
                <a:buFont typeface="Wingdings" pitchFamily="2" charset="2"/>
                <a:buChar char=""/>
              </a:pPr>
              <a:r>
                <a:rPr lang="en-US" sz="1600" b="0" dirty="0" smtClean="0"/>
                <a:t> Maintenance screen for demon control can be called from the Data Warehousing Workbench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06740" y="1496425"/>
              <a:ext cx="2320120" cy="369332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B492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 smtClean="0"/>
                <a:t>Transaction RSRDA</a:t>
              </a:r>
              <a:endParaRPr lang="en-US" sz="1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1- RDA via SAP Application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19088" y="1110807"/>
            <a:ext cx="8505825" cy="5486400"/>
            <a:chOff x="319088" y="1110807"/>
            <a:chExt cx="8505825" cy="5486400"/>
          </a:xfrm>
        </p:grpSpPr>
        <p:pic>
          <p:nvPicPr>
            <p:cNvPr id="10242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19088" y="1110807"/>
              <a:ext cx="8505825" cy="548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AutoShape 17"/>
            <p:cNvSpPr>
              <a:spLocks noChangeArrowheads="1"/>
            </p:cNvSpPr>
            <p:nvPr/>
          </p:nvSpPr>
          <p:spPr bwMode="auto">
            <a:xfrm>
              <a:off x="4439145" y="2295745"/>
              <a:ext cx="4295419" cy="1198083"/>
            </a:xfrm>
            <a:prstGeom prst="roundRect">
              <a:avLst>
                <a:gd name="adj" fmla="val 3884"/>
              </a:avLst>
            </a:prstGeom>
            <a:solidFill>
              <a:srgbClr val="FEF1C0"/>
            </a:solidFill>
            <a:ln w="19050">
              <a:solidFill>
                <a:srgbClr val="B18B01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 marL="231775">
                <a:lnSpc>
                  <a:spcPct val="120000"/>
                </a:lnSpc>
                <a:buFont typeface="Wingdings" pitchFamily="2" charset="2"/>
                <a:buChar char=""/>
              </a:pPr>
              <a:r>
                <a:rPr lang="de-DE" sz="1600" b="0" dirty="0" smtClean="0"/>
                <a:t>   </a:t>
              </a:r>
              <a:r>
                <a:rPr lang="en-US" sz="1600" b="0" dirty="0" smtClean="0"/>
                <a:t>Data is pulled into PSA by Real-time 	</a:t>
              </a:r>
              <a:r>
                <a:rPr lang="en-US" sz="1600" b="0" dirty="0" err="1" smtClean="0"/>
                <a:t>InfoPackage</a:t>
              </a:r>
              <a:endParaRPr lang="en-US" sz="1600" b="0" dirty="0" smtClean="0"/>
            </a:p>
            <a:p>
              <a:pPr marL="231775">
                <a:lnSpc>
                  <a:spcPct val="120000"/>
                </a:lnSpc>
                <a:buFont typeface="Wingdings" pitchFamily="2" charset="2"/>
                <a:buChar char=""/>
              </a:pPr>
              <a:r>
                <a:rPr lang="de-DE" sz="1600" b="0" dirty="0" smtClean="0"/>
                <a:t>   </a:t>
              </a:r>
              <a:r>
                <a:rPr lang="en-US" sz="1600" b="0" dirty="0" smtClean="0"/>
                <a:t>Data is transferred to </a:t>
              </a:r>
              <a:r>
                <a:rPr lang="en-US" sz="1600" b="0" dirty="0" err="1" smtClean="0"/>
                <a:t>DataStore</a:t>
              </a:r>
              <a:r>
                <a:rPr lang="en-US" sz="1600" b="0" dirty="0" smtClean="0"/>
                <a:t> Object 	via Real-time DTP</a:t>
              </a:r>
            </a:p>
          </p:txBody>
        </p:sp>
        <p:sp>
          <p:nvSpPr>
            <p:cNvPr id="7" name="AutoShape 17"/>
            <p:cNvSpPr>
              <a:spLocks noChangeArrowheads="1"/>
            </p:cNvSpPr>
            <p:nvPr/>
          </p:nvSpPr>
          <p:spPr bwMode="auto">
            <a:xfrm>
              <a:off x="4380929" y="1285811"/>
              <a:ext cx="4107973" cy="897831"/>
            </a:xfrm>
            <a:prstGeom prst="roundRect">
              <a:avLst>
                <a:gd name="adj" fmla="val 3884"/>
              </a:avLst>
            </a:prstGeom>
            <a:solidFill>
              <a:srgbClr val="FFC000"/>
            </a:solidFill>
            <a:ln w="19050">
              <a:solidFill>
                <a:srgbClr val="B18B01"/>
              </a:solidFill>
              <a:round/>
              <a:headEnd/>
              <a:tailEnd/>
            </a:ln>
          </p:spPr>
          <p:txBody>
            <a:bodyPr lIns="0" tIns="0" rIns="0" bIns="0" anchor="ctr" anchorCtr="0"/>
            <a:lstStyle/>
            <a:p>
              <a:pPr marL="231775" algn="ctr">
                <a:lnSpc>
                  <a:spcPct val="120000"/>
                </a:lnSpc>
              </a:pPr>
              <a:r>
                <a:rPr lang="de-DE" sz="1800" dirty="0" smtClean="0"/>
                <a:t>Service API-based real-time data acquisition is a two-stage process</a:t>
              </a:r>
              <a:endParaRPr lang="en-US" sz="1800" dirty="0" smtClean="0"/>
            </a:p>
          </p:txBody>
        </p:sp>
        <p:sp>
          <p:nvSpPr>
            <p:cNvPr id="8" name="AutoShape 17"/>
            <p:cNvSpPr>
              <a:spLocks noChangeArrowheads="1"/>
            </p:cNvSpPr>
            <p:nvPr/>
          </p:nvSpPr>
          <p:spPr bwMode="auto">
            <a:xfrm>
              <a:off x="4343612" y="3674170"/>
              <a:ext cx="4295419" cy="966068"/>
            </a:xfrm>
            <a:prstGeom prst="roundRect">
              <a:avLst>
                <a:gd name="adj" fmla="val 3884"/>
              </a:avLst>
            </a:prstGeom>
            <a:solidFill>
              <a:schemeClr val="bg1"/>
            </a:solidFill>
            <a:ln w="6350">
              <a:solidFill>
                <a:srgbClr val="B49200"/>
              </a:solidFill>
              <a:prstDash val="sysDash"/>
              <a:round/>
              <a:headEnd/>
              <a:tailEnd/>
            </a:ln>
          </p:spPr>
          <p:txBody>
            <a:bodyPr lIns="0" tIns="0" rIns="0" bIns="0"/>
            <a:lstStyle/>
            <a:p>
              <a:pPr marL="231775">
                <a:lnSpc>
                  <a:spcPct val="120000"/>
                </a:lnSpc>
              </a:pPr>
              <a:r>
                <a:rPr lang="de-DE" sz="1600" dirty="0" smtClean="0"/>
                <a:t>In bothe cases the process of data movements is initiated by the system daemon</a:t>
              </a:r>
              <a:endParaRPr lang="en-US" sz="1600" dirty="0" smtClean="0"/>
            </a:p>
          </p:txBody>
        </p:sp>
      </p:grpSp>
      <p:sp>
        <p:nvSpPr>
          <p:cNvPr id="10" name="Rectangle 9"/>
          <p:cNvSpPr/>
          <p:nvPr/>
        </p:nvSpPr>
        <p:spPr>
          <a:xfrm>
            <a:off x="6713090" y="6572576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Activity on Source System Side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3943" y="1068946"/>
            <a:ext cx="8203841" cy="519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6713090" y="6572576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Activity on Source System Side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293" y="1043189"/>
            <a:ext cx="8126703" cy="5274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6713090" y="6572576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Runtime Steps – I &amp; II</a:t>
            </a:r>
          </a:p>
        </p:txBody>
      </p:sp>
      <p:sp>
        <p:nvSpPr>
          <p:cNvPr id="6" name="AutoShape 16"/>
          <p:cNvSpPr>
            <a:spLocks noChangeArrowheads="1"/>
          </p:cNvSpPr>
          <p:nvPr/>
        </p:nvSpPr>
        <p:spPr bwMode="auto">
          <a:xfrm rot="16200000">
            <a:off x="-238837" y="1753743"/>
            <a:ext cx="1446663" cy="313892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algn="ctr" eaLnBrk="1" hangingPunct="1">
              <a:lnSpc>
                <a:spcPct val="110000"/>
              </a:lnSpc>
            </a:pPr>
            <a:r>
              <a:rPr lang="en-US" sz="1600" dirty="0" smtClean="0">
                <a:solidFill>
                  <a:schemeClr val="tx2"/>
                </a:solidFill>
              </a:rPr>
              <a:t>Step 1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787873" y="1170939"/>
            <a:ext cx="5097034" cy="425836"/>
          </a:xfrm>
          <a:prstGeom prst="roundRect">
            <a:avLst>
              <a:gd name="adj" fmla="val 16667"/>
            </a:avLst>
          </a:prstGeom>
          <a:solidFill>
            <a:srgbClr val="FEF6D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eaLnBrk="1" hangingPunct="1">
              <a:lnSpc>
                <a:spcPct val="180000"/>
              </a:lnSpc>
              <a:spcBef>
                <a:spcPct val="50000"/>
              </a:spcBef>
            </a:pPr>
            <a:r>
              <a:rPr lang="en-US" sz="1400" dirty="0" smtClean="0"/>
              <a:t>Call source system for new records</a:t>
            </a:r>
            <a:endParaRPr lang="en-US" sz="1400" dirty="0">
              <a:cs typeface="Times New Roman" pitchFamily="18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801522" y="2262642"/>
            <a:ext cx="5097033" cy="357727"/>
          </a:xfrm>
          <a:prstGeom prst="roundRect">
            <a:avLst>
              <a:gd name="adj" fmla="val 16667"/>
            </a:avLst>
          </a:prstGeom>
          <a:solidFill>
            <a:srgbClr val="FEF6D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0"/>
          <a:lstStyle/>
          <a:p>
            <a:pPr eaLnBrk="1" hangingPunct="1">
              <a:lnSpc>
                <a:spcPct val="180000"/>
              </a:lnSpc>
              <a:spcBef>
                <a:spcPct val="50000"/>
              </a:spcBef>
            </a:pPr>
            <a:r>
              <a:rPr lang="en-US" sz="1400" dirty="0" smtClean="0"/>
              <a:t>Update PSA</a:t>
            </a:r>
            <a:endParaRPr lang="en-US" sz="1400" dirty="0">
              <a:cs typeface="Times New Roman" pitchFamily="18" charset="0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787874" y="1723612"/>
            <a:ext cx="5097033" cy="391778"/>
          </a:xfrm>
          <a:prstGeom prst="roundRect">
            <a:avLst>
              <a:gd name="adj" fmla="val 16667"/>
            </a:avLst>
          </a:prstGeom>
          <a:solidFill>
            <a:srgbClr val="FEF6D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eaLnBrk="1" hangingPunct="1">
              <a:lnSpc>
                <a:spcPct val="180000"/>
              </a:lnSpc>
              <a:spcBef>
                <a:spcPct val="50000"/>
              </a:spcBef>
            </a:pPr>
            <a:r>
              <a:rPr lang="en-US" sz="1400" dirty="0" smtClean="0"/>
              <a:t>Status update of transferred records in confirmation table</a:t>
            </a:r>
            <a:endParaRPr lang="en-US" sz="1400" dirty="0">
              <a:cs typeface="Times New Roman" pitchFamily="18" charset="0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6246055" y="1125375"/>
            <a:ext cx="2574388" cy="1672418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0"/>
          <a:lstStyle/>
          <a:p>
            <a:pPr eaLnBrk="1" hangingPunct="1">
              <a:lnSpc>
                <a:spcPct val="180000"/>
              </a:lnSpc>
              <a:spcBef>
                <a:spcPct val="50000"/>
              </a:spcBef>
            </a:pPr>
            <a:r>
              <a:rPr lang="en-US" sz="1400" dirty="0" smtClean="0">
                <a:cs typeface="Times New Roman" pitchFamily="18" charset="0"/>
              </a:rPr>
              <a:t>Commit</a:t>
            </a:r>
          </a:p>
          <a:p>
            <a:pPr eaLnBrk="1" hangingPunct="1">
              <a:lnSpc>
                <a:spcPct val="180000"/>
              </a:lnSpc>
              <a:spcBef>
                <a:spcPct val="50000"/>
              </a:spcBef>
            </a:pPr>
            <a:endParaRPr lang="en-US" sz="1400" dirty="0" smtClean="0">
              <a:cs typeface="Times New Roman" pitchFamily="18" charset="0"/>
            </a:endParaRPr>
          </a:p>
          <a:p>
            <a:pPr eaLnBrk="1" hangingPunct="1">
              <a:lnSpc>
                <a:spcPct val="180000"/>
              </a:lnSpc>
              <a:spcBef>
                <a:spcPct val="50000"/>
              </a:spcBef>
            </a:pPr>
            <a:endParaRPr lang="en-US" sz="1400" dirty="0" smtClean="0">
              <a:cs typeface="Times New Roman" pitchFamily="18" charset="0"/>
            </a:endParaRPr>
          </a:p>
          <a:p>
            <a:pPr eaLnBrk="1" hangingPunct="1">
              <a:lnSpc>
                <a:spcPct val="180000"/>
              </a:lnSpc>
              <a:spcBef>
                <a:spcPct val="50000"/>
              </a:spcBef>
            </a:pPr>
            <a:endParaRPr lang="en-US" sz="1400" dirty="0"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14515" y="1534387"/>
            <a:ext cx="2393388" cy="523220"/>
          </a:xfrm>
          <a:prstGeom prst="rect">
            <a:avLst/>
          </a:prstGeom>
          <a:solidFill>
            <a:srgbClr val="FFF0C1"/>
          </a:solidFill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1400" b="0" dirty="0" smtClean="0"/>
              <a:t>Update confirmation table </a:t>
            </a:r>
            <a:br>
              <a:rPr lang="en-US" sz="1400" b="0" dirty="0" smtClean="0"/>
            </a:br>
            <a:r>
              <a:rPr lang="en-US" sz="1400" b="0" dirty="0" smtClean="0"/>
              <a:t>and update PSA in one step</a:t>
            </a:r>
            <a:endParaRPr lang="en-US" sz="1400" b="0" dirty="0"/>
          </a:p>
        </p:txBody>
      </p:sp>
      <p:sp>
        <p:nvSpPr>
          <p:cNvPr id="12" name="TextBox 11"/>
          <p:cNvSpPr txBox="1"/>
          <p:nvPr/>
        </p:nvSpPr>
        <p:spPr>
          <a:xfrm>
            <a:off x="6348530" y="2210940"/>
            <a:ext cx="2372391" cy="307777"/>
          </a:xfrm>
          <a:prstGeom prst="rect">
            <a:avLst/>
          </a:prstGeom>
          <a:solidFill>
            <a:srgbClr val="FFF0C1"/>
          </a:solidFill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1400" b="0" dirty="0" smtClean="0"/>
              <a:t>Guarantee synchronization</a:t>
            </a:r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863237" y="2988848"/>
            <a:ext cx="5196370" cy="1160060"/>
          </a:xfrm>
          <a:prstGeom prst="roundRect">
            <a:avLst>
              <a:gd name="adj" fmla="val 16667"/>
            </a:avLst>
          </a:prstGeom>
          <a:solidFill>
            <a:srgbClr val="FEF6D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eaLnBrk="1" hangingPunct="1">
              <a:lnSpc>
                <a:spcPct val="180000"/>
              </a:lnSpc>
              <a:spcBef>
                <a:spcPct val="50000"/>
              </a:spcBef>
            </a:pPr>
            <a:r>
              <a:rPr lang="en-US" sz="1400" dirty="0" smtClean="0"/>
              <a:t>Check for records in confirmation table</a:t>
            </a:r>
          </a:p>
          <a:p>
            <a:pPr eaLnBrk="1" hangingPunct="1">
              <a:lnSpc>
                <a:spcPct val="180000"/>
              </a:lnSpc>
              <a:spcBef>
                <a:spcPct val="50000"/>
              </a:spcBef>
            </a:pPr>
            <a:endParaRPr lang="en-US" sz="1400" dirty="0" smtClean="0"/>
          </a:p>
          <a:p>
            <a:pPr eaLnBrk="1" hangingPunct="1">
              <a:lnSpc>
                <a:spcPct val="180000"/>
              </a:lnSpc>
              <a:spcBef>
                <a:spcPct val="50000"/>
              </a:spcBef>
            </a:pPr>
            <a:endParaRPr lang="en-US" sz="1400" dirty="0" smtClean="0"/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958774" y="4831310"/>
            <a:ext cx="5073536" cy="477668"/>
          </a:xfrm>
          <a:prstGeom prst="roundRect">
            <a:avLst>
              <a:gd name="adj" fmla="val 16667"/>
            </a:avLst>
          </a:prstGeom>
          <a:solidFill>
            <a:srgbClr val="FEF6D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0"/>
          <a:lstStyle/>
          <a:p>
            <a:pPr eaLnBrk="1" hangingPunct="1">
              <a:lnSpc>
                <a:spcPct val="180000"/>
              </a:lnSpc>
              <a:spcBef>
                <a:spcPct val="50000"/>
              </a:spcBef>
            </a:pPr>
            <a:r>
              <a:rPr lang="en-US" sz="1400" dirty="0" smtClean="0">
                <a:cs typeface="Times New Roman" pitchFamily="18" charset="0"/>
              </a:rPr>
              <a:t>Reply confirmation sent to SAP </a:t>
            </a:r>
            <a:r>
              <a:rPr lang="en-US" sz="1400" dirty="0" err="1" smtClean="0">
                <a:cs typeface="Times New Roman" pitchFamily="18" charset="0"/>
              </a:rPr>
              <a:t>NetWeaver</a:t>
            </a:r>
            <a:r>
              <a:rPr lang="en-US" sz="1400" dirty="0" smtClean="0">
                <a:cs typeface="Times New Roman" pitchFamily="18" charset="0"/>
              </a:rPr>
              <a:t> BI</a:t>
            </a:r>
            <a:endParaRPr lang="en-US" sz="1400" dirty="0">
              <a:cs typeface="Times New Roman" pitchFamily="18" charset="0"/>
            </a:endParaRPr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958774" y="4283020"/>
            <a:ext cx="5073536" cy="411810"/>
          </a:xfrm>
          <a:prstGeom prst="roundRect">
            <a:avLst>
              <a:gd name="adj" fmla="val 16667"/>
            </a:avLst>
          </a:prstGeom>
          <a:solidFill>
            <a:srgbClr val="FEF6D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eaLnBrk="1" hangingPunct="1">
              <a:lnSpc>
                <a:spcPct val="180000"/>
              </a:lnSpc>
              <a:spcBef>
                <a:spcPct val="50000"/>
              </a:spcBef>
            </a:pPr>
            <a:r>
              <a:rPr lang="en-US" sz="1400" dirty="0" smtClean="0">
                <a:cs typeface="Times New Roman" pitchFamily="18" charset="0"/>
              </a:rPr>
              <a:t>Daemon flags records in source system</a:t>
            </a:r>
            <a:endParaRPr lang="en-US" sz="1400" dirty="0">
              <a:cs typeface="Times New Roman" pitchFamily="18" charset="0"/>
            </a:endParaRPr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 rot="16200000">
            <a:off x="-1241867" y="4626518"/>
            <a:ext cx="3575714" cy="354994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algn="ctr" eaLnBrk="1" hangingPunct="1">
              <a:lnSpc>
                <a:spcPct val="110000"/>
              </a:lnSpc>
            </a:pPr>
            <a:r>
              <a:rPr lang="en-US" sz="1600" dirty="0" smtClean="0">
                <a:solidFill>
                  <a:schemeClr val="tx2"/>
                </a:solidFill>
              </a:rPr>
              <a:t>Step 2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09929" y="3411927"/>
            <a:ext cx="4858608" cy="6093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0" dirty="0" smtClean="0"/>
              <a:t>If records are available in confirmation table the </a:t>
            </a:r>
            <a:br>
              <a:rPr lang="en-US" sz="1400" b="0" dirty="0" smtClean="0"/>
            </a:br>
            <a:r>
              <a:rPr lang="en-US" sz="1400" b="0" dirty="0" smtClean="0"/>
              <a:t>corresponding records exist as well in PSA</a:t>
            </a:r>
            <a:endParaRPr lang="en-US" sz="1400" b="0" dirty="0"/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972422" y="5421724"/>
            <a:ext cx="5073536" cy="467284"/>
          </a:xfrm>
          <a:prstGeom prst="roundRect">
            <a:avLst>
              <a:gd name="adj" fmla="val 16667"/>
            </a:avLst>
          </a:prstGeom>
          <a:solidFill>
            <a:srgbClr val="FEF6D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0"/>
          <a:lstStyle/>
          <a:p>
            <a:pPr eaLnBrk="1" hangingPunct="1">
              <a:lnSpc>
                <a:spcPct val="180000"/>
              </a:lnSpc>
              <a:spcBef>
                <a:spcPct val="50000"/>
              </a:spcBef>
            </a:pPr>
            <a:r>
              <a:rPr lang="en-US" sz="1400" dirty="0" smtClean="0">
                <a:cs typeface="Times New Roman" pitchFamily="18" charset="0"/>
              </a:rPr>
              <a:t>Entries are flagged as processed in confirmation table</a:t>
            </a:r>
            <a:endParaRPr lang="en-US" sz="1400" dirty="0">
              <a:cs typeface="Times New Roman" pitchFamily="18" charset="0"/>
            </a:endParaRPr>
          </a:p>
        </p:txBody>
      </p:sp>
      <p:sp>
        <p:nvSpPr>
          <p:cNvPr id="19" name="AutoShape 8"/>
          <p:cNvSpPr>
            <a:spLocks noChangeArrowheads="1"/>
          </p:cNvSpPr>
          <p:nvPr/>
        </p:nvSpPr>
        <p:spPr bwMode="auto">
          <a:xfrm>
            <a:off x="999717" y="6016294"/>
            <a:ext cx="5073536" cy="507346"/>
          </a:xfrm>
          <a:prstGeom prst="roundRect">
            <a:avLst>
              <a:gd name="adj" fmla="val 16667"/>
            </a:avLst>
          </a:prstGeom>
          <a:solidFill>
            <a:srgbClr val="FEF6D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0"/>
          <a:lstStyle/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sz="1400" dirty="0" smtClean="0">
                <a:cs typeface="Times New Roman" pitchFamily="18" charset="0"/>
              </a:rPr>
              <a:t>Initiate DTP after the records are confirmed in confirmation table</a:t>
            </a:r>
            <a:endParaRPr lang="en-US" sz="1400" dirty="0">
              <a:cs typeface="Times New Roman" pitchFamily="18" charset="0"/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6314296" y="3486478"/>
            <a:ext cx="2574388" cy="2832476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0"/>
          <a:lstStyle/>
          <a:p>
            <a:pPr eaLnBrk="1" hangingPunct="1">
              <a:lnSpc>
                <a:spcPct val="180000"/>
              </a:lnSpc>
              <a:spcBef>
                <a:spcPct val="50000"/>
              </a:spcBef>
            </a:pPr>
            <a:r>
              <a:rPr lang="en-US" sz="1400" dirty="0" smtClean="0">
                <a:cs typeface="Times New Roman" pitchFamily="18" charset="0"/>
              </a:rPr>
              <a:t>Commit</a:t>
            </a:r>
          </a:p>
          <a:p>
            <a:pPr eaLnBrk="1" hangingPunct="1">
              <a:lnSpc>
                <a:spcPct val="180000"/>
              </a:lnSpc>
              <a:spcBef>
                <a:spcPct val="50000"/>
              </a:spcBef>
            </a:pPr>
            <a:endParaRPr lang="en-US" sz="1400" dirty="0" smtClean="0">
              <a:cs typeface="Times New Roman" pitchFamily="18" charset="0"/>
            </a:endParaRPr>
          </a:p>
          <a:p>
            <a:pPr eaLnBrk="1" hangingPunct="1">
              <a:lnSpc>
                <a:spcPct val="180000"/>
              </a:lnSpc>
              <a:spcBef>
                <a:spcPct val="50000"/>
              </a:spcBef>
            </a:pPr>
            <a:endParaRPr lang="en-US" sz="1400" dirty="0" smtClean="0">
              <a:cs typeface="Times New Roman" pitchFamily="18" charset="0"/>
            </a:endParaRPr>
          </a:p>
          <a:p>
            <a:pPr eaLnBrk="1" hangingPunct="1">
              <a:lnSpc>
                <a:spcPct val="180000"/>
              </a:lnSpc>
              <a:spcBef>
                <a:spcPct val="50000"/>
              </a:spcBef>
            </a:pPr>
            <a:endParaRPr lang="en-US" sz="1400" dirty="0" smtClean="0">
              <a:cs typeface="Times New Roman" pitchFamily="18" charset="0"/>
            </a:endParaRPr>
          </a:p>
          <a:p>
            <a:pPr eaLnBrk="1" hangingPunct="1">
              <a:lnSpc>
                <a:spcPct val="180000"/>
              </a:lnSpc>
              <a:spcBef>
                <a:spcPct val="50000"/>
              </a:spcBef>
            </a:pPr>
            <a:endParaRPr lang="en-US" sz="1400" dirty="0" smtClean="0">
              <a:cs typeface="Times New Roman" pitchFamily="18" charset="0"/>
            </a:endParaRPr>
          </a:p>
          <a:p>
            <a:pPr eaLnBrk="1" hangingPunct="1">
              <a:lnSpc>
                <a:spcPct val="180000"/>
              </a:lnSpc>
              <a:spcBef>
                <a:spcPct val="50000"/>
              </a:spcBef>
            </a:pPr>
            <a:endParaRPr lang="en-US" sz="1400" dirty="0"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69107" y="3991026"/>
            <a:ext cx="2393388" cy="738664"/>
          </a:xfrm>
          <a:prstGeom prst="rect">
            <a:avLst/>
          </a:prstGeom>
          <a:solidFill>
            <a:srgbClr val="FFF0C1"/>
          </a:solidFill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1400" b="0" dirty="0" smtClean="0"/>
              <a:t>If not successful in BI, records will stay in confirmation table</a:t>
            </a:r>
            <a:endParaRPr lang="en-US" sz="1400" b="0" dirty="0"/>
          </a:p>
        </p:txBody>
      </p:sp>
      <p:sp>
        <p:nvSpPr>
          <p:cNvPr id="24" name="TextBox 23"/>
          <p:cNvSpPr txBox="1"/>
          <p:nvPr/>
        </p:nvSpPr>
        <p:spPr>
          <a:xfrm>
            <a:off x="6403122" y="4954188"/>
            <a:ext cx="2372391" cy="954107"/>
          </a:xfrm>
          <a:prstGeom prst="rect">
            <a:avLst/>
          </a:prstGeom>
          <a:solidFill>
            <a:srgbClr val="FFF0C1"/>
          </a:solidFill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1400" b="0" dirty="0" smtClean="0"/>
              <a:t>Guarantee restart of step 2 even when the update in the source system was successful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Daemon Triggers RDA Processing every 3 </a:t>
            </a:r>
            <a:r>
              <a:rPr lang="en-US" dirty="0" err="1" smtClean="0"/>
              <a:t>mins</a:t>
            </a:r>
            <a:endParaRPr lang="en-US" dirty="0" smtClean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155210"/>
            <a:ext cx="762000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6713090" y="6572576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Closure of Open Request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0878" y="1141581"/>
            <a:ext cx="6400800" cy="369332"/>
          </a:xfrm>
          <a:prstGeom prst="rect">
            <a:avLst/>
          </a:prstGeom>
          <a:solidFill>
            <a:srgbClr val="FFC000"/>
          </a:solidFill>
          <a:ln>
            <a:solidFill>
              <a:srgbClr val="B492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Not executed on every data load cycle</a:t>
            </a:r>
            <a:endParaRPr lang="en-US" sz="1800" dirty="0"/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924350" y="5036025"/>
            <a:ext cx="6636510" cy="977198"/>
          </a:xfrm>
          <a:prstGeom prst="roundRect">
            <a:avLst>
              <a:gd name="adj" fmla="val 16667"/>
            </a:avLst>
          </a:prstGeom>
          <a:solidFill>
            <a:srgbClr val="FEF6D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Wingdings" pitchFamily="2" charset="2"/>
              <a:buChar char="W"/>
            </a:pPr>
            <a:r>
              <a:rPr lang="en-US" sz="1600" dirty="0" smtClean="0"/>
              <a:t>Request of </a:t>
            </a:r>
            <a:r>
              <a:rPr lang="en-US" sz="1600" dirty="0" err="1" smtClean="0"/>
              <a:t>InfoPackage</a:t>
            </a:r>
            <a:r>
              <a:rPr lang="en-US" sz="1600" dirty="0" smtClean="0"/>
              <a:t> and DTPs are synchronized via daemon</a:t>
            </a:r>
            <a:br>
              <a:rPr lang="en-US" sz="1600" dirty="0" smtClean="0"/>
            </a:br>
            <a:r>
              <a:rPr lang="en-US" sz="1600" dirty="0" smtClean="0"/>
              <a:t>(i.e. request in PSA and </a:t>
            </a:r>
            <a:r>
              <a:rPr lang="en-US" sz="1600" dirty="0" err="1" smtClean="0"/>
              <a:t>DataStore</a:t>
            </a:r>
            <a:r>
              <a:rPr lang="en-US" sz="1600" dirty="0" smtClean="0"/>
              <a:t> Object are aligned)</a:t>
            </a: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897054" y="1648604"/>
            <a:ext cx="6636510" cy="1558613"/>
          </a:xfrm>
          <a:prstGeom prst="roundRect">
            <a:avLst>
              <a:gd name="adj" fmla="val 16667"/>
            </a:avLst>
          </a:prstGeom>
          <a:solidFill>
            <a:srgbClr val="FEF6D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eaLnBrk="1" hangingPunct="1">
              <a:lnSpc>
                <a:spcPct val="180000"/>
              </a:lnSpc>
              <a:spcBef>
                <a:spcPct val="50000"/>
              </a:spcBef>
              <a:buFont typeface="Wingdings" pitchFamily="2" charset="2"/>
              <a:buChar char="W"/>
            </a:pPr>
            <a:r>
              <a:rPr lang="en-US" sz="1400" dirty="0" smtClean="0"/>
              <a:t> </a:t>
            </a:r>
            <a:r>
              <a:rPr lang="en-US" sz="1600" dirty="0" smtClean="0"/>
              <a:t>After completion of data upload into PSA: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sz="1600" b="0" dirty="0" smtClean="0">
                <a:cs typeface="Times New Roman" pitchFamily="18" charset="0"/>
              </a:rPr>
              <a:t>Entries in confirmation table are deleted once the request is closed (threshold for number of records per request/time exceeded or daemon stopped)</a:t>
            </a:r>
            <a:endParaRPr lang="en-US" sz="1600" b="0" dirty="0">
              <a:cs typeface="Times New Roman" pitchFamily="18" charset="0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937997" y="3327278"/>
            <a:ext cx="6636510" cy="1558613"/>
          </a:xfrm>
          <a:prstGeom prst="roundRect">
            <a:avLst>
              <a:gd name="adj" fmla="val 16667"/>
            </a:avLst>
          </a:prstGeom>
          <a:solidFill>
            <a:srgbClr val="FEF6D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eaLnBrk="1" hangingPunct="1">
              <a:lnSpc>
                <a:spcPct val="180000"/>
              </a:lnSpc>
              <a:spcBef>
                <a:spcPct val="50000"/>
              </a:spcBef>
              <a:buFont typeface="Wingdings" pitchFamily="2" charset="2"/>
              <a:buChar char="W"/>
            </a:pPr>
            <a:r>
              <a:rPr lang="en-US" sz="1400" dirty="0" smtClean="0"/>
              <a:t> </a:t>
            </a:r>
            <a:r>
              <a:rPr lang="en-US" sz="1600" dirty="0" smtClean="0"/>
              <a:t>Before the next data load cycle is started: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sz="1600" b="0" dirty="0" smtClean="0">
                <a:cs typeface="Times New Roman" pitchFamily="18" charset="0"/>
              </a:rPr>
              <a:t>The next request is opened for the next data load from source system (determined by update period of the daemon)</a:t>
            </a:r>
            <a:endParaRPr lang="en-US" sz="1600" b="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Daemon closes request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3" y="1177614"/>
            <a:ext cx="7610475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6713090" y="6572576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InfoPackage</a:t>
            </a:r>
            <a:r>
              <a:rPr lang="en-US" dirty="0" smtClean="0"/>
              <a:t> for RDA - Creation 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 l="17240" t="3283" r="11118" b="30280"/>
          <a:stretch>
            <a:fillRect/>
          </a:stretch>
        </p:blipFill>
        <p:spPr bwMode="auto">
          <a:xfrm>
            <a:off x="1978925" y="1269242"/>
            <a:ext cx="5445457" cy="2961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771195" y="5477807"/>
            <a:ext cx="7701565" cy="51546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i="1" dirty="0" smtClean="0"/>
              <a:t>If you want to use a </a:t>
            </a:r>
            <a:r>
              <a:rPr lang="en-US" sz="1200" i="1" dirty="0" err="1" smtClean="0"/>
              <a:t>DataSource</a:t>
            </a:r>
            <a:r>
              <a:rPr lang="en-US" sz="1200" i="1" dirty="0" smtClean="0"/>
              <a:t> with real time capabilities, you have to install the PI_BASIS 2005.1 in the source system</a:t>
            </a:r>
            <a:endParaRPr lang="en-US" sz="1200" i="1" dirty="0"/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1051821" y="4380932"/>
            <a:ext cx="7205073" cy="477671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DF4"/>
              </a:gs>
              <a:gs pos="100000">
                <a:srgbClr val="FEF0BC"/>
              </a:gs>
            </a:gsLst>
            <a:lin ang="0" scaled="1"/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109538"/>
            <a:r>
              <a:rPr lang="en-US" sz="1600" b="0" dirty="0" smtClean="0">
                <a:solidFill>
                  <a:srgbClr val="000000"/>
                </a:solidFill>
                <a:cs typeface="Arial" charset="0"/>
              </a:rPr>
              <a:t>Real-time flag must be selected for the </a:t>
            </a:r>
            <a:r>
              <a:rPr lang="en-US" sz="1600" b="0" dirty="0" err="1" smtClean="0">
                <a:solidFill>
                  <a:srgbClr val="000000"/>
                </a:solidFill>
                <a:cs typeface="Arial" charset="0"/>
              </a:rPr>
              <a:t>InfoPackage</a:t>
            </a:r>
            <a:r>
              <a:rPr lang="en-US" sz="1600" b="0" dirty="0" smtClean="0">
                <a:solidFill>
                  <a:srgbClr val="000000"/>
                </a:solidFill>
                <a:cs typeface="Arial" charset="0"/>
              </a:rPr>
              <a:t> which the </a:t>
            </a:r>
            <a:r>
              <a:rPr lang="en-US" sz="1600" b="0" dirty="0" err="1" smtClean="0">
                <a:solidFill>
                  <a:srgbClr val="000000"/>
                </a:solidFill>
                <a:cs typeface="Arial" charset="0"/>
              </a:rPr>
              <a:t>deamon</a:t>
            </a:r>
            <a:r>
              <a:rPr lang="en-US" sz="1600" b="0" dirty="0" smtClean="0">
                <a:solidFill>
                  <a:srgbClr val="000000"/>
                </a:solidFill>
                <a:cs typeface="Arial" charset="0"/>
              </a:rPr>
              <a:t> will monitor</a:t>
            </a:r>
            <a:endParaRPr lang="en-US" sz="1600" b="0" dirty="0" smtClean="0"/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997230" y="5022380"/>
            <a:ext cx="7314255" cy="263289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DF4"/>
              </a:gs>
              <a:gs pos="100000">
                <a:srgbClr val="FEF0BC"/>
              </a:gs>
            </a:gsLst>
            <a:lin ang="0" scaled="1"/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/>
          <a:lstStyle/>
          <a:p>
            <a:pPr marL="109538" indent="-55563"/>
            <a:r>
              <a:rPr lang="en-US" sz="1600" b="0" dirty="0" smtClean="0">
                <a:solidFill>
                  <a:srgbClr val="000000"/>
                </a:solidFill>
                <a:cs typeface="Arial" charset="0"/>
              </a:rPr>
              <a:t>This options is only available for one </a:t>
            </a:r>
            <a:r>
              <a:rPr lang="en-US" sz="1600" b="0" dirty="0" err="1" smtClean="0">
                <a:solidFill>
                  <a:srgbClr val="000000"/>
                </a:solidFill>
                <a:cs typeface="Arial" charset="0"/>
              </a:rPr>
              <a:t>InfoPackage</a:t>
            </a:r>
            <a:r>
              <a:rPr lang="en-US" sz="1600" b="0" dirty="0" smtClean="0">
                <a:solidFill>
                  <a:srgbClr val="000000"/>
                </a:solidFill>
                <a:cs typeface="Arial" charset="0"/>
              </a:rPr>
              <a:t> attached to the </a:t>
            </a:r>
            <a:r>
              <a:rPr lang="en-US" sz="1600" b="0" dirty="0" err="1" smtClean="0">
                <a:solidFill>
                  <a:srgbClr val="000000"/>
                </a:solidFill>
                <a:cs typeface="Arial" charset="0"/>
              </a:rPr>
              <a:t>Datasource</a:t>
            </a:r>
            <a:endParaRPr lang="en-US" sz="1600" b="0" dirty="0" smtClean="0"/>
          </a:p>
        </p:txBody>
      </p:sp>
      <p:sp>
        <p:nvSpPr>
          <p:cNvPr id="10" name="Right Arrow 9"/>
          <p:cNvSpPr/>
          <p:nvPr/>
        </p:nvSpPr>
        <p:spPr bwMode="auto">
          <a:xfrm>
            <a:off x="668740" y="4435525"/>
            <a:ext cx="259307" cy="16377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1" name="Right Arrow 10"/>
          <p:cNvSpPr/>
          <p:nvPr/>
        </p:nvSpPr>
        <p:spPr bwMode="auto">
          <a:xfrm>
            <a:off x="641444" y="5036030"/>
            <a:ext cx="259307" cy="16377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843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E35E0CB-CE2A-4E0B-B3DF-97C7220A5405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Contents</a:t>
            </a: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87010" y="1280612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700658" y="1945775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700658" y="2620462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263273" y="1340937"/>
            <a:ext cx="12506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latin typeface="Trebuchet MS" pitchFamily="34" charset="0"/>
              </a:rPr>
              <a:t>Overview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276921" y="2006100"/>
            <a:ext cx="12124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latin typeface="Trebuchet MS" pitchFamily="34" charset="0"/>
              </a:rPr>
              <a:t>RDA in BI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263273" y="2680787"/>
            <a:ext cx="11560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/>
              <a:t>Example</a:t>
            </a:r>
            <a:endParaRPr lang="en-US" b="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InfoPackage</a:t>
            </a:r>
            <a:r>
              <a:rPr lang="en-US" dirty="0" smtClean="0"/>
              <a:t> for RDA - Definition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 b="28195"/>
          <a:stretch>
            <a:fillRect/>
          </a:stretch>
        </p:blipFill>
        <p:spPr bwMode="auto">
          <a:xfrm>
            <a:off x="377626" y="1460310"/>
            <a:ext cx="8113914" cy="3261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545912" y="4768124"/>
            <a:ext cx="7885906" cy="3508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smtClean="0"/>
              <a:t>Real-time extraction must be selected in the “Adapter” section of the </a:t>
            </a:r>
            <a:r>
              <a:rPr lang="en-US" sz="1400" dirty="0" err="1" smtClean="0"/>
              <a:t>InfoPackage</a:t>
            </a:r>
            <a:r>
              <a:rPr lang="en-US" sz="1400" dirty="0" smtClean="0"/>
              <a:t> settings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InfoPackage</a:t>
            </a:r>
            <a:r>
              <a:rPr lang="en-US" dirty="0" smtClean="0"/>
              <a:t> for RDA – Daemon Settings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 l="2155" r="13607" b="43785"/>
          <a:stretch>
            <a:fillRect/>
          </a:stretch>
        </p:blipFill>
        <p:spPr bwMode="auto">
          <a:xfrm>
            <a:off x="1883391" y="1109526"/>
            <a:ext cx="6646460" cy="2875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777924" y="5527349"/>
            <a:ext cx="7042243" cy="3508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smtClean="0"/>
              <a:t>Periodicity is </a:t>
            </a:r>
            <a:r>
              <a:rPr lang="en-US" sz="1400" dirty="0" err="1" smtClean="0"/>
              <a:t>detremined</a:t>
            </a:r>
            <a:r>
              <a:rPr lang="en-US" sz="1400" dirty="0" smtClean="0"/>
              <a:t> by Update Periods setting via Real Time Monitor (RSRDA)</a:t>
            </a:r>
            <a:endParaRPr lang="en-US" sz="1400" dirty="0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223478" y="3948550"/>
            <a:ext cx="8169896" cy="964663"/>
          </a:xfrm>
          <a:prstGeom prst="chevron">
            <a:avLst>
              <a:gd name="adj" fmla="val 27422"/>
            </a:avLst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</a:pPr>
            <a:endParaRPr lang="en-US" sz="1600" b="0" dirty="0" smtClean="0"/>
          </a:p>
          <a:p>
            <a:pPr>
              <a:lnSpc>
                <a:spcPct val="120000"/>
              </a:lnSpc>
              <a:buFont typeface="Wingdings" pitchFamily="2" charset="2"/>
              <a:buChar char=""/>
            </a:pPr>
            <a:r>
              <a:rPr lang="en-US" sz="1200" b="0" dirty="0" smtClean="0"/>
              <a:t> Allows control of number of records per data package (multiple data packages per request possible)</a:t>
            </a:r>
          </a:p>
          <a:p>
            <a:pPr>
              <a:lnSpc>
                <a:spcPct val="120000"/>
              </a:lnSpc>
              <a:buFont typeface="Wingdings" pitchFamily="2" charset="2"/>
              <a:buChar char=""/>
            </a:pPr>
            <a:r>
              <a:rPr lang="en-US" sz="1200" b="0" dirty="0" smtClean="0"/>
              <a:t> The daemon uploads at least one data package(even if number of actual records is smaller than setting)</a:t>
            </a:r>
            <a:endParaRPr lang="en-US" sz="1400" b="0" dirty="0"/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578319" y="4026106"/>
            <a:ext cx="3406828" cy="313899"/>
          </a:xfrm>
          <a:prstGeom prst="chevron">
            <a:avLst>
              <a:gd name="adj" fmla="val 53518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Data Package Size: No. of Rows</a:t>
            </a: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223478" y="4985769"/>
            <a:ext cx="8169896" cy="923720"/>
          </a:xfrm>
          <a:prstGeom prst="chevron">
            <a:avLst>
              <a:gd name="adj" fmla="val 27422"/>
            </a:avLst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</a:pPr>
            <a:endParaRPr lang="en-US" sz="1600" b="0" dirty="0" smtClean="0"/>
          </a:p>
          <a:p>
            <a:pPr>
              <a:lnSpc>
                <a:spcPct val="120000"/>
              </a:lnSpc>
              <a:buFont typeface="Wingdings" pitchFamily="2" charset="2"/>
              <a:buChar char=""/>
            </a:pPr>
            <a:r>
              <a:rPr lang="en-US" sz="1200" b="0" dirty="0" smtClean="0"/>
              <a:t> Allows control of packets for downstream processing based on time</a:t>
            </a:r>
          </a:p>
          <a:p>
            <a:pPr>
              <a:lnSpc>
                <a:spcPct val="120000"/>
              </a:lnSpc>
              <a:buFont typeface="Wingdings" pitchFamily="2" charset="2"/>
              <a:buChar char=""/>
            </a:pPr>
            <a:r>
              <a:rPr lang="en-US" sz="1200" b="0" dirty="0" smtClean="0"/>
              <a:t> Automatic closure of Request by number of records (1,000,000 shown here)</a:t>
            </a:r>
            <a:endParaRPr lang="en-US" sz="1200" b="0" dirty="0"/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578319" y="5049677"/>
            <a:ext cx="3406828" cy="313899"/>
          </a:xfrm>
          <a:prstGeom prst="chevron">
            <a:avLst>
              <a:gd name="adj" fmla="val 53518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Request Size: No of Rows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72957" y="1856094"/>
            <a:ext cx="1583139" cy="1643527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 smtClean="0"/>
              <a:t>Periodicity is determined by Update Periods setting via Real Time Monitor (RSRDA)</a:t>
            </a:r>
            <a:endParaRPr lang="en-US" sz="1400" dirty="0"/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209830" y="5982053"/>
            <a:ext cx="8169896" cy="650760"/>
          </a:xfrm>
          <a:prstGeom prst="chevron">
            <a:avLst>
              <a:gd name="adj" fmla="val 27422"/>
            </a:avLst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</a:pPr>
            <a:endParaRPr lang="en-US" sz="1600" b="0" dirty="0" smtClean="0"/>
          </a:p>
          <a:p>
            <a:pPr>
              <a:lnSpc>
                <a:spcPct val="120000"/>
              </a:lnSpc>
              <a:buFont typeface="Wingdings" pitchFamily="2" charset="2"/>
              <a:buChar char=""/>
            </a:pPr>
            <a:r>
              <a:rPr lang="en-US" sz="1400" b="0" dirty="0" smtClean="0"/>
              <a:t> </a:t>
            </a:r>
            <a:r>
              <a:rPr lang="en-US" sz="1200" b="0" dirty="0" smtClean="0"/>
              <a:t>Max no of times </a:t>
            </a:r>
            <a:r>
              <a:rPr lang="en-US" sz="1200" b="0" dirty="0" err="1" smtClean="0"/>
              <a:t>Deamon</a:t>
            </a:r>
            <a:r>
              <a:rPr lang="en-US" sz="1200" b="0" dirty="0" smtClean="0"/>
              <a:t> attempts to request/commit data before throwing error condition</a:t>
            </a:r>
            <a:endParaRPr lang="en-US" sz="1200" b="0" dirty="0"/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auto">
          <a:xfrm>
            <a:off x="537375" y="6045961"/>
            <a:ext cx="3406828" cy="313899"/>
          </a:xfrm>
          <a:prstGeom prst="chevron">
            <a:avLst>
              <a:gd name="adj" fmla="val 53518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>
              <a:lnSpc>
                <a:spcPct val="150000"/>
              </a:lnSpc>
            </a:pPr>
            <a:r>
              <a:rPr lang="en-US" sz="1400" dirty="0" smtClean="0"/>
              <a:t>Max no. of failed attempts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InfoPackage</a:t>
            </a:r>
            <a:r>
              <a:rPr lang="en-US" dirty="0" smtClean="0"/>
              <a:t> for RDA Update- DELTA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99245" y="1225776"/>
            <a:ext cx="8171549" cy="4895850"/>
            <a:chOff x="399245" y="1225776"/>
            <a:chExt cx="8171549" cy="4895850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2"/>
            <a:srcRect r="35500"/>
            <a:stretch>
              <a:fillRect/>
            </a:stretch>
          </p:blipFill>
          <p:spPr bwMode="auto">
            <a:xfrm>
              <a:off x="399245" y="1225776"/>
              <a:ext cx="5182689" cy="4895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TextBox 5"/>
            <p:cNvSpPr txBox="1"/>
            <p:nvPr/>
          </p:nvSpPr>
          <p:spPr>
            <a:xfrm>
              <a:off x="5800298" y="1446663"/>
              <a:ext cx="2511188" cy="1169551"/>
            </a:xfrm>
            <a:prstGeom prst="rect">
              <a:avLst/>
            </a:prstGeom>
            <a:solidFill>
              <a:srgbClr val="FFF0C1"/>
            </a:solidFill>
            <a:ln>
              <a:solidFill>
                <a:schemeClr val="tx1"/>
              </a:solidFill>
              <a:prstDash val="sysDash"/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Only Delta Processing is available for Real-time updates (because the delta queue is leveraged for delta staging </a:t>
              </a:r>
              <a:endParaRPr lang="en-US" sz="14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322626" y="4585648"/>
              <a:ext cx="3248168" cy="954107"/>
            </a:xfrm>
            <a:prstGeom prst="rect">
              <a:avLst/>
            </a:prstGeom>
            <a:solidFill>
              <a:srgbClr val="FFF0C1"/>
            </a:solidFill>
            <a:ln>
              <a:solidFill>
                <a:schemeClr val="tx1"/>
              </a:solidFill>
              <a:prstDash val="sysDash"/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On the Schedule tab you can jump via ‘Assign’ to the RDA Monitor. </a:t>
              </a:r>
              <a:br>
                <a:rPr lang="en-US" sz="1400" dirty="0" smtClean="0"/>
              </a:br>
              <a:r>
                <a:rPr lang="en-US" sz="1400" dirty="0" smtClean="0"/>
                <a:t>There, you can assign the </a:t>
              </a:r>
              <a:r>
                <a:rPr lang="en-US" sz="1400" dirty="0" err="1" smtClean="0"/>
                <a:t>InfoPackage</a:t>
              </a:r>
              <a:r>
                <a:rPr lang="en-US" sz="1400" dirty="0" smtClean="0"/>
                <a:t> to a daemon</a:t>
              </a:r>
              <a:endParaRPr lang="en-US" sz="1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Daemon Monitor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 t="3506" b="37281"/>
          <a:stretch>
            <a:fillRect/>
          </a:stretch>
        </p:blipFill>
        <p:spPr bwMode="auto">
          <a:xfrm>
            <a:off x="716933" y="1119116"/>
            <a:ext cx="7600950" cy="2893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64262" y="3985160"/>
            <a:ext cx="7588168" cy="1514261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smtClean="0"/>
              <a:t>The RDA Daemon monitor provides an overview on the status of each daemon and attached</a:t>
            </a:r>
          </a:p>
          <a:p>
            <a:pPr>
              <a:lnSpc>
                <a:spcPct val="120000"/>
              </a:lnSpc>
            </a:pPr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873444" y="5022402"/>
            <a:ext cx="3466544" cy="307777"/>
          </a:xfrm>
          <a:prstGeom prst="rect">
            <a:avLst/>
          </a:prstGeom>
          <a:solidFill>
            <a:srgbClr val="FFC000"/>
          </a:soli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 smtClean="0"/>
              <a:t>Data Transfer Process(</a:t>
            </a:r>
            <a:r>
              <a:rPr lang="en-US" sz="1400" dirty="0" err="1" smtClean="0"/>
              <a:t>es</a:t>
            </a:r>
            <a:r>
              <a:rPr lang="en-US" sz="1400" dirty="0" smtClean="0"/>
              <a:t>) for RDA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873445" y="4626615"/>
            <a:ext cx="3425600" cy="307777"/>
          </a:xfrm>
          <a:prstGeom prst="rect">
            <a:avLst/>
          </a:prstGeom>
          <a:solidFill>
            <a:srgbClr val="FFC000"/>
          </a:soli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 err="1" smtClean="0"/>
              <a:t>InfoPackage</a:t>
            </a:r>
            <a:r>
              <a:rPr lang="en-US" sz="1400" dirty="0" smtClean="0"/>
              <a:t>(s) for RDA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777910" y="5581926"/>
            <a:ext cx="7588168" cy="609398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smtClean="0"/>
              <a:t>Important to note that both loading to the PSA and the </a:t>
            </a:r>
            <a:r>
              <a:rPr lang="en-US" sz="1400" dirty="0" err="1" smtClean="0"/>
              <a:t>Datastore</a:t>
            </a:r>
            <a:r>
              <a:rPr lang="en-US" sz="1400" dirty="0" smtClean="0"/>
              <a:t> Objects are monitored within the Daemon Monitor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805206" y="6250675"/>
            <a:ext cx="3425600" cy="338554"/>
          </a:xfrm>
          <a:prstGeom prst="rect">
            <a:avLst/>
          </a:prstGeom>
          <a:solidFill>
            <a:srgbClr val="FFC000"/>
          </a:soli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1600" dirty="0" smtClean="0"/>
              <a:t>Transaction RSRDA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Daemon Status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3" y="1244826"/>
            <a:ext cx="768667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BI Monitor for </a:t>
            </a:r>
            <a:r>
              <a:rPr lang="en-US" dirty="0" err="1" smtClean="0"/>
              <a:t>InfoPackage</a:t>
            </a:r>
            <a:endParaRPr lang="en-US" dirty="0" smtClean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 l="26499"/>
          <a:stretch>
            <a:fillRect/>
          </a:stretch>
        </p:blipFill>
        <p:spPr bwMode="auto">
          <a:xfrm>
            <a:off x="2702257" y="1225981"/>
            <a:ext cx="5719763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91319" y="1555844"/>
            <a:ext cx="2088107" cy="2431435"/>
          </a:xfrm>
          <a:prstGeom prst="rect">
            <a:avLst/>
          </a:prstGeom>
          <a:solidFill>
            <a:srgbClr val="FFF0C1"/>
          </a:solidFill>
          <a:ln>
            <a:solidFill>
              <a:srgbClr val="B49200"/>
            </a:solidFill>
            <a:prstDash val="sysDash"/>
          </a:ln>
        </p:spPr>
        <p:txBody>
          <a:bodyPr wrap="square" rtlCol="0" anchor="ctr" anchorCtr="0">
            <a:spAutoFit/>
          </a:bodyPr>
          <a:lstStyle/>
          <a:p>
            <a:endParaRPr lang="en-US" sz="1600" dirty="0" smtClean="0"/>
          </a:p>
          <a:p>
            <a:pPr>
              <a:lnSpc>
                <a:spcPct val="150000"/>
              </a:lnSpc>
            </a:pPr>
            <a:r>
              <a:rPr lang="en-US" sz="1600" dirty="0" smtClean="0"/>
              <a:t>Granular Details of data movement look similar to Data Load Monitor in prior releases</a:t>
            </a:r>
          </a:p>
          <a:p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491433" y="142875"/>
            <a:ext cx="6356350" cy="765175"/>
          </a:xfrm>
        </p:spPr>
        <p:txBody>
          <a:bodyPr/>
          <a:lstStyle/>
          <a:p>
            <a:r>
              <a:rPr lang="en-US" dirty="0" smtClean="0"/>
              <a:t>      DTP for RDA Monitor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 b="27124"/>
          <a:stretch>
            <a:fillRect/>
          </a:stretch>
        </p:blipFill>
        <p:spPr bwMode="auto">
          <a:xfrm>
            <a:off x="828675" y="1263855"/>
            <a:ext cx="7486650" cy="3540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105468" y="4899547"/>
            <a:ext cx="6864825" cy="461665"/>
          </a:xfrm>
          <a:prstGeom prst="rect">
            <a:avLst/>
          </a:prstGeom>
          <a:solidFill>
            <a:srgbClr val="FFF0C1"/>
          </a:solidFill>
          <a:ln>
            <a:solidFill>
              <a:srgbClr val="B49200"/>
            </a:solidFill>
            <a:prstDash val="sysDash"/>
          </a:ln>
        </p:spPr>
        <p:txBody>
          <a:bodyPr wrap="square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/>
              <a:t>Detailed data transfer process steps in DTP Monitor</a:t>
            </a:r>
            <a:endParaRPr 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1119117" y="5431809"/>
            <a:ext cx="6864825" cy="461665"/>
          </a:xfrm>
          <a:prstGeom prst="rect">
            <a:avLst/>
          </a:prstGeom>
          <a:solidFill>
            <a:srgbClr val="FFF0C1"/>
          </a:solidFill>
          <a:ln>
            <a:solidFill>
              <a:srgbClr val="B49200"/>
            </a:solidFill>
            <a:prstDash val="sysDash"/>
          </a:ln>
        </p:spPr>
        <p:txBody>
          <a:bodyPr wrap="square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/>
              <a:t>Similar to details provided by the Data Load Monitor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87010" y="1280612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700658" y="1945775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700658" y="2620462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263273" y="1340937"/>
            <a:ext cx="12506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Overview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276921" y="2006100"/>
            <a:ext cx="12124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RDA in BI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263273" y="2680787"/>
            <a:ext cx="11560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/>
              <a:t>Example</a:t>
            </a:r>
            <a:endParaRPr lang="en-US" b="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491433" y="142875"/>
            <a:ext cx="6356350" cy="765175"/>
          </a:xfrm>
        </p:spPr>
        <p:txBody>
          <a:bodyPr/>
          <a:lstStyle/>
          <a:p>
            <a:r>
              <a:rPr lang="en-US" dirty="0" smtClean="0"/>
              <a:t>      Create Web Service </a:t>
            </a:r>
            <a:r>
              <a:rPr lang="en-US" dirty="0" err="1" smtClean="0"/>
              <a:t>DataSource</a:t>
            </a:r>
            <a:endParaRPr lang="en-US" dirty="0" smtClean="0"/>
          </a:p>
        </p:txBody>
      </p:sp>
      <p:pic>
        <p:nvPicPr>
          <p:cNvPr id="1026" name="Picture 2" descr="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650" y="1214651"/>
            <a:ext cx="6032310" cy="388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709684" y="5261059"/>
            <a:ext cx="7492620" cy="785793"/>
          </a:xfrm>
          <a:prstGeom prst="rect">
            <a:avLst/>
          </a:prstGeom>
          <a:solidFill>
            <a:srgbClr val="FFF0C1"/>
          </a:solidFill>
          <a:ln>
            <a:solidFill>
              <a:srgbClr val="B49200"/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/>
              <a:t>When you will activate Web Service </a:t>
            </a:r>
            <a:r>
              <a:rPr lang="en-US" sz="1600" dirty="0" err="1" smtClean="0"/>
              <a:t>DataSource</a:t>
            </a:r>
            <a:r>
              <a:rPr lang="en-US" sz="1600" dirty="0" smtClean="0"/>
              <a:t> it will create Web Service/RFC FM automatically for you. (/BIC/CQFI_GL_00001000)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491433" y="142875"/>
            <a:ext cx="6356350" cy="765175"/>
          </a:xfrm>
        </p:spPr>
        <p:txBody>
          <a:bodyPr/>
          <a:lstStyle/>
          <a:p>
            <a:r>
              <a:rPr lang="en-US" dirty="0" smtClean="0"/>
              <a:t>      Create Transformation</a:t>
            </a:r>
          </a:p>
        </p:txBody>
      </p:sp>
      <p:pic>
        <p:nvPicPr>
          <p:cNvPr id="2050" name="Picture 2" descr="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0310" y="1364777"/>
            <a:ext cx="54864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037229" y="5414946"/>
            <a:ext cx="7274257" cy="830997"/>
          </a:xfrm>
          <a:prstGeom prst="rect">
            <a:avLst/>
          </a:prstGeom>
          <a:solidFill>
            <a:srgbClr val="FFF0C1"/>
          </a:solidFill>
          <a:ln>
            <a:solidFill>
              <a:srgbClr val="B49200"/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/>
              <a:t>Create transformation on Data Target (DSO) while taking Web Service </a:t>
            </a:r>
            <a:r>
              <a:rPr lang="en-US" sz="1600" dirty="0" err="1" smtClean="0"/>
              <a:t>DataSource</a:t>
            </a:r>
            <a:r>
              <a:rPr lang="en-US" sz="1600" dirty="0" smtClean="0"/>
              <a:t> as source of transformation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87010" y="1280612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700658" y="1945775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700658" y="2620462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263273" y="1340937"/>
            <a:ext cx="12506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latin typeface="Trebuchet MS" pitchFamily="34" charset="0"/>
              </a:rPr>
              <a:t>Overview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276921" y="2006100"/>
            <a:ext cx="12124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RDA in BI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263273" y="2680787"/>
            <a:ext cx="11560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>
                    <a:lumMod val="75000"/>
                  </a:schemeClr>
                </a:solidFill>
              </a:rPr>
              <a:t>Example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491433" y="142875"/>
            <a:ext cx="6356350" cy="765175"/>
          </a:xfrm>
        </p:spPr>
        <p:txBody>
          <a:bodyPr/>
          <a:lstStyle/>
          <a:p>
            <a:r>
              <a:rPr lang="en-US" dirty="0" smtClean="0"/>
              <a:t>      Create DTP</a:t>
            </a:r>
          </a:p>
        </p:txBody>
      </p:sp>
      <p:pic>
        <p:nvPicPr>
          <p:cNvPr id="3074" name="Picture 2" descr="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3708" y="1501254"/>
            <a:ext cx="6114196" cy="4176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491433" y="142875"/>
            <a:ext cx="6356350" cy="765175"/>
          </a:xfrm>
        </p:spPr>
        <p:txBody>
          <a:bodyPr/>
          <a:lstStyle/>
          <a:p>
            <a:r>
              <a:rPr lang="en-US" dirty="0" smtClean="0"/>
              <a:t>      Create </a:t>
            </a:r>
            <a:r>
              <a:rPr lang="en-US" dirty="0" err="1" smtClean="0"/>
              <a:t>InfoPackage</a:t>
            </a:r>
            <a:endParaRPr lang="en-US" dirty="0" smtClean="0"/>
          </a:p>
        </p:txBody>
      </p:sp>
      <p:sp>
        <p:nvSpPr>
          <p:cNvPr id="7" name="Rectangle 6"/>
          <p:cNvSpPr/>
          <p:nvPr/>
        </p:nvSpPr>
        <p:spPr>
          <a:xfrm>
            <a:off x="668740" y="1861362"/>
            <a:ext cx="76427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dirty="0" smtClean="0"/>
              <a:t>When you create </a:t>
            </a:r>
            <a:r>
              <a:rPr lang="en-US" sz="1800" dirty="0" err="1" smtClean="0"/>
              <a:t>InfoPackage</a:t>
            </a:r>
            <a:r>
              <a:rPr lang="en-US" sz="1800" dirty="0" smtClean="0"/>
              <a:t> for Web Services </a:t>
            </a:r>
            <a:r>
              <a:rPr lang="en-US" sz="1800" dirty="0" err="1" smtClean="0"/>
              <a:t>DataSource</a:t>
            </a:r>
            <a:r>
              <a:rPr lang="en-US" sz="1800" dirty="0" smtClean="0"/>
              <a:t> it will automatically enable Real-Time field for you, but if when you create it for SAP Source System </a:t>
            </a:r>
            <a:r>
              <a:rPr lang="en-US" sz="1800" dirty="0" err="1" smtClean="0"/>
              <a:t>DataSource</a:t>
            </a:r>
            <a:r>
              <a:rPr lang="en-US" sz="1800" dirty="0" smtClean="0"/>
              <a:t> you have to enable Real-Time field while creating </a:t>
            </a:r>
            <a:r>
              <a:rPr lang="en-US" sz="1800" dirty="0" err="1" smtClean="0"/>
              <a:t>InfoPackage</a:t>
            </a:r>
            <a:r>
              <a:rPr lang="en-US" sz="1800" dirty="0" smtClean="0"/>
              <a:t>, if your </a:t>
            </a:r>
            <a:r>
              <a:rPr lang="en-US" sz="1800" dirty="0" err="1" smtClean="0"/>
              <a:t>DataSource</a:t>
            </a:r>
            <a:r>
              <a:rPr lang="en-US" sz="1800" dirty="0" smtClean="0"/>
              <a:t> supports RDA</a:t>
            </a:r>
            <a:endParaRPr lang="en-US" sz="1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1050" y="1303219"/>
            <a:ext cx="75819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805218" y="4781126"/>
            <a:ext cx="7670042" cy="1524456"/>
          </a:xfrm>
          <a:prstGeom prst="rect">
            <a:avLst/>
          </a:prstGeom>
          <a:solidFill>
            <a:srgbClr val="FFF0C1"/>
          </a:solidFill>
          <a:ln>
            <a:solidFill>
              <a:srgbClr val="B49200"/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0" dirty="0" smtClean="0"/>
              <a:t>When you create </a:t>
            </a:r>
            <a:r>
              <a:rPr lang="en-US" sz="1600" b="0" dirty="0" err="1" smtClean="0"/>
              <a:t>InfoPackage</a:t>
            </a:r>
            <a:r>
              <a:rPr lang="en-US" sz="1600" b="0" dirty="0" smtClean="0"/>
              <a:t> for Web Services </a:t>
            </a:r>
            <a:r>
              <a:rPr lang="en-US" sz="1600" b="0" dirty="0" err="1" smtClean="0"/>
              <a:t>DataSource</a:t>
            </a:r>
            <a:r>
              <a:rPr lang="en-US" sz="1600" b="0" dirty="0" smtClean="0"/>
              <a:t> it will automatically enable Real-Time field for you, but if when you create it for SAP Source System </a:t>
            </a:r>
            <a:r>
              <a:rPr lang="en-US" sz="1600" b="0" dirty="0" err="1" smtClean="0"/>
              <a:t>DataSource</a:t>
            </a:r>
            <a:r>
              <a:rPr lang="en-US" sz="1600" b="0" dirty="0" smtClean="0"/>
              <a:t> you have to enable Real-Time field while creating </a:t>
            </a:r>
            <a:r>
              <a:rPr lang="en-US" sz="1600" b="0" dirty="0" err="1" smtClean="0"/>
              <a:t>InfoPackage</a:t>
            </a:r>
            <a:r>
              <a:rPr lang="en-US" sz="1600" b="0" dirty="0" smtClean="0"/>
              <a:t>, if your </a:t>
            </a:r>
            <a:r>
              <a:rPr lang="en-US" sz="1600" b="0" dirty="0" err="1" smtClean="0"/>
              <a:t>DataSource</a:t>
            </a:r>
            <a:r>
              <a:rPr lang="en-US" sz="1600" b="0" dirty="0" smtClean="0"/>
              <a:t> supports RDA</a:t>
            </a:r>
            <a:endParaRPr lang="en-US" sz="16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491433" y="142875"/>
            <a:ext cx="6356350" cy="765175"/>
          </a:xfrm>
        </p:spPr>
        <p:txBody>
          <a:bodyPr/>
          <a:lstStyle/>
          <a:p>
            <a:r>
              <a:rPr lang="en-US" dirty="0" smtClean="0"/>
              <a:t>      Create </a:t>
            </a:r>
            <a:r>
              <a:rPr lang="en-US" dirty="0" err="1" smtClean="0"/>
              <a:t>InfoPackage</a:t>
            </a:r>
            <a:endParaRPr lang="en-US" dirty="0" smtClean="0"/>
          </a:p>
        </p:txBody>
      </p:sp>
      <p:pic>
        <p:nvPicPr>
          <p:cNvPr id="4098" name="Picture 2" descr="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5152" y="1037227"/>
            <a:ext cx="54864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600504" y="4713733"/>
            <a:ext cx="8120418" cy="1938992"/>
          </a:xfrm>
          <a:prstGeom prst="rect">
            <a:avLst/>
          </a:prstGeom>
          <a:solidFill>
            <a:srgbClr val="FFF0C1"/>
          </a:solidFill>
          <a:ln>
            <a:solidFill>
              <a:srgbClr val="B49200"/>
            </a:solidFill>
            <a:prstDash val="sys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W"/>
            </a:pPr>
            <a:r>
              <a:rPr lang="en-US" sz="1600" b="0" dirty="0" smtClean="0"/>
              <a:t> In the processing tab of </a:t>
            </a:r>
            <a:r>
              <a:rPr lang="en-US" sz="1600" b="0" dirty="0" err="1" smtClean="0"/>
              <a:t>InfoPackage</a:t>
            </a:r>
            <a:r>
              <a:rPr lang="en-US" sz="1600" b="0" dirty="0" smtClean="0"/>
              <a:t> we enter the maximum time (Threshold value) for each request to open. Once that limit is cross RDA creates new request. </a:t>
            </a:r>
            <a:br>
              <a:rPr lang="en-US" sz="1600" b="0" dirty="0" smtClean="0"/>
            </a:br>
            <a:endParaRPr lang="en-US" sz="1600" b="0" dirty="0" smtClean="0"/>
          </a:p>
          <a:p>
            <a:pPr algn="just">
              <a:lnSpc>
                <a:spcPct val="150000"/>
              </a:lnSpc>
              <a:buFont typeface="Wingdings" pitchFamily="2" charset="2"/>
              <a:buChar char="W"/>
            </a:pPr>
            <a:r>
              <a:rPr lang="en-US" sz="1600" b="0" dirty="0" smtClean="0"/>
              <a:t> The data is updated into data target ASAP it comes from Source System (~ 1 min), even though request will be open to take new record. </a:t>
            </a:r>
            <a:endParaRPr lang="en-US" sz="16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491433" y="142875"/>
            <a:ext cx="6356350" cy="765175"/>
          </a:xfrm>
        </p:spPr>
        <p:txBody>
          <a:bodyPr/>
          <a:lstStyle/>
          <a:p>
            <a:r>
              <a:rPr lang="en-US" dirty="0" smtClean="0"/>
              <a:t>      Assignment of Daemon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785" y="1334851"/>
            <a:ext cx="8311487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450376" y="5418710"/>
            <a:ext cx="7983940" cy="872483"/>
          </a:xfrm>
          <a:prstGeom prst="rect">
            <a:avLst/>
          </a:prstGeom>
          <a:solidFill>
            <a:srgbClr val="FFF0C1"/>
          </a:solidFill>
          <a:ln>
            <a:solidFill>
              <a:srgbClr val="B49200"/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0" dirty="0" smtClean="0"/>
              <a:t>Click on Assign window to go to RDA Monitor</a:t>
            </a:r>
            <a:br>
              <a:rPr lang="en-US" sz="1800" b="0" dirty="0" smtClean="0"/>
            </a:br>
            <a:r>
              <a:rPr lang="en-US" sz="1800" b="0" dirty="0" smtClean="0"/>
              <a:t>(You can also go to RDA Monitor using </a:t>
            </a:r>
            <a:r>
              <a:rPr lang="en-US" sz="1800" dirty="0" err="1" smtClean="0"/>
              <a:t>TCode</a:t>
            </a:r>
            <a:r>
              <a:rPr lang="en-US" sz="1800" dirty="0" smtClean="0"/>
              <a:t> RSRDA</a:t>
            </a:r>
            <a:r>
              <a:rPr lang="en-US" sz="1800" b="0" dirty="0" smtClean="0"/>
              <a:t>) </a:t>
            </a:r>
            <a:endParaRPr lang="en-US" sz="18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491433" y="142875"/>
            <a:ext cx="6356350" cy="765175"/>
          </a:xfrm>
        </p:spPr>
        <p:txBody>
          <a:bodyPr/>
          <a:lstStyle/>
          <a:p>
            <a:r>
              <a:rPr lang="en-US" dirty="0" smtClean="0"/>
              <a:t>      RDA Monitor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853" y="1290638"/>
            <a:ext cx="7670043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491433" y="142875"/>
            <a:ext cx="6356350" cy="765175"/>
          </a:xfrm>
        </p:spPr>
        <p:txBody>
          <a:bodyPr/>
          <a:lstStyle/>
          <a:p>
            <a:r>
              <a:rPr lang="en-US" dirty="0" smtClean="0"/>
              <a:t>      Create Daemon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9558" y="1231568"/>
            <a:ext cx="7997589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95785" y="5868538"/>
            <a:ext cx="8379725" cy="369332"/>
          </a:xfrm>
          <a:prstGeom prst="rect">
            <a:avLst/>
          </a:prstGeom>
          <a:solidFill>
            <a:srgbClr val="FFF0C1"/>
          </a:solidFill>
          <a:ln>
            <a:solidFill>
              <a:srgbClr val="B492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             </a:t>
            </a:r>
            <a:r>
              <a:rPr lang="en-US" sz="1800" b="0" i="1" dirty="0" smtClean="0"/>
              <a:t>Enter Daemon Id, Short Description &amp; Period (Min)</a:t>
            </a:r>
            <a:endParaRPr lang="en-US" sz="18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Confidential  |  Copyright © Larsen &amp; Toubro </a:t>
            </a:r>
            <a:r>
              <a:rPr lang="en-US" dirty="0" err="1" smtClean="0"/>
              <a:t>Infotech</a:t>
            </a:r>
            <a:r>
              <a:rPr lang="en-US" dirty="0" smtClean="0"/>
              <a:t>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491433" y="142875"/>
            <a:ext cx="6356350" cy="765175"/>
          </a:xfrm>
        </p:spPr>
        <p:txBody>
          <a:bodyPr/>
          <a:lstStyle/>
          <a:p>
            <a:r>
              <a:rPr lang="en-US" dirty="0" smtClean="0"/>
              <a:t>      Assign Daemon</a:t>
            </a:r>
          </a:p>
        </p:txBody>
      </p:sp>
      <p:pic>
        <p:nvPicPr>
          <p:cNvPr id="9218" name="Picture 2" descr="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1128" y="1282889"/>
            <a:ext cx="6192621" cy="4012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5057" y="3367869"/>
            <a:ext cx="25050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370990" y="5581935"/>
            <a:ext cx="3330055" cy="400110"/>
          </a:xfrm>
          <a:prstGeom prst="rect">
            <a:avLst/>
          </a:prstGeom>
          <a:solidFill>
            <a:srgbClr val="FFC000"/>
          </a:solidFill>
          <a:ln>
            <a:solidFill>
              <a:srgbClr val="B4920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 </a:t>
            </a:r>
            <a:r>
              <a:rPr lang="en-US" sz="1800" i="1" dirty="0" smtClean="0"/>
              <a:t>Give Daemon Id</a:t>
            </a:r>
            <a:r>
              <a:rPr lang="en-US" i="1" dirty="0" smtClean="0"/>
              <a:t> 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491433" y="142875"/>
            <a:ext cx="6356350" cy="765175"/>
          </a:xfrm>
        </p:spPr>
        <p:txBody>
          <a:bodyPr/>
          <a:lstStyle/>
          <a:p>
            <a:r>
              <a:rPr lang="en-US" dirty="0" smtClean="0"/>
              <a:t>      Assign DTP</a:t>
            </a:r>
          </a:p>
        </p:txBody>
      </p:sp>
      <p:pic>
        <p:nvPicPr>
          <p:cNvPr id="10242" name="Picture 2" descr="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0060" y="1501254"/>
            <a:ext cx="6701050" cy="4053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491433" y="142875"/>
            <a:ext cx="6356350" cy="765175"/>
          </a:xfrm>
        </p:spPr>
        <p:txBody>
          <a:bodyPr/>
          <a:lstStyle/>
          <a:p>
            <a:r>
              <a:rPr lang="en-US" dirty="0" smtClean="0"/>
              <a:t>      DTP Assignment</a:t>
            </a:r>
          </a:p>
        </p:txBody>
      </p:sp>
      <p:pic>
        <p:nvPicPr>
          <p:cNvPr id="11266" name="Picture 2" descr="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7230" y="1528549"/>
            <a:ext cx="6428095" cy="424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491433" y="142875"/>
            <a:ext cx="6356350" cy="765175"/>
          </a:xfrm>
        </p:spPr>
        <p:txBody>
          <a:bodyPr/>
          <a:lstStyle/>
          <a:p>
            <a:r>
              <a:rPr lang="en-US" dirty="0" smtClean="0"/>
              <a:t>      Start Daemon</a:t>
            </a:r>
          </a:p>
        </p:txBody>
      </p:sp>
      <p:pic>
        <p:nvPicPr>
          <p:cNvPr id="12290" name="Picture 2" descr="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6161" y="1241946"/>
            <a:ext cx="6864824" cy="4353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805217" y="5742494"/>
            <a:ext cx="7533565" cy="785793"/>
          </a:xfrm>
          <a:prstGeom prst="rect">
            <a:avLst/>
          </a:prstGeom>
          <a:solidFill>
            <a:srgbClr val="FFF0C1"/>
          </a:solidFill>
          <a:ln>
            <a:solidFill>
              <a:srgbClr val="B49200"/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0" dirty="0" smtClean="0"/>
              <a:t>Once you start the Daemon, you can check Open Request in PSA of </a:t>
            </a:r>
            <a:r>
              <a:rPr lang="en-US" sz="1600" b="0" dirty="0" err="1" smtClean="0"/>
              <a:t>DataSource</a:t>
            </a:r>
            <a:r>
              <a:rPr lang="en-US" sz="1600" b="0" dirty="0" smtClean="0"/>
              <a:t> or in RDA Monitor under </a:t>
            </a:r>
            <a:r>
              <a:rPr lang="en-US" sz="1600" b="0" dirty="0" err="1" smtClean="0"/>
              <a:t>InfoPackage</a:t>
            </a:r>
            <a:r>
              <a:rPr lang="en-US" sz="1600" b="0" dirty="0" smtClean="0"/>
              <a:t> also.</a:t>
            </a:r>
            <a:endParaRPr lang="en-US" sz="16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Enterprise Data Warehousing – Variants &amp; Processes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4863" y="1107453"/>
            <a:ext cx="7534275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6713090" y="6572576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491433" y="142875"/>
            <a:ext cx="6356350" cy="765175"/>
          </a:xfrm>
        </p:spPr>
        <p:txBody>
          <a:bodyPr/>
          <a:lstStyle/>
          <a:p>
            <a:r>
              <a:rPr lang="en-US" dirty="0" smtClean="0"/>
              <a:t>      Checking RDA Monitor</a:t>
            </a:r>
          </a:p>
        </p:txBody>
      </p:sp>
      <p:pic>
        <p:nvPicPr>
          <p:cNvPr id="13314" name="Picture 2" descr="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355" y="1473957"/>
            <a:ext cx="6346209" cy="4271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491433" y="142875"/>
            <a:ext cx="6356350" cy="765175"/>
          </a:xfrm>
        </p:spPr>
        <p:txBody>
          <a:bodyPr/>
          <a:lstStyle/>
          <a:p>
            <a:r>
              <a:rPr lang="en-US" dirty="0" smtClean="0"/>
              <a:t>      Start Daemon</a:t>
            </a:r>
          </a:p>
        </p:txBody>
      </p:sp>
      <p:pic>
        <p:nvPicPr>
          <p:cNvPr id="14338" name="Picture 2" descr="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9809" y="2101759"/>
            <a:ext cx="7001302" cy="3521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764275" y="1139433"/>
            <a:ext cx="7178722" cy="830997"/>
          </a:xfrm>
          <a:prstGeom prst="rect">
            <a:avLst/>
          </a:prstGeom>
          <a:solidFill>
            <a:srgbClr val="FFF0C1"/>
          </a:solidFill>
          <a:ln>
            <a:solidFill>
              <a:srgbClr val="B492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0" dirty="0" smtClean="0"/>
              <a:t>Once the record will come to PSA Table, RDA Daemon will create new open request for DTP, and update the data into Data Target at the same time.</a:t>
            </a:r>
            <a:endParaRPr lang="en-US" sz="1600" b="0" dirty="0"/>
          </a:p>
        </p:txBody>
      </p:sp>
      <p:sp>
        <p:nvSpPr>
          <p:cNvPr id="9" name="Rectangle 8"/>
          <p:cNvSpPr/>
          <p:nvPr/>
        </p:nvSpPr>
        <p:spPr>
          <a:xfrm>
            <a:off x="764274" y="5752381"/>
            <a:ext cx="7315201" cy="738664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/>
              <a:t>You can see Open request in RDA Monitor for DTP, and Record to be cleared from ‘Records in Upload’, it means record is already updated into Data Target. 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491433" y="142875"/>
            <a:ext cx="6356350" cy="765175"/>
          </a:xfrm>
        </p:spPr>
        <p:txBody>
          <a:bodyPr/>
          <a:lstStyle/>
          <a:p>
            <a:r>
              <a:rPr lang="en-US" dirty="0" smtClean="0"/>
              <a:t>      DTP Monitor</a:t>
            </a:r>
          </a:p>
        </p:txBody>
      </p:sp>
      <p:sp>
        <p:nvSpPr>
          <p:cNvPr id="7" name="Rectangle 6"/>
          <p:cNvSpPr/>
          <p:nvPr/>
        </p:nvSpPr>
        <p:spPr>
          <a:xfrm>
            <a:off x="614149" y="5428596"/>
            <a:ext cx="7970293" cy="4616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/>
              <a:t>Check the data in DSO activated data table or in the manage request tab of DSO</a:t>
            </a:r>
            <a:endParaRPr lang="en-US" sz="1600" dirty="0"/>
          </a:p>
        </p:txBody>
      </p:sp>
      <p:pic>
        <p:nvPicPr>
          <p:cNvPr id="15362" name="Picture 2" descr="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9116" y="1569493"/>
            <a:ext cx="6632812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717800" y="2038350"/>
            <a:ext cx="3808413" cy="3179763"/>
            <a:chOff x="1575" y="1092"/>
            <a:chExt cx="2802" cy="2340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678" y="1092"/>
              <a:ext cx="2595" cy="1908"/>
              <a:chOff x="2258" y="1261"/>
              <a:chExt cx="1911" cy="1405"/>
            </a:xfrm>
          </p:grpSpPr>
          <p:pic>
            <p:nvPicPr>
              <p:cNvPr id="27655" name="Picture 5" descr="3dLogoH"/>
              <p:cNvPicPr>
                <a:picLocks noChangeAspect="1" noChangeArrowheads="1"/>
              </p:cNvPicPr>
              <p:nvPr/>
            </p:nvPicPr>
            <p:blipFill>
              <a:blip r:embed="rId3"/>
              <a:srcRect l="29080"/>
              <a:stretch>
                <a:fillRect/>
              </a:stretch>
            </p:blipFill>
            <p:spPr bwMode="auto">
              <a:xfrm>
                <a:off x="2258" y="1845"/>
                <a:ext cx="1911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56" name="Picture 6" descr="3dLogoH"/>
              <p:cNvPicPr>
                <a:picLocks noChangeAspect="1" noChangeArrowheads="1"/>
              </p:cNvPicPr>
              <p:nvPr/>
            </p:nvPicPr>
            <p:blipFill>
              <a:blip r:embed="rId4"/>
              <a:srcRect r="70135"/>
              <a:stretch>
                <a:fillRect/>
              </a:stretch>
            </p:blipFill>
            <p:spPr bwMode="auto">
              <a:xfrm>
                <a:off x="2811" y="1261"/>
                <a:ext cx="805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7654" name="Text Box 7"/>
            <p:cNvSpPr txBox="1">
              <a:spLocks noChangeArrowheads="1"/>
            </p:cNvSpPr>
            <p:nvPr/>
          </p:nvSpPr>
          <p:spPr bwMode="auto">
            <a:xfrm>
              <a:off x="1575" y="2820"/>
              <a:ext cx="2802" cy="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400" b="0" i="1"/>
                <a:t>Our Business Knowledge, </a:t>
              </a:r>
            </a:p>
            <a:p>
              <a:pPr algn="ctr"/>
              <a:r>
                <a:rPr lang="en-US" sz="2400" b="0" i="1"/>
                <a:t>Your Winning Edge.</a:t>
              </a:r>
            </a:p>
          </p:txBody>
        </p:sp>
      </p:grpSp>
      <p:sp>
        <p:nvSpPr>
          <p:cNvPr id="27652" name="Text Box 9"/>
          <p:cNvSpPr txBox="1">
            <a:spLocks noChangeArrowheads="1"/>
          </p:cNvSpPr>
          <p:nvPr/>
        </p:nvSpPr>
        <p:spPr bwMode="auto">
          <a:xfrm>
            <a:off x="2041525" y="1081088"/>
            <a:ext cx="5281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0"/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 for real - time</a:t>
            </a:r>
          </a:p>
        </p:txBody>
      </p:sp>
      <p:sp>
        <p:nvSpPr>
          <p:cNvPr id="6" name="Rectangle 5"/>
          <p:cNvSpPr/>
          <p:nvPr/>
        </p:nvSpPr>
        <p:spPr>
          <a:xfrm>
            <a:off x="392003" y="3754610"/>
            <a:ext cx="8266172" cy="1126877"/>
          </a:xfrm>
          <a:prstGeom prst="rect">
            <a:avLst/>
          </a:prstGeom>
          <a:solidFill>
            <a:srgbClr val="EAEAEA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just">
              <a:lnSpc>
                <a:spcPct val="120000"/>
              </a:lnSpc>
              <a:buFont typeface="Wingdings" pitchFamily="2" charset="2"/>
              <a:buChar char="û"/>
            </a:pPr>
            <a:r>
              <a:rPr lang="en-US" sz="1600" b="0" dirty="0" smtClean="0"/>
              <a:t> Use “Push” mechanism (</a:t>
            </a:r>
            <a:r>
              <a:rPr lang="en-US" sz="1600" b="0" dirty="0" err="1" smtClean="0"/>
              <a:t>eg</a:t>
            </a:r>
            <a:r>
              <a:rPr lang="en-US" sz="1600" b="0" dirty="0" smtClean="0"/>
              <a:t> SAP NW XI)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û"/>
            </a:pPr>
            <a:r>
              <a:rPr lang="en-US" sz="1600" b="0" dirty="0" smtClean="0"/>
              <a:t> Polling or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û"/>
            </a:pPr>
            <a:r>
              <a:rPr lang="en-US" sz="1600" b="0" dirty="0" smtClean="0"/>
              <a:t> Trigger data load process via event from source system</a:t>
            </a:r>
            <a:endParaRPr lang="en-US" sz="1600" b="0" dirty="0"/>
          </a:p>
        </p:txBody>
      </p:sp>
      <p:sp>
        <p:nvSpPr>
          <p:cNvPr id="7" name="AutoShape 16"/>
          <p:cNvSpPr>
            <a:spLocks noChangeArrowheads="1"/>
          </p:cNvSpPr>
          <p:nvPr/>
        </p:nvSpPr>
        <p:spPr bwMode="auto">
          <a:xfrm>
            <a:off x="534992" y="3498449"/>
            <a:ext cx="5524614" cy="313688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eaLnBrk="1" hangingPunct="1">
              <a:lnSpc>
                <a:spcPct val="120000"/>
              </a:lnSpc>
            </a:pPr>
            <a:r>
              <a:rPr lang="en-US" sz="160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Availability of data in source system not known</a:t>
            </a:r>
          </a:p>
        </p:txBody>
      </p:sp>
      <p:sp>
        <p:nvSpPr>
          <p:cNvPr id="8" name="Rectangle 7"/>
          <p:cNvSpPr/>
          <p:nvPr/>
        </p:nvSpPr>
        <p:spPr>
          <a:xfrm>
            <a:off x="376673" y="1328451"/>
            <a:ext cx="8266172" cy="794717"/>
          </a:xfrm>
          <a:prstGeom prst="rect">
            <a:avLst/>
          </a:prstGeom>
          <a:solidFill>
            <a:srgbClr val="EAEAEA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just">
              <a:lnSpc>
                <a:spcPct val="120000"/>
              </a:lnSpc>
              <a:buFont typeface="Wingdings" pitchFamily="2" charset="2"/>
              <a:buChar char="û"/>
            </a:pPr>
            <a:r>
              <a:rPr lang="en-US" sz="1600" b="0" dirty="0" smtClean="0"/>
              <a:t> Number of requests can not be handled by BI system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û"/>
            </a:pPr>
            <a:r>
              <a:rPr lang="en-US" sz="1600" b="0" dirty="0" smtClean="0"/>
              <a:t> Reporting requirements of data with sub 1 hours actually</a:t>
            </a:r>
            <a:endParaRPr lang="en-US" sz="1600" b="0" dirty="0"/>
          </a:p>
        </p:txBody>
      </p:sp>
      <p:sp>
        <p:nvSpPr>
          <p:cNvPr id="9" name="AutoShape 16"/>
          <p:cNvSpPr>
            <a:spLocks noChangeArrowheads="1"/>
          </p:cNvSpPr>
          <p:nvPr/>
        </p:nvSpPr>
        <p:spPr bwMode="auto">
          <a:xfrm>
            <a:off x="519662" y="1072290"/>
            <a:ext cx="5524614" cy="313688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eaLnBrk="1" hangingPunct="1">
              <a:lnSpc>
                <a:spcPct val="120000"/>
              </a:lnSpc>
            </a:pPr>
            <a:r>
              <a:rPr lang="en-US" sz="160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Upload frequency for regular staging not sufficient</a:t>
            </a:r>
          </a:p>
        </p:txBody>
      </p:sp>
      <p:sp>
        <p:nvSpPr>
          <p:cNvPr id="10" name="Rectangle 9"/>
          <p:cNvSpPr/>
          <p:nvPr/>
        </p:nvSpPr>
        <p:spPr>
          <a:xfrm>
            <a:off x="351480" y="2474443"/>
            <a:ext cx="8266172" cy="944006"/>
          </a:xfrm>
          <a:prstGeom prst="rect">
            <a:avLst/>
          </a:prstGeom>
          <a:solidFill>
            <a:srgbClr val="EAEAEA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just">
              <a:lnSpc>
                <a:spcPct val="120000"/>
              </a:lnSpc>
              <a:buFont typeface="Wingdings" pitchFamily="2" charset="2"/>
              <a:buChar char="û"/>
            </a:pPr>
            <a:r>
              <a:rPr lang="en-US" sz="1600" b="0" dirty="0" smtClean="0"/>
              <a:t> The clear distinction between tools for analytical applications and tools for operational</a:t>
            </a:r>
            <a:br>
              <a:rPr lang="en-US" sz="1600" b="0" dirty="0" smtClean="0"/>
            </a:br>
            <a:r>
              <a:rPr lang="en-US" sz="1600" b="0" dirty="0" smtClean="0"/>
              <a:t>   applications is more and more difficult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û"/>
            </a:pPr>
            <a:r>
              <a:rPr lang="en-US" sz="1600" b="0" dirty="0" smtClean="0"/>
              <a:t> See transactional data in reporting as it is created in source system (“post &amp; see”)</a:t>
            </a:r>
            <a:endParaRPr lang="en-US" sz="1600" b="0" dirty="0"/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494469" y="2218282"/>
            <a:ext cx="5524614" cy="313688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eaLnBrk="1" hangingPunct="1">
              <a:lnSpc>
                <a:spcPct val="120000"/>
              </a:lnSpc>
            </a:pPr>
            <a:r>
              <a:rPr lang="en-US" sz="160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Operational Reporting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06070" y="4978500"/>
            <a:ext cx="8266172" cy="69077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 eaLnBrk="1" hangingPunct="1">
              <a:lnSpc>
                <a:spcPct val="120000"/>
              </a:lnSpc>
            </a:pPr>
            <a:r>
              <a:rPr lang="en-US" sz="1600" b="0" dirty="0" smtClean="0"/>
              <a:t>Remote access of data not feasible due to resource consumption in source system (and </a:t>
            </a:r>
          </a:p>
          <a:p>
            <a:pPr marL="277813" indent="-177800" algn="just" eaLnBrk="1" hangingPunct="1">
              <a:lnSpc>
                <a:spcPct val="120000"/>
              </a:lnSpc>
            </a:pPr>
            <a:r>
              <a:rPr lang="en-US" sz="1600" b="0" dirty="0" smtClean="0"/>
              <a:t>cross application reporting requirements)</a:t>
            </a:r>
            <a:endParaRPr lang="en-US" sz="1600" b="0" dirty="0"/>
          </a:p>
        </p:txBody>
      </p:sp>
      <p:sp>
        <p:nvSpPr>
          <p:cNvPr id="13" name="Rectangle 12"/>
          <p:cNvSpPr/>
          <p:nvPr/>
        </p:nvSpPr>
        <p:spPr>
          <a:xfrm>
            <a:off x="406072" y="5766291"/>
            <a:ext cx="8266172" cy="90179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 eaLnBrk="1" hangingPunct="1">
              <a:lnSpc>
                <a:spcPct val="120000"/>
              </a:lnSpc>
            </a:pPr>
            <a:r>
              <a:rPr lang="en-US" sz="1600" b="0" dirty="0" smtClean="0"/>
              <a:t>Splitting of staging processes (EDW)-General business rules are processed during the day</a:t>
            </a:r>
          </a:p>
          <a:p>
            <a:pPr marL="277813" indent="-177800" algn="just" eaLnBrk="1" hangingPunct="1">
              <a:lnSpc>
                <a:spcPct val="120000"/>
              </a:lnSpc>
            </a:pPr>
            <a:r>
              <a:rPr lang="en-US" sz="1600" b="0" dirty="0" smtClean="0"/>
              <a:t>whereas scenario specific rules(defined by application, region, time zone etc) are </a:t>
            </a:r>
          </a:p>
          <a:p>
            <a:pPr marL="277813" indent="-177800" algn="just" eaLnBrk="1" hangingPunct="1">
              <a:lnSpc>
                <a:spcPct val="120000"/>
              </a:lnSpc>
            </a:pPr>
            <a:r>
              <a:rPr lang="en-US" sz="1600" b="0" dirty="0" smtClean="0"/>
              <a:t>processed at customer defined times</a:t>
            </a:r>
            <a:endParaRPr lang="en-US" sz="16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“ real time” ?</a:t>
            </a: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414550" y="1692324"/>
            <a:ext cx="8169896" cy="2702255"/>
          </a:xfrm>
          <a:prstGeom prst="chevron">
            <a:avLst>
              <a:gd name="adj" fmla="val 9001"/>
            </a:avLst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anchor="ctr" anchorCtr="0"/>
          <a:lstStyle/>
          <a:p>
            <a:pPr>
              <a:lnSpc>
                <a:spcPct val="150000"/>
              </a:lnSpc>
            </a:pPr>
            <a:r>
              <a:rPr lang="en-US" sz="1800" b="0" dirty="0" smtClean="0"/>
              <a:t>Real-time data warehousing is a framework for deriving information from data as the data becomes available</a:t>
            </a:r>
          </a:p>
          <a:p>
            <a:pPr>
              <a:lnSpc>
                <a:spcPct val="120000"/>
              </a:lnSpc>
            </a:pPr>
            <a:endParaRPr lang="en-US" sz="1600" b="0" dirty="0" smtClean="0"/>
          </a:p>
          <a:p>
            <a:pPr>
              <a:lnSpc>
                <a:spcPct val="120000"/>
              </a:lnSpc>
            </a:pPr>
            <a:endParaRPr lang="en-US" sz="1600" b="0" dirty="0" smtClean="0"/>
          </a:p>
          <a:p>
            <a:pPr>
              <a:lnSpc>
                <a:spcPct val="120000"/>
              </a:lnSpc>
            </a:pPr>
            <a:endParaRPr lang="en-US" sz="1600" b="0" dirty="0" smtClean="0"/>
          </a:p>
          <a:p>
            <a:pPr>
              <a:lnSpc>
                <a:spcPct val="120000"/>
              </a:lnSpc>
            </a:pPr>
            <a:endParaRPr lang="en-US" sz="1600" b="0" dirty="0" smtClean="0"/>
          </a:p>
          <a:p>
            <a:pPr>
              <a:lnSpc>
                <a:spcPct val="120000"/>
              </a:lnSpc>
            </a:pPr>
            <a:endParaRPr lang="en-US" sz="1600" b="0" dirty="0" smtClean="0"/>
          </a:p>
          <a:p>
            <a:pPr>
              <a:lnSpc>
                <a:spcPct val="120000"/>
              </a:lnSpc>
            </a:pPr>
            <a:endParaRPr lang="en-US" sz="1400" b="0" dirty="0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796687" y="3835021"/>
            <a:ext cx="6286505" cy="313889"/>
          </a:xfrm>
          <a:prstGeom prst="chevron">
            <a:avLst>
              <a:gd name="adj" fmla="val 53518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>
              <a:lnSpc>
                <a:spcPct val="150000"/>
              </a:lnSpc>
            </a:pPr>
            <a:r>
              <a:rPr lang="en-US" sz="1600" dirty="0" smtClean="0"/>
              <a:t>Near immediate availability for reporting</a:t>
            </a: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810335" y="2756844"/>
            <a:ext cx="6286505" cy="313889"/>
          </a:xfrm>
          <a:prstGeom prst="chevron">
            <a:avLst>
              <a:gd name="adj" fmla="val 53518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>
              <a:lnSpc>
                <a:spcPct val="150000"/>
              </a:lnSpc>
            </a:pPr>
            <a:r>
              <a:rPr lang="en-US" sz="1600" dirty="0" smtClean="0"/>
              <a:t>Lower time scale than for scheduled/batch data acquisition</a:t>
            </a: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810336" y="3302757"/>
            <a:ext cx="6286505" cy="313889"/>
          </a:xfrm>
          <a:prstGeom prst="chevron">
            <a:avLst>
              <a:gd name="adj" fmla="val 53518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>
              <a:lnSpc>
                <a:spcPct val="150000"/>
              </a:lnSpc>
            </a:pPr>
            <a:r>
              <a:rPr lang="en-US" sz="1600" dirty="0" smtClean="0"/>
              <a:t>Stream oriented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8618" y="4727938"/>
            <a:ext cx="810677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0" i="1" dirty="0" smtClean="0"/>
              <a:t>In general, Real-time data warehousing supports tactical decision making</a:t>
            </a:r>
            <a:endParaRPr lang="en-US" sz="18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87010" y="1280612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700658" y="1945775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700658" y="2620462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263273" y="1340937"/>
            <a:ext cx="12506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Overview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276921" y="2006100"/>
            <a:ext cx="12124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latin typeface="Trebuchet MS" pitchFamily="34" charset="0"/>
              </a:rPr>
              <a:t>RDA in BI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263273" y="2680787"/>
            <a:ext cx="11560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>
                    <a:lumMod val="75000"/>
                  </a:schemeClr>
                </a:solidFill>
              </a:rPr>
              <a:t>Example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Real-Time Data Acquisition (RDA)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8" y="1192439"/>
            <a:ext cx="8201025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6713090" y="6572576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RDA Scenarios</a:t>
            </a:r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451770" y="1269234"/>
            <a:ext cx="8149113" cy="355769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>
            <a:prstShdw prst="shdw17" dist="17961" dir="2700000">
              <a:srgbClr val="997A00"/>
            </a:prstShdw>
          </a:effectLst>
        </p:spPr>
        <p:txBody>
          <a:bodyPr lIns="0" tIns="0" rIns="0" bIns="0" anchor="ctr"/>
          <a:lstStyle/>
          <a:p>
            <a:pPr marL="231775" eaLnBrk="1" hangingPunct="1"/>
            <a:r>
              <a:rPr lang="en-US" sz="1800" b="0" dirty="0" smtClean="0"/>
              <a:t>Real-time data acquisition can be used in two primary scenarios</a:t>
            </a:r>
            <a:endParaRPr lang="en-US" sz="1800" b="0" dirty="0"/>
          </a:p>
        </p:txBody>
      </p:sp>
      <p:sp>
        <p:nvSpPr>
          <p:cNvPr id="7" name="AutoShape 1051"/>
          <p:cNvSpPr>
            <a:spLocks noChangeArrowheads="1"/>
          </p:cNvSpPr>
          <p:nvPr/>
        </p:nvSpPr>
        <p:spPr bwMode="auto">
          <a:xfrm>
            <a:off x="545909" y="1828788"/>
            <a:ext cx="8190505" cy="1774215"/>
          </a:xfrm>
          <a:prstGeom prst="roundRect">
            <a:avLst>
              <a:gd name="adj" fmla="val 4514"/>
            </a:avLst>
          </a:prstGeom>
          <a:solidFill>
            <a:srgbClr val="FEF0BC"/>
          </a:solidFill>
          <a:ln w="9525" algn="ctr">
            <a:solidFill>
              <a:srgbClr val="FDCB0C"/>
            </a:solidFill>
            <a:round/>
            <a:headEnd/>
            <a:tailEnd/>
          </a:ln>
        </p:spPr>
        <p:txBody>
          <a:bodyPr/>
          <a:lstStyle/>
          <a:p>
            <a:pPr marL="53975" indent="-53975" eaLnBrk="1" hangingPunct="1">
              <a:lnSpc>
                <a:spcPct val="150000"/>
              </a:lnSpc>
              <a:spcAft>
                <a:spcPct val="40000"/>
              </a:spcAft>
              <a:buClr>
                <a:srgbClr val="4D4D00"/>
              </a:buClr>
              <a:buSzPct val="80000"/>
              <a:buFont typeface="Wingdings" pitchFamily="2" charset="2"/>
              <a:buChar char=""/>
            </a:pPr>
            <a:endParaRPr lang="en-US" sz="1600" b="0" dirty="0" smtClean="0"/>
          </a:p>
          <a:p>
            <a:pPr marL="53975" indent="-53975" eaLnBrk="1" hangingPunct="1">
              <a:lnSpc>
                <a:spcPct val="150000"/>
              </a:lnSpc>
              <a:spcAft>
                <a:spcPct val="40000"/>
              </a:spcAft>
              <a:buClr>
                <a:srgbClr val="4D4D00"/>
              </a:buClr>
              <a:buSzPct val="80000"/>
              <a:buFont typeface="Wingdings" pitchFamily="2" charset="2"/>
              <a:buChar char=""/>
            </a:pPr>
            <a:r>
              <a:rPr lang="en-US" sz="1600" b="0" dirty="0" smtClean="0"/>
              <a:t> Incorporates usage of </a:t>
            </a:r>
            <a:r>
              <a:rPr lang="en-US" sz="1600" b="0" dirty="0" err="1" smtClean="0"/>
              <a:t>InfoPackage</a:t>
            </a:r>
            <a:r>
              <a:rPr lang="en-US" sz="1600" b="0" dirty="0" smtClean="0"/>
              <a:t> for Real-time Data Acquisition (source to PSA)</a:t>
            </a:r>
          </a:p>
          <a:p>
            <a:pPr marL="53975" indent="-53975" eaLnBrk="1" hangingPunct="1">
              <a:lnSpc>
                <a:spcPct val="150000"/>
              </a:lnSpc>
              <a:spcAft>
                <a:spcPct val="40000"/>
              </a:spcAft>
              <a:buClr>
                <a:srgbClr val="4D4D00"/>
              </a:buClr>
              <a:buSzPct val="80000"/>
              <a:buFont typeface="Wingdings" pitchFamily="2" charset="2"/>
              <a:buChar char=""/>
            </a:pPr>
            <a:r>
              <a:rPr lang="en-US" sz="1600" b="0" dirty="0" smtClean="0"/>
              <a:t> Then leverages Data Transfer Process for Real-time Data Acquisition (PSA to </a:t>
            </a:r>
            <a:r>
              <a:rPr lang="en-US" sz="1600" b="0" dirty="0" err="1" smtClean="0"/>
              <a:t>DataStore</a:t>
            </a:r>
            <a:r>
              <a:rPr lang="en-US" sz="1600" b="0" dirty="0" smtClean="0"/>
              <a:t> Object)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0501" y="1937977"/>
            <a:ext cx="3207224" cy="338554"/>
          </a:xfrm>
          <a:prstGeom prst="rect">
            <a:avLst/>
          </a:prstGeom>
          <a:solidFill>
            <a:schemeClr val="bg1"/>
          </a:solidFill>
          <a:ln w="6350">
            <a:solidFill>
              <a:srgbClr val="B492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Via the Service API (SAPI)</a:t>
            </a:r>
            <a:endParaRPr lang="en-US" sz="1600" dirty="0"/>
          </a:p>
        </p:txBody>
      </p:sp>
      <p:sp>
        <p:nvSpPr>
          <p:cNvPr id="9" name="AutoShape 1051"/>
          <p:cNvSpPr>
            <a:spLocks noChangeArrowheads="1"/>
          </p:cNvSpPr>
          <p:nvPr/>
        </p:nvSpPr>
        <p:spPr bwMode="auto">
          <a:xfrm>
            <a:off x="545909" y="3807705"/>
            <a:ext cx="8190505" cy="1596797"/>
          </a:xfrm>
          <a:prstGeom prst="roundRect">
            <a:avLst>
              <a:gd name="adj" fmla="val 4514"/>
            </a:avLst>
          </a:prstGeom>
          <a:solidFill>
            <a:srgbClr val="FEF0BC"/>
          </a:solidFill>
          <a:ln w="9525" algn="ctr">
            <a:solidFill>
              <a:srgbClr val="FDCB0C"/>
            </a:solidFill>
            <a:round/>
            <a:headEnd/>
            <a:tailEnd/>
          </a:ln>
        </p:spPr>
        <p:txBody>
          <a:bodyPr/>
          <a:lstStyle/>
          <a:p>
            <a:pPr marL="53975" indent="-53975" eaLnBrk="1" hangingPunct="1">
              <a:lnSpc>
                <a:spcPct val="150000"/>
              </a:lnSpc>
              <a:spcAft>
                <a:spcPct val="40000"/>
              </a:spcAft>
              <a:buClr>
                <a:srgbClr val="4D4D00"/>
              </a:buClr>
              <a:buSzPct val="80000"/>
              <a:buFont typeface="Wingdings" pitchFamily="2" charset="2"/>
              <a:buChar char=""/>
            </a:pPr>
            <a:endParaRPr lang="en-US" sz="1600" b="0" dirty="0" smtClean="0"/>
          </a:p>
          <a:p>
            <a:pPr marL="53975" indent="-53975" eaLnBrk="1" hangingPunct="1">
              <a:lnSpc>
                <a:spcPct val="150000"/>
              </a:lnSpc>
              <a:spcAft>
                <a:spcPct val="40000"/>
              </a:spcAft>
              <a:buClr>
                <a:srgbClr val="4D4D00"/>
              </a:buClr>
              <a:buSzPct val="80000"/>
              <a:buFont typeface="Wingdings" pitchFamily="2" charset="2"/>
              <a:buChar char=""/>
            </a:pPr>
            <a:r>
              <a:rPr lang="en-US" sz="1600" b="0" dirty="0" smtClean="0"/>
              <a:t> Incorporates usage of Web Services to populate the PSA</a:t>
            </a:r>
          </a:p>
          <a:p>
            <a:pPr marL="53975" indent="-53975" eaLnBrk="1" hangingPunct="1">
              <a:lnSpc>
                <a:spcPct val="150000"/>
              </a:lnSpc>
              <a:spcAft>
                <a:spcPct val="40000"/>
              </a:spcAft>
              <a:buClr>
                <a:srgbClr val="4D4D00"/>
              </a:buClr>
              <a:buSzPct val="80000"/>
              <a:buFont typeface="Wingdings" pitchFamily="2" charset="2"/>
              <a:buChar char=""/>
            </a:pPr>
            <a:r>
              <a:rPr lang="en-US" sz="1600" b="0" dirty="0" smtClean="0"/>
              <a:t> Then leverages Real-time DTP to transfer data to the </a:t>
            </a:r>
            <a:r>
              <a:rPr lang="en-US" sz="1600" b="0" dirty="0" err="1" smtClean="0"/>
              <a:t>DataStore</a:t>
            </a:r>
            <a:r>
              <a:rPr lang="en-US" sz="1600" b="0" dirty="0" smtClean="0"/>
              <a:t> Object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0501" y="3916894"/>
            <a:ext cx="3207224" cy="338554"/>
          </a:xfrm>
          <a:prstGeom prst="rect">
            <a:avLst/>
          </a:prstGeom>
          <a:solidFill>
            <a:schemeClr val="bg1"/>
          </a:solidFill>
          <a:ln w="6350">
            <a:solidFill>
              <a:srgbClr val="B492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Via a Web Service</a:t>
            </a:r>
            <a:endParaRPr lang="en-US" sz="1600" dirty="0"/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547305" y="5568288"/>
            <a:ext cx="8149113" cy="615070"/>
          </a:xfrm>
          <a:prstGeom prst="roundRect">
            <a:avLst>
              <a:gd name="adj" fmla="val 16667"/>
            </a:avLst>
          </a:prstGeom>
          <a:solidFill>
            <a:srgbClr val="EAEAEA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31775" algn="just"/>
            <a:r>
              <a:rPr lang="en-US" sz="1600" dirty="0" smtClean="0"/>
              <a:t>A system Daemon is used to initiate and control data transfer in both scenarios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owerpoint Template">
  <a:themeElements>
    <a:clrScheme name="1_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1_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1_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owerpoint Template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Custom Design">
  <a:themeElements>
    <a:clrScheme name="Custom Design 14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5F5F5F"/>
      </a:accent1>
      <a:accent2>
        <a:srgbClr val="00CCFF"/>
      </a:accent2>
      <a:accent3>
        <a:srgbClr val="FFFFFF"/>
      </a:accent3>
      <a:accent4>
        <a:srgbClr val="000000"/>
      </a:accent4>
      <a:accent5>
        <a:srgbClr val="B6B6B6"/>
      </a:accent5>
      <a:accent6>
        <a:srgbClr val="00B9E7"/>
      </a:accent6>
      <a:hlink>
        <a:srgbClr val="08CE6B"/>
      </a:hlink>
      <a:folHlink>
        <a:srgbClr val="FFCC01"/>
      </a:folHlink>
    </a:clrScheme>
    <a:fontScheme name="8_Custom Desig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592</TotalTime>
  <Words>1793</Words>
  <Application>Microsoft PowerPoint</Application>
  <PresentationFormat>On-screen Show (4:3)</PresentationFormat>
  <Paragraphs>279</Paragraphs>
  <Slides>43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blank</vt:lpstr>
      <vt:lpstr>4_Custom Design</vt:lpstr>
      <vt:lpstr>1_Powerpoint Template</vt:lpstr>
      <vt:lpstr>2_Powerpoint Template</vt:lpstr>
      <vt:lpstr>5_Custom Design</vt:lpstr>
      <vt:lpstr>8_Custom Design</vt:lpstr>
      <vt:lpstr>Slide 1</vt:lpstr>
      <vt:lpstr>Contents</vt:lpstr>
      <vt:lpstr>Slide 3</vt:lpstr>
      <vt:lpstr>Enterprise Data Warehousing – Variants &amp; Processes</vt:lpstr>
      <vt:lpstr>Motivation for real - time</vt:lpstr>
      <vt:lpstr>What is “ real time” ?</vt:lpstr>
      <vt:lpstr>Slide 7</vt:lpstr>
      <vt:lpstr>Real-Time Data Acquisition (RDA)</vt:lpstr>
      <vt:lpstr>RDA Scenarios</vt:lpstr>
      <vt:lpstr>What is a Daemon ? </vt:lpstr>
      <vt:lpstr>Daemon Monitoring</vt:lpstr>
      <vt:lpstr>Scenario 1- RDA via SAP Application</vt:lpstr>
      <vt:lpstr>Application Activity on Source System Side</vt:lpstr>
      <vt:lpstr>Application Activity on Source System Side</vt:lpstr>
      <vt:lpstr>Runtime Steps – I &amp; II</vt:lpstr>
      <vt:lpstr>Daemon Triggers RDA Processing every 3 mins</vt:lpstr>
      <vt:lpstr>Closure of Open Request</vt:lpstr>
      <vt:lpstr>Daemon closes request</vt:lpstr>
      <vt:lpstr>InfoPackage for RDA - Creation </vt:lpstr>
      <vt:lpstr>InfoPackage for RDA - Definition</vt:lpstr>
      <vt:lpstr>InfoPackage for RDA – Daemon Settings</vt:lpstr>
      <vt:lpstr>InfoPackage for RDA Update- DELTA</vt:lpstr>
      <vt:lpstr>Daemon Monitor</vt:lpstr>
      <vt:lpstr>Daemon Status</vt:lpstr>
      <vt:lpstr>Standard BI Monitor for InfoPackage</vt:lpstr>
      <vt:lpstr>      DTP for RDA Monitor</vt:lpstr>
      <vt:lpstr>Slide 27</vt:lpstr>
      <vt:lpstr>      Create Web Service DataSource</vt:lpstr>
      <vt:lpstr>      Create Transformation</vt:lpstr>
      <vt:lpstr>      Create DTP</vt:lpstr>
      <vt:lpstr>      Create InfoPackage</vt:lpstr>
      <vt:lpstr>      Create InfoPackage</vt:lpstr>
      <vt:lpstr>      Assignment of Daemon</vt:lpstr>
      <vt:lpstr>      RDA Monitor</vt:lpstr>
      <vt:lpstr>      Create Daemon</vt:lpstr>
      <vt:lpstr>      Assign Daemon</vt:lpstr>
      <vt:lpstr>      Assign DTP</vt:lpstr>
      <vt:lpstr>      DTP Assignment</vt:lpstr>
      <vt:lpstr>      Start Daemon</vt:lpstr>
      <vt:lpstr>      Checking RDA Monitor</vt:lpstr>
      <vt:lpstr>      Start Daemon</vt:lpstr>
      <vt:lpstr>      DTP Monitor</vt:lpstr>
      <vt:lpstr>Slide 43</vt:lpstr>
    </vt:vector>
  </TitlesOfParts>
  <Manager>Sushma Rajagopalan</Manager>
  <Company>L&amp;TInfotech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LTITL</dc:creator>
  <cp:lastModifiedBy>281694</cp:lastModifiedBy>
  <cp:revision>368</cp:revision>
  <dcterms:created xsi:type="dcterms:W3CDTF">2009-01-27T11:34:11Z</dcterms:created>
  <dcterms:modified xsi:type="dcterms:W3CDTF">2009-03-23T12:16:00Z</dcterms:modified>
</cp:coreProperties>
</file>