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slideLayouts/slideLayout39.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8.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Layouts/slideLayout56.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slideLayouts/slideLayout10.xml" ContentType="application/vnd.openxmlformats-officedocument.presentationml.slideLayout+xml"/>
  <Override PartName="/ppt/slideMasters/slideMaster5.xml" ContentType="application/vnd.openxmlformats-officedocument.presentationml.slideMaster+xml"/>
  <Override PartName="/ppt/slides/slide8.xml" ContentType="application/vnd.openxmlformats-officedocument.presentationml.slide+xml"/>
  <Override PartName="/ppt/handoutMasters/handoutMaster1.xml" ContentType="application/vnd.openxmlformats-officedocument.presentationml.handoutMaster+xml"/>
  <Override PartName="/ppt/theme/theme7.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Masters/slideMaster6.xml" ContentType="application/vnd.openxmlformats-officedocument.presentationml.slideMaster+xml"/>
  <Override PartName="/ppt/theme/theme8.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2" r:id="rId1"/>
    <p:sldMasterId id="2147483672" r:id="rId2"/>
    <p:sldMasterId id="2147483673" r:id="rId3"/>
    <p:sldMasterId id="2147483777" r:id="rId4"/>
    <p:sldMasterId id="2147483790" r:id="rId5"/>
    <p:sldMasterId id="2147483883" r:id="rId6"/>
  </p:sldMasterIdLst>
  <p:notesMasterIdLst>
    <p:notesMasterId r:id="rId55"/>
  </p:notesMasterIdLst>
  <p:handoutMasterIdLst>
    <p:handoutMasterId r:id="rId56"/>
  </p:handoutMasterIdLst>
  <p:sldIdLst>
    <p:sldId id="374" r:id="rId7"/>
    <p:sldId id="361" r:id="rId8"/>
    <p:sldId id="410" r:id="rId9"/>
    <p:sldId id="362" r:id="rId10"/>
    <p:sldId id="380" r:id="rId11"/>
    <p:sldId id="425" r:id="rId12"/>
    <p:sldId id="426" r:id="rId13"/>
    <p:sldId id="427" r:id="rId14"/>
    <p:sldId id="428" r:id="rId15"/>
    <p:sldId id="429" r:id="rId16"/>
    <p:sldId id="430" r:id="rId17"/>
    <p:sldId id="443" r:id="rId18"/>
    <p:sldId id="444" r:id="rId19"/>
    <p:sldId id="445" r:id="rId20"/>
    <p:sldId id="431" r:id="rId21"/>
    <p:sldId id="432" r:id="rId22"/>
    <p:sldId id="435" r:id="rId23"/>
    <p:sldId id="436" r:id="rId24"/>
    <p:sldId id="437" r:id="rId25"/>
    <p:sldId id="438" r:id="rId26"/>
    <p:sldId id="439" r:id="rId27"/>
    <p:sldId id="440" r:id="rId28"/>
    <p:sldId id="441" r:id="rId29"/>
    <p:sldId id="442" r:id="rId30"/>
    <p:sldId id="446" r:id="rId31"/>
    <p:sldId id="447" r:id="rId32"/>
    <p:sldId id="448" r:id="rId33"/>
    <p:sldId id="449" r:id="rId34"/>
    <p:sldId id="450" r:id="rId35"/>
    <p:sldId id="458" r:id="rId36"/>
    <p:sldId id="451" r:id="rId37"/>
    <p:sldId id="452" r:id="rId38"/>
    <p:sldId id="453" r:id="rId39"/>
    <p:sldId id="454" r:id="rId40"/>
    <p:sldId id="455" r:id="rId41"/>
    <p:sldId id="456" r:id="rId42"/>
    <p:sldId id="457" r:id="rId43"/>
    <p:sldId id="459" r:id="rId44"/>
    <p:sldId id="460" r:id="rId45"/>
    <p:sldId id="462" r:id="rId46"/>
    <p:sldId id="463" r:id="rId47"/>
    <p:sldId id="464" r:id="rId48"/>
    <p:sldId id="465" r:id="rId49"/>
    <p:sldId id="466" r:id="rId50"/>
    <p:sldId id="467" r:id="rId51"/>
    <p:sldId id="468" r:id="rId52"/>
    <p:sldId id="469" r:id="rId53"/>
    <p:sldId id="470" r:id="rId54"/>
  </p:sldIdLst>
  <p:sldSz cx="9144000" cy="6858000" type="screen4x3"/>
  <p:notesSz cx="6858000" cy="9144000"/>
  <p:defaultTextStyle>
    <a:defPPr>
      <a:defRPr lang="en-US"/>
    </a:defPPr>
    <a:lvl1pPr algn="l" rtl="0" fontAlgn="base">
      <a:spcBef>
        <a:spcPct val="0"/>
      </a:spcBef>
      <a:spcAft>
        <a:spcPct val="0"/>
      </a:spcAft>
      <a:defRPr sz="2000" b="1" kern="1200">
        <a:solidFill>
          <a:schemeClr val="tx1"/>
        </a:solidFill>
        <a:latin typeface="Trebuchet MS" pitchFamily="34" charset="0"/>
        <a:ea typeface="+mn-ea"/>
        <a:cs typeface="+mn-cs"/>
      </a:defRPr>
    </a:lvl1pPr>
    <a:lvl2pPr marL="457200" algn="l" rtl="0" fontAlgn="base">
      <a:spcBef>
        <a:spcPct val="0"/>
      </a:spcBef>
      <a:spcAft>
        <a:spcPct val="0"/>
      </a:spcAft>
      <a:defRPr sz="2000" b="1" kern="1200">
        <a:solidFill>
          <a:schemeClr val="tx1"/>
        </a:solidFill>
        <a:latin typeface="Trebuchet MS" pitchFamily="34" charset="0"/>
        <a:ea typeface="+mn-ea"/>
        <a:cs typeface="+mn-cs"/>
      </a:defRPr>
    </a:lvl2pPr>
    <a:lvl3pPr marL="914400" algn="l" rtl="0" fontAlgn="base">
      <a:spcBef>
        <a:spcPct val="0"/>
      </a:spcBef>
      <a:spcAft>
        <a:spcPct val="0"/>
      </a:spcAft>
      <a:defRPr sz="2000" b="1" kern="1200">
        <a:solidFill>
          <a:schemeClr val="tx1"/>
        </a:solidFill>
        <a:latin typeface="Trebuchet MS" pitchFamily="34" charset="0"/>
        <a:ea typeface="+mn-ea"/>
        <a:cs typeface="+mn-cs"/>
      </a:defRPr>
    </a:lvl3pPr>
    <a:lvl4pPr marL="1371600" algn="l" rtl="0" fontAlgn="base">
      <a:spcBef>
        <a:spcPct val="0"/>
      </a:spcBef>
      <a:spcAft>
        <a:spcPct val="0"/>
      </a:spcAft>
      <a:defRPr sz="2000" b="1" kern="1200">
        <a:solidFill>
          <a:schemeClr val="tx1"/>
        </a:solidFill>
        <a:latin typeface="Trebuchet MS" pitchFamily="34" charset="0"/>
        <a:ea typeface="+mn-ea"/>
        <a:cs typeface="+mn-cs"/>
      </a:defRPr>
    </a:lvl4pPr>
    <a:lvl5pPr marL="1828800" algn="l" rtl="0" fontAlgn="base">
      <a:spcBef>
        <a:spcPct val="0"/>
      </a:spcBef>
      <a:spcAft>
        <a:spcPct val="0"/>
      </a:spcAft>
      <a:defRPr sz="2000" b="1" kern="1200">
        <a:solidFill>
          <a:schemeClr val="tx1"/>
        </a:solidFill>
        <a:latin typeface="Trebuchet MS" pitchFamily="34" charset="0"/>
        <a:ea typeface="+mn-ea"/>
        <a:cs typeface="+mn-cs"/>
      </a:defRPr>
    </a:lvl5pPr>
    <a:lvl6pPr marL="2286000" algn="l" defTabSz="914400" rtl="0" eaLnBrk="1" latinLnBrk="0" hangingPunct="1">
      <a:defRPr sz="2000" b="1" kern="1200">
        <a:solidFill>
          <a:schemeClr val="tx1"/>
        </a:solidFill>
        <a:latin typeface="Trebuchet MS" pitchFamily="34" charset="0"/>
        <a:ea typeface="+mn-ea"/>
        <a:cs typeface="+mn-cs"/>
      </a:defRPr>
    </a:lvl6pPr>
    <a:lvl7pPr marL="2743200" algn="l" defTabSz="914400" rtl="0" eaLnBrk="1" latinLnBrk="0" hangingPunct="1">
      <a:defRPr sz="2000" b="1" kern="1200">
        <a:solidFill>
          <a:schemeClr val="tx1"/>
        </a:solidFill>
        <a:latin typeface="Trebuchet MS" pitchFamily="34" charset="0"/>
        <a:ea typeface="+mn-ea"/>
        <a:cs typeface="+mn-cs"/>
      </a:defRPr>
    </a:lvl7pPr>
    <a:lvl8pPr marL="3200400" algn="l" defTabSz="914400" rtl="0" eaLnBrk="1" latinLnBrk="0" hangingPunct="1">
      <a:defRPr sz="2000" b="1" kern="1200">
        <a:solidFill>
          <a:schemeClr val="tx1"/>
        </a:solidFill>
        <a:latin typeface="Trebuchet MS" pitchFamily="34" charset="0"/>
        <a:ea typeface="+mn-ea"/>
        <a:cs typeface="+mn-cs"/>
      </a:defRPr>
    </a:lvl8pPr>
    <a:lvl9pPr marL="3657600" algn="l" defTabSz="914400" rtl="0" eaLnBrk="1" latinLnBrk="0" hangingPunct="1">
      <a:defRPr sz="2000" b="1" kern="1200">
        <a:solidFill>
          <a:schemeClr val="tx1"/>
        </a:solidFill>
        <a:latin typeface="Trebuchet MS"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6633"/>
    <a:srgbClr val="FFF3CD"/>
    <a:srgbClr val="FFE697"/>
    <a:srgbClr val="FFE48F"/>
    <a:srgbClr val="EAEAEA"/>
    <a:srgbClr val="808080"/>
    <a:srgbClr val="5F5F5F"/>
    <a:srgbClr val="007161"/>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6502" autoAdjust="0"/>
    <p:restoredTop sz="85714" autoAdjust="0"/>
  </p:normalViewPr>
  <p:slideViewPr>
    <p:cSldViewPr snapToGrid="0">
      <p:cViewPr varScale="1">
        <p:scale>
          <a:sx n="80" d="100"/>
          <a:sy n="80" d="100"/>
        </p:scale>
        <p:origin x="-192" y="-84"/>
      </p:cViewPr>
      <p:guideLst>
        <p:guide orient="horz" pos="2160"/>
        <p:guide pos="2880"/>
      </p:guideLst>
    </p:cSldViewPr>
  </p:slideViewPr>
  <p:notesTextViewPr>
    <p:cViewPr>
      <p:scale>
        <a:sx n="100" d="100"/>
        <a:sy n="100" d="100"/>
      </p:scale>
      <p:origin x="0" y="0"/>
    </p:cViewPr>
  </p:notesTextViewPr>
  <p:notesViewPr>
    <p:cSldViewPr snapToGrid="0">
      <p:cViewPr varScale="1">
        <p:scale>
          <a:sx n="66" d="100"/>
          <a:sy n="66" d="100"/>
        </p:scale>
        <p:origin x="0" y="0"/>
      </p:cViewPr>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notesMaster" Target="notesMasters/notes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54" Type="http://schemas.openxmlformats.org/officeDocument/2006/relationships/slide" Target="slides/slide48.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handoutMaster" Target="handoutMasters/handoutMaster1.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97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b="0">
                <a:latin typeface="Times" pitchFamily="18" charset="0"/>
              </a:defRPr>
            </a:lvl1pPr>
          </a:lstStyle>
          <a:p>
            <a:pPr>
              <a:defRPr/>
            </a:pPr>
            <a:endParaRPr lang="en-US"/>
          </a:p>
        </p:txBody>
      </p:sp>
      <p:sp>
        <p:nvSpPr>
          <p:cNvPr id="159747"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b="0">
                <a:latin typeface="Times" pitchFamily="18" charset="0"/>
              </a:defRPr>
            </a:lvl1pPr>
          </a:lstStyle>
          <a:p>
            <a:pPr>
              <a:defRPr/>
            </a:pPr>
            <a:endParaRPr lang="en-US"/>
          </a:p>
        </p:txBody>
      </p:sp>
      <p:sp>
        <p:nvSpPr>
          <p:cNvPr id="159748"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b="0">
                <a:latin typeface="Times" pitchFamily="18" charset="0"/>
              </a:defRPr>
            </a:lvl1pPr>
          </a:lstStyle>
          <a:p>
            <a:pPr>
              <a:defRPr/>
            </a:pPr>
            <a:endParaRPr lang="en-US"/>
          </a:p>
        </p:txBody>
      </p:sp>
      <p:sp>
        <p:nvSpPr>
          <p:cNvPr id="159749"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b="0">
                <a:latin typeface="Times" pitchFamily="18" charset="0"/>
              </a:defRPr>
            </a:lvl1pPr>
          </a:lstStyle>
          <a:p>
            <a:pPr>
              <a:defRPr/>
            </a:pPr>
            <a:fld id="{EE0B5EEC-4E08-4EC7-BDD7-7FFC96FFAAB6}"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b="0">
                <a:latin typeface="Times" pitchFamily="18" charset="0"/>
              </a:defRPr>
            </a:lvl1pPr>
          </a:lstStyle>
          <a:p>
            <a:pPr>
              <a:defRPr/>
            </a:pPr>
            <a:endParaRPr lang="en-US"/>
          </a:p>
        </p:txBody>
      </p:sp>
      <p:sp>
        <p:nvSpPr>
          <p:cNvPr id="8195"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b="0">
                <a:latin typeface="Times" pitchFamily="18" charset="0"/>
              </a:defRPr>
            </a:lvl1pPr>
          </a:lstStyle>
          <a:p>
            <a:pPr>
              <a:defRPr/>
            </a:pPr>
            <a:endParaRPr lang="en-US"/>
          </a:p>
        </p:txBody>
      </p:sp>
      <p:sp>
        <p:nvSpPr>
          <p:cNvPr id="6656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8198"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b="0">
                <a:latin typeface="Times" pitchFamily="18" charset="0"/>
              </a:defRPr>
            </a:lvl1pPr>
          </a:lstStyle>
          <a:p>
            <a:pPr>
              <a:defRPr/>
            </a:pPr>
            <a:endParaRPr lang="en-US"/>
          </a:p>
        </p:txBody>
      </p:sp>
      <p:sp>
        <p:nvSpPr>
          <p:cNvPr id="8199"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b="0">
                <a:latin typeface="Times" pitchFamily="18" charset="0"/>
              </a:defRPr>
            </a:lvl1pPr>
          </a:lstStyle>
          <a:p>
            <a:pPr>
              <a:defRPr/>
            </a:pPr>
            <a:fld id="{EDF49D6A-C365-46B2-AE26-CCD591474CAA}"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2"/>
          <p:cNvSpPr>
            <a:spLocks noGrp="1" noRot="1" noChangeAspect="1" noChangeArrowheads="1" noTextEdit="1"/>
          </p:cNvSpPr>
          <p:nvPr>
            <p:ph type="sldImg"/>
          </p:nvPr>
        </p:nvSpPr>
        <p:spPr>
          <a:ln/>
        </p:spPr>
      </p:sp>
      <p:sp>
        <p:nvSpPr>
          <p:cNvPr id="69634" name="Rectangle 3"/>
          <p:cNvSpPr>
            <a:spLocks noGrp="1" noChangeArrowheads="1"/>
          </p:cNvSpPr>
          <p:nvPr>
            <p:ph type="body" idx="1"/>
          </p:nvPr>
        </p:nvSpPr>
        <p:spPr>
          <a:noFill/>
          <a:ln/>
        </p:spPr>
        <p:txBody>
          <a:bodyPr/>
          <a:lstStyle/>
          <a:p>
            <a:pPr eaLnBrk="1" hangingPunct="1"/>
            <a:endParaRPr lang="en-US" smtClean="0">
              <a:latin typeface="Time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Grp="1" noRot="1" noChangeAspect="1" noChangeArrowheads="1" noTextEdit="1"/>
          </p:cNvSpPr>
          <p:nvPr>
            <p:ph type="sldImg"/>
          </p:nvPr>
        </p:nvSpPr>
        <p:spPr>
          <a:ln/>
        </p:spPr>
      </p:sp>
      <p:sp>
        <p:nvSpPr>
          <p:cNvPr id="72706" name="Rectangle 3"/>
          <p:cNvSpPr>
            <a:spLocks noGrp="1" noChangeArrowheads="1"/>
          </p:cNvSpPr>
          <p:nvPr>
            <p:ph type="body" idx="1"/>
          </p:nvPr>
        </p:nvSpPr>
        <p:spPr>
          <a:noFill/>
          <a:ln/>
        </p:spPr>
        <p:txBody>
          <a:bodyPr/>
          <a:lstStyle/>
          <a:p>
            <a:pPr eaLnBrk="1" hangingPunct="1"/>
            <a:endParaRPr lang="en-US" smtClean="0">
              <a:latin typeface="Time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2"/>
          <p:cNvSpPr>
            <a:spLocks noGrp="1" noRot="1" noChangeAspect="1" noChangeArrowheads="1" noTextEdit="1"/>
          </p:cNvSpPr>
          <p:nvPr>
            <p:ph type="sldImg"/>
          </p:nvPr>
        </p:nvSpPr>
        <p:spPr>
          <a:ln/>
        </p:spPr>
      </p:sp>
      <p:sp>
        <p:nvSpPr>
          <p:cNvPr id="99330" name="Rectangle 3"/>
          <p:cNvSpPr>
            <a:spLocks noGrp="1" noChangeArrowheads="1"/>
          </p:cNvSpPr>
          <p:nvPr>
            <p:ph type="body" idx="1"/>
          </p:nvPr>
        </p:nvSpPr>
        <p:spPr>
          <a:noFill/>
          <a:ln/>
        </p:spPr>
        <p:txBody>
          <a:bodyPr/>
          <a:lstStyle/>
          <a:p>
            <a:pPr eaLnBrk="1" hangingPunct="1"/>
            <a:endParaRPr lang="en-US" smtClean="0">
              <a:latin typeface="Time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Rectangle 2"/>
          <p:cNvSpPr>
            <a:spLocks noGrp="1" noRot="1" noChangeAspect="1" noChangeArrowheads="1" noTextEdit="1"/>
          </p:cNvSpPr>
          <p:nvPr>
            <p:ph type="sldImg"/>
          </p:nvPr>
        </p:nvSpPr>
        <p:spPr>
          <a:ln/>
        </p:spPr>
      </p:sp>
      <p:sp>
        <p:nvSpPr>
          <p:cNvPr id="115714" name="Rectangle 3"/>
          <p:cNvSpPr>
            <a:spLocks noGrp="1" noChangeArrowheads="1"/>
          </p:cNvSpPr>
          <p:nvPr>
            <p:ph type="body" idx="1"/>
          </p:nvPr>
        </p:nvSpPr>
        <p:spPr>
          <a:noFill/>
          <a:ln/>
        </p:spPr>
        <p:txBody>
          <a:bodyPr/>
          <a:lstStyle/>
          <a:p>
            <a:pPr eaLnBrk="1" hangingPunct="1"/>
            <a:endParaRPr lang="en-US" smtClean="0">
              <a:latin typeface="Time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Rectangle 2"/>
          <p:cNvSpPr>
            <a:spLocks noGrp="1" noRot="1" noChangeAspect="1" noChangeArrowheads="1" noTextEdit="1"/>
          </p:cNvSpPr>
          <p:nvPr>
            <p:ph type="sldImg"/>
          </p:nvPr>
        </p:nvSpPr>
        <p:spPr>
          <a:ln/>
        </p:spPr>
      </p:sp>
      <p:sp>
        <p:nvSpPr>
          <p:cNvPr id="121858" name="Rectangle 3"/>
          <p:cNvSpPr>
            <a:spLocks noGrp="1" noChangeArrowheads="1"/>
          </p:cNvSpPr>
          <p:nvPr>
            <p:ph type="body" idx="1"/>
          </p:nvPr>
        </p:nvSpPr>
        <p:spPr>
          <a:noFill/>
          <a:ln/>
        </p:spPr>
        <p:txBody>
          <a:bodyPr/>
          <a:lstStyle/>
          <a:p>
            <a:pPr eaLnBrk="1" hangingPunct="1"/>
            <a:endParaRPr lang="en-US" smtClean="0">
              <a:latin typeface="Time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EEB8E04F-184C-4B39-8C2B-B1273E27268E}"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477A3610-1E0E-4F3C-88BF-CE2A9CBAB615}"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45313" y="142875"/>
            <a:ext cx="2198687" cy="59070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47663" y="142875"/>
            <a:ext cx="6445250" cy="59070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97026EED-7BB6-4A61-90B2-7BAA1AFE987B}"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2787650" y="142875"/>
            <a:ext cx="6356350" cy="765175"/>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347663" y="1524000"/>
            <a:ext cx="8229600" cy="4525963"/>
          </a:xfrm>
        </p:spPr>
        <p:txBody>
          <a:bodyPr/>
          <a:lstStyle/>
          <a:p>
            <a:pPr lvl="0"/>
            <a:r>
              <a:rPr lang="en-US" noProof="0" smtClean="0"/>
              <a:t>Click icon to add chart</a:t>
            </a:r>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51E8E246-A915-41A9-961C-0CAFC9109AFF}"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AEE3543C-AEF2-433C-A816-036481848FEA}"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84488975-7597-44B8-BEE6-ABCEB1035A50}"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4C956DB7-5582-4499-8087-FA9BD7CB70A1}"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0"/>
          <p:cNvSpPr>
            <a:spLocks noGrp="1" noChangeArrowheads="1"/>
          </p:cNvSpPr>
          <p:nvPr>
            <p:ph type="sldNum" sz="quarter" idx="11"/>
          </p:nvPr>
        </p:nvSpPr>
        <p:spPr>
          <a:ln/>
        </p:spPr>
        <p:txBody>
          <a:bodyPr/>
          <a:lstStyle>
            <a:lvl1pPr>
              <a:defRPr/>
            </a:lvl1pPr>
          </a:lstStyle>
          <a:p>
            <a:pPr>
              <a:defRPr/>
            </a:pPr>
            <a:fld id="{487255D2-0BF7-44A9-9B5C-751BBF1874D6}"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8" name="Rectangle 10"/>
          <p:cNvSpPr>
            <a:spLocks noGrp="1" noChangeArrowheads="1"/>
          </p:cNvSpPr>
          <p:nvPr>
            <p:ph type="sldNum" sz="quarter" idx="11"/>
          </p:nvPr>
        </p:nvSpPr>
        <p:spPr>
          <a:ln/>
        </p:spPr>
        <p:txBody>
          <a:bodyPr/>
          <a:lstStyle>
            <a:lvl1pPr>
              <a:defRPr/>
            </a:lvl1pPr>
          </a:lstStyle>
          <a:p>
            <a:pPr>
              <a:defRPr/>
            </a:pPr>
            <a:fld id="{E9EF0110-0BE4-48DE-B2CC-D9C2BA49D3D6}"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4" name="Rectangle 10"/>
          <p:cNvSpPr>
            <a:spLocks noGrp="1" noChangeArrowheads="1"/>
          </p:cNvSpPr>
          <p:nvPr>
            <p:ph type="sldNum" sz="quarter" idx="11"/>
          </p:nvPr>
        </p:nvSpPr>
        <p:spPr>
          <a:ln/>
        </p:spPr>
        <p:txBody>
          <a:bodyPr/>
          <a:lstStyle>
            <a:lvl1pPr>
              <a:defRPr/>
            </a:lvl1pPr>
          </a:lstStyle>
          <a:p>
            <a:pPr>
              <a:defRPr/>
            </a:pPr>
            <a:fld id="{9EE33DA1-0115-4B78-9681-093F2058F9D9}"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3" name="Rectangle 10"/>
          <p:cNvSpPr>
            <a:spLocks noGrp="1" noChangeArrowheads="1"/>
          </p:cNvSpPr>
          <p:nvPr>
            <p:ph type="sldNum" sz="quarter" idx="11"/>
          </p:nvPr>
        </p:nvSpPr>
        <p:spPr>
          <a:ln/>
        </p:spPr>
        <p:txBody>
          <a:bodyPr/>
          <a:lstStyle>
            <a:lvl1pPr>
              <a:defRPr/>
            </a:lvl1pPr>
          </a:lstStyle>
          <a:p>
            <a:pPr>
              <a:defRPr/>
            </a:pPr>
            <a:fld id="{893A5C22-AE45-4EEC-BC45-475A91520D85}"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FE052015-5E25-4100-92B2-7D9ECB83F4C2}"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0"/>
          <p:cNvSpPr>
            <a:spLocks noGrp="1" noChangeArrowheads="1"/>
          </p:cNvSpPr>
          <p:nvPr>
            <p:ph type="sldNum" sz="quarter" idx="11"/>
          </p:nvPr>
        </p:nvSpPr>
        <p:spPr>
          <a:ln/>
        </p:spPr>
        <p:txBody>
          <a:bodyPr/>
          <a:lstStyle>
            <a:lvl1pPr>
              <a:defRPr/>
            </a:lvl1pPr>
          </a:lstStyle>
          <a:p>
            <a:pPr>
              <a:defRPr/>
            </a:pPr>
            <a:fld id="{EDFA443E-D06F-49F8-A092-4A05DAC8EE0E}"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0"/>
          <p:cNvSpPr>
            <a:spLocks noGrp="1" noChangeArrowheads="1"/>
          </p:cNvSpPr>
          <p:nvPr>
            <p:ph type="sldNum" sz="quarter" idx="11"/>
          </p:nvPr>
        </p:nvSpPr>
        <p:spPr>
          <a:ln/>
        </p:spPr>
        <p:txBody>
          <a:bodyPr/>
          <a:lstStyle>
            <a:lvl1pPr>
              <a:defRPr/>
            </a:lvl1pPr>
          </a:lstStyle>
          <a:p>
            <a:pPr>
              <a:defRPr/>
            </a:pPr>
            <a:fld id="{6890A815-B9CD-4272-9E78-75F1137530F5}"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213DAD24-D712-4F3C-BFF6-9D4F7EC3A558}"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72300" y="142875"/>
            <a:ext cx="2171700" cy="59832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2875"/>
            <a:ext cx="6362700" cy="59832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F3E6B80A-334B-4CD9-90ED-07344277A23A}"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47663" y="15240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8663" y="15240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69528214-DDEE-4640-9F1A-8268B43E6C77}" type="slidenum">
              <a:rPr lang="en-US"/>
              <a:pPr>
                <a:defRPr/>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45313" y="142875"/>
            <a:ext cx="2198687" cy="59070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47663" y="142875"/>
            <a:ext cx="6445250" cy="59070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FDF703A6-1886-4E24-B067-9C6070F08632}" type="slidenum">
              <a:rPr lang="en-US"/>
              <a:pPr>
                <a:defRPr/>
              </a:pPr>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E80B48E3-0640-4510-9914-E22E5A7B4A41}" type="slidenum">
              <a:rPr lang="en-US"/>
              <a:pPr>
                <a:defRPr/>
              </a:pPr>
              <a:t>‹#›</a:t>
            </a:fld>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4E84FB9A-DE8B-4F32-B3DE-3BF8A4941B8D}" type="slidenum">
              <a:rPr lang="en-US"/>
              <a:pPr>
                <a:defRPr/>
              </a:pPr>
              <a:t>‹#›</a:t>
            </a:fld>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47663" y="15240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8663" y="15240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3"/>
          <p:cNvSpPr>
            <a:spLocks noGrp="1" noChangeArrowheads="1"/>
          </p:cNvSpPr>
          <p:nvPr>
            <p:ph type="sldNum" sz="quarter" idx="11"/>
          </p:nvPr>
        </p:nvSpPr>
        <p:spPr>
          <a:ln/>
        </p:spPr>
        <p:txBody>
          <a:bodyPr/>
          <a:lstStyle>
            <a:lvl1pPr>
              <a:defRPr/>
            </a:lvl1pPr>
          </a:lstStyle>
          <a:p>
            <a:pPr>
              <a:defRPr/>
            </a:pPr>
            <a:fld id="{9B0E365B-6D0D-4942-BBCF-B5B905D01540}" type="slidenum">
              <a:rPr lang="en-US"/>
              <a:pPr>
                <a:defRPr/>
              </a:pPr>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8" name="Rectangle 13"/>
          <p:cNvSpPr>
            <a:spLocks noGrp="1" noChangeArrowheads="1"/>
          </p:cNvSpPr>
          <p:nvPr>
            <p:ph type="sldNum" sz="quarter" idx="11"/>
          </p:nvPr>
        </p:nvSpPr>
        <p:spPr>
          <a:ln/>
        </p:spPr>
        <p:txBody>
          <a:bodyPr/>
          <a:lstStyle>
            <a:lvl1pPr>
              <a:defRPr/>
            </a:lvl1pPr>
          </a:lstStyle>
          <a:p>
            <a:pPr>
              <a:defRPr/>
            </a:pPr>
            <a:fld id="{9653977E-BE95-480F-A70B-A39A91FB5E9E}"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47663" y="15240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8663" y="15240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3"/>
          <p:cNvSpPr>
            <a:spLocks noGrp="1" noChangeArrowheads="1"/>
          </p:cNvSpPr>
          <p:nvPr>
            <p:ph type="sldNum" sz="quarter" idx="11"/>
          </p:nvPr>
        </p:nvSpPr>
        <p:spPr>
          <a:ln/>
        </p:spPr>
        <p:txBody>
          <a:bodyPr/>
          <a:lstStyle>
            <a:lvl1pPr>
              <a:defRPr/>
            </a:lvl1pPr>
          </a:lstStyle>
          <a:p>
            <a:pPr>
              <a:defRPr/>
            </a:pPr>
            <a:fld id="{D3246774-26B3-43C0-B0C7-F7AB1F41EA4C}" type="slidenum">
              <a:rPr lang="en-US"/>
              <a:pPr>
                <a:defRPr/>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4" name="Rectangle 13"/>
          <p:cNvSpPr>
            <a:spLocks noGrp="1" noChangeArrowheads="1"/>
          </p:cNvSpPr>
          <p:nvPr>
            <p:ph type="sldNum" sz="quarter" idx="11"/>
          </p:nvPr>
        </p:nvSpPr>
        <p:spPr>
          <a:ln/>
        </p:spPr>
        <p:txBody>
          <a:bodyPr/>
          <a:lstStyle>
            <a:lvl1pPr>
              <a:defRPr/>
            </a:lvl1pPr>
          </a:lstStyle>
          <a:p>
            <a:pPr>
              <a:defRPr/>
            </a:pPr>
            <a:fld id="{09643F30-57FD-4503-BC6E-B3F793FEBD89}" type="slidenum">
              <a:rPr lang="en-US"/>
              <a:pPr>
                <a:defRPr/>
              </a:pPr>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3" name="Rectangle 13"/>
          <p:cNvSpPr>
            <a:spLocks noGrp="1" noChangeArrowheads="1"/>
          </p:cNvSpPr>
          <p:nvPr>
            <p:ph type="sldNum" sz="quarter" idx="11"/>
          </p:nvPr>
        </p:nvSpPr>
        <p:spPr>
          <a:ln/>
        </p:spPr>
        <p:txBody>
          <a:bodyPr/>
          <a:lstStyle>
            <a:lvl1pPr>
              <a:defRPr/>
            </a:lvl1pPr>
          </a:lstStyle>
          <a:p>
            <a:pPr>
              <a:defRPr/>
            </a:pPr>
            <a:fld id="{52B2AC68-D237-402F-9114-158DCF9AC895}" type="slidenum">
              <a:rPr lang="en-US"/>
              <a:pPr>
                <a:defRPr/>
              </a:pPr>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3"/>
          <p:cNvSpPr>
            <a:spLocks noGrp="1" noChangeArrowheads="1"/>
          </p:cNvSpPr>
          <p:nvPr>
            <p:ph type="sldNum" sz="quarter" idx="11"/>
          </p:nvPr>
        </p:nvSpPr>
        <p:spPr>
          <a:ln/>
        </p:spPr>
        <p:txBody>
          <a:bodyPr/>
          <a:lstStyle>
            <a:lvl1pPr>
              <a:defRPr/>
            </a:lvl1pPr>
          </a:lstStyle>
          <a:p>
            <a:pPr>
              <a:defRPr/>
            </a:pPr>
            <a:fld id="{EE5BFCE4-9A60-4DC7-BC09-BF77D90BAF6A}" type="slidenum">
              <a:rPr lang="en-US"/>
              <a:pPr>
                <a:defRPr/>
              </a:pPr>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3"/>
          <p:cNvSpPr>
            <a:spLocks noGrp="1" noChangeArrowheads="1"/>
          </p:cNvSpPr>
          <p:nvPr>
            <p:ph type="sldNum" sz="quarter" idx="11"/>
          </p:nvPr>
        </p:nvSpPr>
        <p:spPr>
          <a:ln/>
        </p:spPr>
        <p:txBody>
          <a:bodyPr/>
          <a:lstStyle>
            <a:lvl1pPr>
              <a:defRPr/>
            </a:lvl1pPr>
          </a:lstStyle>
          <a:p>
            <a:pPr>
              <a:defRPr/>
            </a:pPr>
            <a:fld id="{C67DDCFE-1540-4E83-89F2-FD8F20DF8AC2}" type="slidenum">
              <a:rPr lang="en-US"/>
              <a:pPr>
                <a:defRPr/>
              </a:pPr>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F3EA8975-E1B4-4B19-BCB5-0651744BAF03}" type="slidenum">
              <a:rPr lang="en-US"/>
              <a:pPr>
                <a:defRPr/>
              </a:pPr>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45313" y="142875"/>
            <a:ext cx="2198687" cy="59070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47663" y="142875"/>
            <a:ext cx="6445250" cy="59070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7B3C99EB-0244-4194-885A-3368065DC704}" type="slidenum">
              <a:rPr lang="en-US"/>
              <a:pPr>
                <a:defRPr/>
              </a:pPr>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2787650" y="142875"/>
            <a:ext cx="6356350" cy="765175"/>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347663" y="1524000"/>
            <a:ext cx="8229600" cy="4525963"/>
          </a:xfrm>
        </p:spPr>
        <p:txBody>
          <a:bodyPr/>
          <a:lstStyle/>
          <a:p>
            <a:pPr lvl="0"/>
            <a:endParaRPr lang="en-US" noProof="0" smtClean="0"/>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69047857-1BCC-438B-A160-F5FA9EBC3794}" type="slidenum">
              <a:rPr lang="en-US"/>
              <a:pPr>
                <a:defRPr/>
              </a:pPr>
              <a:t>‹#›</a:t>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643A4F0E-1715-40B2-A4D1-E859897EC5B4}" type="slidenum">
              <a:rPr lang="en-US"/>
              <a:pPr>
                <a:defRPr/>
              </a:pPr>
              <a:t>‹#›</a:t>
            </a:fld>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C0B547FB-CFE3-4C6B-BAFB-CE6D326F4A98}" type="slidenum">
              <a:rPr lang="en-US"/>
              <a:pPr>
                <a:defRPr/>
              </a:pPr>
              <a:t>‹#›</a:t>
            </a:fld>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8F5142D5-17E3-4D16-B5DA-D17D4B80654A}"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8" name="Rectangle 13"/>
          <p:cNvSpPr>
            <a:spLocks noGrp="1" noChangeArrowheads="1"/>
          </p:cNvSpPr>
          <p:nvPr>
            <p:ph type="sldNum" sz="quarter" idx="11"/>
          </p:nvPr>
        </p:nvSpPr>
        <p:spPr>
          <a:ln/>
        </p:spPr>
        <p:txBody>
          <a:bodyPr/>
          <a:lstStyle>
            <a:lvl1pPr>
              <a:defRPr/>
            </a:lvl1pPr>
          </a:lstStyle>
          <a:p>
            <a:pPr>
              <a:defRPr/>
            </a:pPr>
            <a:fld id="{3E7F809E-20C4-418C-900B-31E5A80D2E60}" type="slidenum">
              <a:rPr lang="en-US"/>
              <a:pPr>
                <a:defRPr/>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0"/>
          <p:cNvSpPr>
            <a:spLocks noGrp="1" noChangeArrowheads="1"/>
          </p:cNvSpPr>
          <p:nvPr>
            <p:ph type="sldNum" sz="quarter" idx="11"/>
          </p:nvPr>
        </p:nvSpPr>
        <p:spPr>
          <a:ln/>
        </p:spPr>
        <p:txBody>
          <a:bodyPr/>
          <a:lstStyle>
            <a:lvl1pPr>
              <a:defRPr/>
            </a:lvl1pPr>
          </a:lstStyle>
          <a:p>
            <a:pPr>
              <a:defRPr/>
            </a:pPr>
            <a:fld id="{FC920569-4A74-4136-B17F-49EF2BC4CFF7}" type="slidenum">
              <a:rPr lang="en-US"/>
              <a:pPr>
                <a:defRPr/>
              </a:pPr>
              <a:t>‹#›</a:t>
            </a:fld>
            <a:endParaRPr 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8" name="Rectangle 10"/>
          <p:cNvSpPr>
            <a:spLocks noGrp="1" noChangeArrowheads="1"/>
          </p:cNvSpPr>
          <p:nvPr>
            <p:ph type="sldNum" sz="quarter" idx="11"/>
          </p:nvPr>
        </p:nvSpPr>
        <p:spPr>
          <a:ln/>
        </p:spPr>
        <p:txBody>
          <a:bodyPr/>
          <a:lstStyle>
            <a:lvl1pPr>
              <a:defRPr/>
            </a:lvl1pPr>
          </a:lstStyle>
          <a:p>
            <a:pPr>
              <a:defRPr/>
            </a:pPr>
            <a:fld id="{D98966D9-BBE4-4AFC-9CF2-5981FFAFD9E0}" type="slidenum">
              <a:rPr lang="en-US"/>
              <a:pPr>
                <a:defRPr/>
              </a:pPr>
              <a:t>‹#›</a:t>
            </a:fld>
            <a:endParaRPr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4" name="Rectangle 10"/>
          <p:cNvSpPr>
            <a:spLocks noGrp="1" noChangeArrowheads="1"/>
          </p:cNvSpPr>
          <p:nvPr>
            <p:ph type="sldNum" sz="quarter" idx="11"/>
          </p:nvPr>
        </p:nvSpPr>
        <p:spPr>
          <a:ln/>
        </p:spPr>
        <p:txBody>
          <a:bodyPr/>
          <a:lstStyle>
            <a:lvl1pPr>
              <a:defRPr/>
            </a:lvl1pPr>
          </a:lstStyle>
          <a:p>
            <a:pPr>
              <a:defRPr/>
            </a:pPr>
            <a:fld id="{8F92870E-0EA0-46F9-9918-BF0E2C77ED06}" type="slidenum">
              <a:rPr lang="en-US"/>
              <a:pPr>
                <a:defRPr/>
              </a:pPr>
              <a:t>‹#›</a:t>
            </a:fld>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3" name="Rectangle 10"/>
          <p:cNvSpPr>
            <a:spLocks noGrp="1" noChangeArrowheads="1"/>
          </p:cNvSpPr>
          <p:nvPr>
            <p:ph type="sldNum" sz="quarter" idx="11"/>
          </p:nvPr>
        </p:nvSpPr>
        <p:spPr>
          <a:ln/>
        </p:spPr>
        <p:txBody>
          <a:bodyPr/>
          <a:lstStyle>
            <a:lvl1pPr>
              <a:defRPr/>
            </a:lvl1pPr>
          </a:lstStyle>
          <a:p>
            <a:pPr>
              <a:defRPr/>
            </a:pPr>
            <a:fld id="{80A0D7D0-2181-42DA-BFDC-7889678D7828}" type="slidenum">
              <a:rPr lang="en-US"/>
              <a:pPr>
                <a:defRPr/>
              </a:pPr>
              <a:t>‹#›</a:t>
            </a:fld>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0"/>
          <p:cNvSpPr>
            <a:spLocks noGrp="1" noChangeArrowheads="1"/>
          </p:cNvSpPr>
          <p:nvPr>
            <p:ph type="sldNum" sz="quarter" idx="11"/>
          </p:nvPr>
        </p:nvSpPr>
        <p:spPr>
          <a:ln/>
        </p:spPr>
        <p:txBody>
          <a:bodyPr/>
          <a:lstStyle>
            <a:lvl1pPr>
              <a:defRPr/>
            </a:lvl1pPr>
          </a:lstStyle>
          <a:p>
            <a:pPr>
              <a:defRPr/>
            </a:pPr>
            <a:fld id="{38310473-2461-459F-BE5D-101CA94C00E3}" type="slidenum">
              <a:rPr lang="en-US"/>
              <a:pPr>
                <a:defRPr/>
              </a:pPr>
              <a:t>‹#›</a:t>
            </a:fld>
            <a:endParaRPr 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0"/>
          <p:cNvSpPr>
            <a:spLocks noGrp="1" noChangeArrowheads="1"/>
          </p:cNvSpPr>
          <p:nvPr>
            <p:ph type="sldNum" sz="quarter" idx="11"/>
          </p:nvPr>
        </p:nvSpPr>
        <p:spPr>
          <a:ln/>
        </p:spPr>
        <p:txBody>
          <a:bodyPr/>
          <a:lstStyle>
            <a:lvl1pPr>
              <a:defRPr/>
            </a:lvl1pPr>
          </a:lstStyle>
          <a:p>
            <a:pPr>
              <a:defRPr/>
            </a:pPr>
            <a:fld id="{953060C8-A4EB-42C9-A0F8-D68F31C4BA61}" type="slidenum">
              <a:rPr lang="en-US"/>
              <a:pPr>
                <a:defRPr/>
              </a:pPr>
              <a:t>‹#›</a:t>
            </a:fld>
            <a:endParaRPr 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014DACE0-E06C-4A97-B8AD-C094F98E7F2B}" type="slidenum">
              <a:rPr lang="en-US"/>
              <a:pPr>
                <a:defRPr/>
              </a:pPr>
              <a:t>‹#›</a:t>
            </a:fld>
            <a:endParaRPr 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72300" y="142875"/>
            <a:ext cx="2171700" cy="59832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2875"/>
            <a:ext cx="6362700" cy="59832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1BBB23D4-17D8-47EC-8721-9A926A890AF9}" type="slidenum">
              <a:rPr lang="en-US"/>
              <a:pPr>
                <a:defRPr/>
              </a:pPr>
              <a:t>‹#›</a:t>
            </a:fld>
            <a:endParaRPr 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27" descr="3dLogoH"/>
          <p:cNvPicPr>
            <a:picLocks noChangeAspect="1" noChangeArrowheads="1"/>
          </p:cNvPicPr>
          <p:nvPr/>
        </p:nvPicPr>
        <p:blipFill>
          <a:blip r:embed="rId2"/>
          <a:srcRect/>
          <a:stretch>
            <a:fillRect/>
          </a:stretch>
        </p:blipFill>
        <p:spPr bwMode="auto">
          <a:xfrm>
            <a:off x="5472113" y="5527675"/>
            <a:ext cx="3276600" cy="998538"/>
          </a:xfrm>
          <a:prstGeom prst="rect">
            <a:avLst/>
          </a:prstGeom>
          <a:noFill/>
          <a:ln w="9525">
            <a:noFill/>
            <a:miter lim="800000"/>
            <a:headEnd/>
            <a:tailEnd/>
          </a:ln>
        </p:spPr>
      </p:pic>
      <p:pic>
        <p:nvPicPr>
          <p:cNvPr id="5" name="Picture 5" descr="ppt_bgd1"/>
          <p:cNvPicPr>
            <a:picLocks noChangeAspect="1" noChangeArrowheads="1"/>
          </p:cNvPicPr>
          <p:nvPr/>
        </p:nvPicPr>
        <p:blipFill>
          <a:blip r:embed="rId3"/>
          <a:srcRect b="28658"/>
          <a:stretch>
            <a:fillRect/>
          </a:stretch>
        </p:blipFill>
        <p:spPr bwMode="auto">
          <a:xfrm>
            <a:off x="0" y="0"/>
            <a:ext cx="9144000" cy="4892675"/>
          </a:xfrm>
          <a:prstGeom prst="rect">
            <a:avLst/>
          </a:prstGeom>
          <a:noFill/>
          <a:ln w="9525">
            <a:noFill/>
            <a:miter lim="800000"/>
            <a:headEnd/>
            <a:tailEnd/>
          </a:ln>
        </p:spPr>
      </p:pic>
      <p:sp>
        <p:nvSpPr>
          <p:cNvPr id="6" name="Rectangle 10"/>
          <p:cNvSpPr>
            <a:spLocks noChangeArrowheads="1"/>
          </p:cNvSpPr>
          <p:nvPr/>
        </p:nvSpPr>
        <p:spPr bwMode="auto">
          <a:xfrm>
            <a:off x="4238625" y="3425825"/>
            <a:ext cx="4570413" cy="1481138"/>
          </a:xfrm>
          <a:prstGeom prst="rect">
            <a:avLst/>
          </a:prstGeom>
          <a:solidFill>
            <a:srgbClr val="FFCC01"/>
          </a:solidFill>
          <a:ln w="9525">
            <a:noFill/>
            <a:miter lim="800000"/>
            <a:headEnd/>
            <a:tailEnd/>
          </a:ln>
        </p:spPr>
        <p:txBody>
          <a:bodyPr wrap="none" anchor="ctr"/>
          <a:lstStyle/>
          <a:p>
            <a:pPr eaLnBrk="0" hangingPunct="0">
              <a:defRPr/>
            </a:pPr>
            <a:endParaRPr lang="en-US" dirty="0"/>
          </a:p>
        </p:txBody>
      </p:sp>
      <p:sp>
        <p:nvSpPr>
          <p:cNvPr id="2" name="Title 1"/>
          <p:cNvSpPr>
            <a:spLocks noGrp="1"/>
          </p:cNvSpPr>
          <p:nvPr>
            <p:ph type="title"/>
          </p:nvPr>
        </p:nvSpPr>
        <p:spPr>
          <a:xfrm>
            <a:off x="4781550" y="3829050"/>
            <a:ext cx="4111625" cy="973138"/>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1pPr>
              <a:buNone/>
              <a:defRPr/>
            </a:lvl1pPr>
          </a:lstStyle>
          <a:p>
            <a:pPr lvl="0"/>
            <a:endParaRPr lang="en-US" dirty="0"/>
          </a:p>
        </p:txBody>
      </p:sp>
      <p:sp>
        <p:nvSpPr>
          <p:cNvPr id="7" name="Rectangle 15"/>
          <p:cNvSpPr>
            <a:spLocks noGrp="1" noChangeArrowheads="1"/>
          </p:cNvSpPr>
          <p:nvPr>
            <p:ph type="ftr" sz="quarter" idx="10"/>
          </p:nvPr>
        </p:nvSpPr>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4" name="Rectangle 13"/>
          <p:cNvSpPr>
            <a:spLocks noGrp="1" noChangeArrowheads="1"/>
          </p:cNvSpPr>
          <p:nvPr>
            <p:ph type="sldNum" sz="quarter" idx="11"/>
          </p:nvPr>
        </p:nvSpPr>
        <p:spPr>
          <a:ln/>
        </p:spPr>
        <p:txBody>
          <a:bodyPr/>
          <a:lstStyle>
            <a:lvl1pPr>
              <a:defRPr/>
            </a:lvl1pPr>
          </a:lstStyle>
          <a:p>
            <a:pPr>
              <a:defRPr/>
            </a:pPr>
            <a:fld id="{EBD17217-AD8E-4500-B54D-27E28B983F17}"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3" name="Rectangle 13"/>
          <p:cNvSpPr>
            <a:spLocks noGrp="1" noChangeArrowheads="1"/>
          </p:cNvSpPr>
          <p:nvPr>
            <p:ph type="sldNum" sz="quarter" idx="11"/>
          </p:nvPr>
        </p:nvSpPr>
        <p:spPr>
          <a:ln/>
        </p:spPr>
        <p:txBody>
          <a:bodyPr/>
          <a:lstStyle>
            <a:lvl1pPr>
              <a:defRPr/>
            </a:lvl1pPr>
          </a:lstStyle>
          <a:p>
            <a:pPr>
              <a:defRPr/>
            </a:pPr>
            <a:fld id="{635CB244-88E3-49F9-BAAD-CB085A171F7B}"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3"/>
          <p:cNvSpPr>
            <a:spLocks noGrp="1" noChangeArrowheads="1"/>
          </p:cNvSpPr>
          <p:nvPr>
            <p:ph type="sldNum" sz="quarter" idx="11"/>
          </p:nvPr>
        </p:nvSpPr>
        <p:spPr>
          <a:ln/>
        </p:spPr>
        <p:txBody>
          <a:bodyPr/>
          <a:lstStyle>
            <a:lvl1pPr>
              <a:defRPr/>
            </a:lvl1pPr>
          </a:lstStyle>
          <a:p>
            <a:pPr>
              <a:defRPr/>
            </a:pPr>
            <a:fld id="{E2855DEF-2C0E-4743-B925-DB4486AE7CB5}"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3"/>
          <p:cNvSpPr>
            <a:spLocks noGrp="1" noChangeArrowheads="1"/>
          </p:cNvSpPr>
          <p:nvPr>
            <p:ph type="sldNum" sz="quarter" idx="11"/>
          </p:nvPr>
        </p:nvSpPr>
        <p:spPr>
          <a:ln/>
        </p:spPr>
        <p:txBody>
          <a:bodyPr/>
          <a:lstStyle>
            <a:lvl1pPr>
              <a:defRPr/>
            </a:lvl1pPr>
          </a:lstStyle>
          <a:p>
            <a:pPr>
              <a:defRPr/>
            </a:pPr>
            <a:fld id="{5FDA625E-DDA6-4A7A-A8D6-5D6F5F916D77}"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jpe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theme" Target="../theme/theme4.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image" Target="../media/image1.jpe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image" Target="../media/image1.jpeg"/><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5.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787650" y="142875"/>
            <a:ext cx="6356350" cy="7651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347663" y="15240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1028" name="Picture 27" descr="3dLogoH"/>
          <p:cNvPicPr>
            <a:picLocks noChangeAspect="1" noChangeArrowheads="1"/>
          </p:cNvPicPr>
          <p:nvPr/>
        </p:nvPicPr>
        <p:blipFill>
          <a:blip r:embed="rId14"/>
          <a:srcRect/>
          <a:stretch>
            <a:fillRect/>
          </a:stretch>
        </p:blipFill>
        <p:spPr bwMode="auto">
          <a:xfrm>
            <a:off x="171450" y="200025"/>
            <a:ext cx="2209800" cy="673100"/>
          </a:xfrm>
          <a:prstGeom prst="rect">
            <a:avLst/>
          </a:prstGeom>
          <a:noFill/>
          <a:ln w="9525">
            <a:noFill/>
            <a:miter lim="800000"/>
            <a:headEnd/>
            <a:tailEnd/>
          </a:ln>
        </p:spPr>
      </p:pic>
      <p:sp>
        <p:nvSpPr>
          <p:cNvPr id="131100" name="Line 28"/>
          <p:cNvSpPr>
            <a:spLocks noChangeShapeType="1"/>
          </p:cNvSpPr>
          <p:nvPr/>
        </p:nvSpPr>
        <p:spPr bwMode="auto">
          <a:xfrm>
            <a:off x="0" y="990600"/>
            <a:ext cx="9144000" cy="0"/>
          </a:xfrm>
          <a:prstGeom prst="line">
            <a:avLst/>
          </a:prstGeom>
          <a:noFill/>
          <a:ln w="12700">
            <a:solidFill>
              <a:srgbClr val="B2B2B2"/>
            </a:solidFill>
            <a:round/>
            <a:headEnd/>
            <a:tailEnd/>
          </a:ln>
        </p:spPr>
        <p:txBody>
          <a:bodyPr/>
          <a:lstStyle/>
          <a:p>
            <a:pPr eaLnBrk="0" hangingPunct="0">
              <a:defRPr/>
            </a:pPr>
            <a:endParaRPr lang="en-US"/>
          </a:p>
        </p:txBody>
      </p:sp>
      <p:sp>
        <p:nvSpPr>
          <p:cNvPr id="102411" name="Rectangle 11"/>
          <p:cNvSpPr>
            <a:spLocks noGrp="1" noChangeArrowheads="1"/>
          </p:cNvSpPr>
          <p:nvPr>
            <p:ph type="ftr" sz="quarter" idx="3"/>
          </p:nvPr>
        </p:nvSpPr>
        <p:spPr bwMode="auto">
          <a:xfrm>
            <a:off x="34925" y="6616700"/>
            <a:ext cx="3951288" cy="196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900" b="0"/>
            </a:lvl1pPr>
          </a:lstStyle>
          <a:p>
            <a:pPr>
              <a:defRPr/>
            </a:pPr>
            <a:r>
              <a:rPr lang="en-US"/>
              <a:t>Confidential  |  Copyright © Larsen &amp; Toubro Infotech Ltd.</a:t>
            </a:r>
          </a:p>
        </p:txBody>
      </p:sp>
      <p:sp>
        <p:nvSpPr>
          <p:cNvPr id="102413" name="Rectangle 13"/>
          <p:cNvSpPr>
            <a:spLocks noGrp="1" noChangeArrowheads="1"/>
          </p:cNvSpPr>
          <p:nvPr>
            <p:ph type="sldNum" sz="quarter" idx="4"/>
          </p:nvPr>
        </p:nvSpPr>
        <p:spPr bwMode="auto">
          <a:xfrm>
            <a:off x="7010400" y="66516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900"/>
            </a:lvl1pPr>
          </a:lstStyle>
          <a:p>
            <a:pPr>
              <a:defRPr/>
            </a:pPr>
            <a:fld id="{F52699D0-EACD-4748-92A3-CB6233794C04}"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885" r:id="rId1"/>
    <p:sldLayoutId id="2147483886" r:id="rId2"/>
    <p:sldLayoutId id="2147483887" r:id="rId3"/>
    <p:sldLayoutId id="2147483888" r:id="rId4"/>
    <p:sldLayoutId id="2147483889" r:id="rId5"/>
    <p:sldLayoutId id="2147483890" r:id="rId6"/>
    <p:sldLayoutId id="2147483891" r:id="rId7"/>
    <p:sldLayoutId id="2147483892" r:id="rId8"/>
    <p:sldLayoutId id="2147483893" r:id="rId9"/>
    <p:sldLayoutId id="2147483894" r:id="rId10"/>
    <p:sldLayoutId id="2147483895" r:id="rId11"/>
    <p:sldLayoutId id="2147483896" r:id="rId12"/>
  </p:sldLayoutIdLst>
  <p:hf hdr="0" dt="0"/>
  <p:txStyles>
    <p:titleStyle>
      <a:lvl1pPr algn="l" rtl="0" fontAlgn="base">
        <a:spcBef>
          <a:spcPct val="0"/>
        </a:spcBef>
        <a:spcAft>
          <a:spcPct val="0"/>
        </a:spcAft>
        <a:defRPr sz="2400" i="1">
          <a:solidFill>
            <a:schemeClr val="tx2"/>
          </a:solidFill>
          <a:latin typeface="+mj-lt"/>
          <a:ea typeface="+mj-ea"/>
          <a:cs typeface="+mj-cs"/>
        </a:defRPr>
      </a:lvl1pPr>
      <a:lvl2pPr algn="l" rtl="0" fontAlgn="base">
        <a:spcBef>
          <a:spcPct val="0"/>
        </a:spcBef>
        <a:spcAft>
          <a:spcPct val="0"/>
        </a:spcAft>
        <a:defRPr sz="2400" i="1">
          <a:solidFill>
            <a:schemeClr val="tx2"/>
          </a:solidFill>
          <a:latin typeface="Trebuchet MS" pitchFamily="34" charset="0"/>
        </a:defRPr>
      </a:lvl2pPr>
      <a:lvl3pPr algn="l" rtl="0" fontAlgn="base">
        <a:spcBef>
          <a:spcPct val="0"/>
        </a:spcBef>
        <a:spcAft>
          <a:spcPct val="0"/>
        </a:spcAft>
        <a:defRPr sz="2400" i="1">
          <a:solidFill>
            <a:schemeClr val="tx2"/>
          </a:solidFill>
          <a:latin typeface="Trebuchet MS" pitchFamily="34" charset="0"/>
        </a:defRPr>
      </a:lvl3pPr>
      <a:lvl4pPr algn="l" rtl="0" fontAlgn="base">
        <a:spcBef>
          <a:spcPct val="0"/>
        </a:spcBef>
        <a:spcAft>
          <a:spcPct val="0"/>
        </a:spcAft>
        <a:defRPr sz="2400" i="1">
          <a:solidFill>
            <a:schemeClr val="tx2"/>
          </a:solidFill>
          <a:latin typeface="Trebuchet MS" pitchFamily="34" charset="0"/>
        </a:defRPr>
      </a:lvl4pPr>
      <a:lvl5pPr algn="l" rtl="0" fontAlgn="base">
        <a:spcBef>
          <a:spcPct val="0"/>
        </a:spcBef>
        <a:spcAft>
          <a:spcPct val="0"/>
        </a:spcAft>
        <a:defRPr sz="2400" i="1">
          <a:solidFill>
            <a:schemeClr val="tx2"/>
          </a:solidFill>
          <a:latin typeface="Trebuchet MS" pitchFamily="34" charset="0"/>
        </a:defRPr>
      </a:lvl5pPr>
      <a:lvl6pPr marL="457200" algn="l" rtl="0" eaLnBrk="1" fontAlgn="base" hangingPunct="1">
        <a:spcBef>
          <a:spcPct val="0"/>
        </a:spcBef>
        <a:spcAft>
          <a:spcPct val="0"/>
        </a:spcAft>
        <a:defRPr sz="2400" i="1">
          <a:solidFill>
            <a:schemeClr val="tx2"/>
          </a:solidFill>
          <a:latin typeface="Trebuchet MS" pitchFamily="34" charset="0"/>
        </a:defRPr>
      </a:lvl6pPr>
      <a:lvl7pPr marL="914400" algn="l" rtl="0" eaLnBrk="1" fontAlgn="base" hangingPunct="1">
        <a:spcBef>
          <a:spcPct val="0"/>
        </a:spcBef>
        <a:spcAft>
          <a:spcPct val="0"/>
        </a:spcAft>
        <a:defRPr sz="2400" i="1">
          <a:solidFill>
            <a:schemeClr val="tx2"/>
          </a:solidFill>
          <a:latin typeface="Trebuchet MS" pitchFamily="34" charset="0"/>
        </a:defRPr>
      </a:lvl7pPr>
      <a:lvl8pPr marL="1371600" algn="l" rtl="0" eaLnBrk="1" fontAlgn="base" hangingPunct="1">
        <a:spcBef>
          <a:spcPct val="0"/>
        </a:spcBef>
        <a:spcAft>
          <a:spcPct val="0"/>
        </a:spcAft>
        <a:defRPr sz="2400" i="1">
          <a:solidFill>
            <a:schemeClr val="tx2"/>
          </a:solidFill>
          <a:latin typeface="Trebuchet MS" pitchFamily="34" charset="0"/>
        </a:defRPr>
      </a:lvl8pPr>
      <a:lvl9pPr marL="1828800" algn="l" rtl="0" eaLnBrk="1" fontAlgn="base" hangingPunct="1">
        <a:spcBef>
          <a:spcPct val="0"/>
        </a:spcBef>
        <a:spcAft>
          <a:spcPct val="0"/>
        </a:spcAft>
        <a:defRPr sz="2400" i="1">
          <a:solidFill>
            <a:schemeClr val="tx2"/>
          </a:solidFill>
          <a:latin typeface="Trebuchet MS" pitchFamily="34" charset="0"/>
        </a:defRPr>
      </a:lvl9pPr>
    </p:titleStyle>
    <p:bodyStyle>
      <a:lvl1pPr marL="342900" indent="-342900" algn="l" rtl="0" fontAlgn="base">
        <a:spcBef>
          <a:spcPct val="20000"/>
        </a:spcBef>
        <a:spcAft>
          <a:spcPct val="0"/>
        </a:spcAft>
        <a:buClr>
          <a:schemeClr val="bg2"/>
        </a:buClr>
        <a:buFont typeface="Wingdings" pitchFamily="2" charset="2"/>
        <a:buChar char="§"/>
        <a:defRPr sz="2200">
          <a:solidFill>
            <a:schemeClr val="tx1"/>
          </a:solidFill>
          <a:latin typeface="+mn-lt"/>
          <a:ea typeface="+mn-ea"/>
          <a:cs typeface="+mn-cs"/>
        </a:defRPr>
      </a:lvl1pPr>
      <a:lvl2pPr marL="742950" indent="-285750" algn="l" rtl="0" fontAlgn="base">
        <a:spcBef>
          <a:spcPct val="20000"/>
        </a:spcBef>
        <a:spcAft>
          <a:spcPct val="0"/>
        </a:spcAft>
        <a:buClr>
          <a:schemeClr val="bg2"/>
        </a:buClr>
        <a:buFont typeface="Arial" charset="0"/>
        <a:buChar char="–"/>
        <a:defRPr sz="2000">
          <a:solidFill>
            <a:schemeClr val="tx1"/>
          </a:solidFill>
          <a:latin typeface="+mn-lt"/>
        </a:defRPr>
      </a:lvl2pPr>
      <a:lvl3pPr marL="1143000" indent="-228600" algn="l" rtl="0" fontAlgn="base">
        <a:spcBef>
          <a:spcPct val="20000"/>
        </a:spcBef>
        <a:spcAft>
          <a:spcPct val="0"/>
        </a:spcAft>
        <a:buClr>
          <a:schemeClr val="bg2"/>
        </a:buClr>
        <a:buChar char="•"/>
        <a:defRPr sz="2400">
          <a:solidFill>
            <a:schemeClr val="tx1"/>
          </a:solidFill>
          <a:latin typeface="+mn-lt"/>
        </a:defRPr>
      </a:lvl3pPr>
      <a:lvl4pPr marL="1600200" indent="-228600" algn="l" rtl="0" fontAlgn="base">
        <a:spcBef>
          <a:spcPct val="20000"/>
        </a:spcBef>
        <a:spcAft>
          <a:spcPct val="0"/>
        </a:spcAft>
        <a:buChar char="–"/>
        <a:defRPr sz="1600">
          <a:solidFill>
            <a:schemeClr val="tx1"/>
          </a:solidFill>
          <a:latin typeface="+mn-lt"/>
        </a:defRPr>
      </a:lvl4pPr>
      <a:lvl5pPr marL="2057400" indent="-228600" algn="l" rtl="0" fontAlgn="base">
        <a:spcBef>
          <a:spcPct val="20000"/>
        </a:spcBef>
        <a:spcAft>
          <a:spcPct val="0"/>
        </a:spcAft>
        <a:buChar char="»"/>
        <a:defRPr sz="1500">
          <a:solidFill>
            <a:schemeClr val="tx1"/>
          </a:solidFill>
          <a:latin typeface="+mn-lt"/>
        </a:defRPr>
      </a:lvl5pPr>
      <a:lvl6pPr marL="2514600" indent="-228600" algn="l" rtl="0" eaLnBrk="1" fontAlgn="base" hangingPunct="1">
        <a:spcBef>
          <a:spcPct val="20000"/>
        </a:spcBef>
        <a:spcAft>
          <a:spcPct val="0"/>
        </a:spcAft>
        <a:buChar char="»"/>
        <a:defRPr sz="1500">
          <a:solidFill>
            <a:schemeClr val="tx1"/>
          </a:solidFill>
          <a:latin typeface="+mn-lt"/>
        </a:defRPr>
      </a:lvl6pPr>
      <a:lvl7pPr marL="2971800" indent="-228600" algn="l" rtl="0" eaLnBrk="1" fontAlgn="base" hangingPunct="1">
        <a:spcBef>
          <a:spcPct val="20000"/>
        </a:spcBef>
        <a:spcAft>
          <a:spcPct val="0"/>
        </a:spcAft>
        <a:buChar char="»"/>
        <a:defRPr sz="1500">
          <a:solidFill>
            <a:schemeClr val="tx1"/>
          </a:solidFill>
          <a:latin typeface="+mn-lt"/>
        </a:defRPr>
      </a:lvl7pPr>
      <a:lvl8pPr marL="3429000" indent="-228600" algn="l" rtl="0" eaLnBrk="1" fontAlgn="base" hangingPunct="1">
        <a:spcBef>
          <a:spcPct val="20000"/>
        </a:spcBef>
        <a:spcAft>
          <a:spcPct val="0"/>
        </a:spcAft>
        <a:buChar char="»"/>
        <a:defRPr sz="1500">
          <a:solidFill>
            <a:schemeClr val="tx1"/>
          </a:solidFill>
          <a:latin typeface="+mn-lt"/>
        </a:defRPr>
      </a:lvl8pPr>
      <a:lvl9pPr marL="3886200" indent="-228600" algn="l" rtl="0" eaLnBrk="1" fontAlgn="base" hangingPunct="1">
        <a:spcBef>
          <a:spcPct val="20000"/>
        </a:spcBef>
        <a:spcAft>
          <a:spcPct val="0"/>
        </a:spcAft>
        <a:buChar char="»"/>
        <a:defRPr sz="15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44743" name="Rectangle 7"/>
          <p:cNvSpPr>
            <a:spLocks noChangeArrowheads="1"/>
          </p:cNvSpPr>
          <p:nvPr/>
        </p:nvSpPr>
        <p:spPr bwMode="auto">
          <a:xfrm>
            <a:off x="0" y="998538"/>
            <a:ext cx="9144000" cy="5859462"/>
          </a:xfrm>
          <a:prstGeom prst="rect">
            <a:avLst/>
          </a:prstGeom>
          <a:solidFill>
            <a:srgbClr val="5F5F5F"/>
          </a:solidFill>
          <a:ln w="9525">
            <a:solidFill>
              <a:srgbClr val="333333"/>
            </a:solidFill>
            <a:miter lim="800000"/>
            <a:headEnd/>
            <a:tailEnd/>
          </a:ln>
          <a:effectLst/>
        </p:spPr>
        <p:txBody>
          <a:bodyPr wrap="none" anchor="ctr"/>
          <a:lstStyle/>
          <a:p>
            <a:pPr eaLnBrk="0" hangingPunct="0">
              <a:defRPr/>
            </a:pPr>
            <a:endParaRPr lang="en-US"/>
          </a:p>
        </p:txBody>
      </p:sp>
      <p:sp>
        <p:nvSpPr>
          <p:cNvPr id="244745" name="Rectangle 9"/>
          <p:cNvSpPr>
            <a:spLocks noGrp="1" noChangeArrowheads="1"/>
          </p:cNvSpPr>
          <p:nvPr>
            <p:ph type="ftr" sz="quarter" idx="3"/>
          </p:nvPr>
        </p:nvSpPr>
        <p:spPr bwMode="auto">
          <a:xfrm>
            <a:off x="34925" y="6616700"/>
            <a:ext cx="3951288" cy="196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900" b="0">
                <a:solidFill>
                  <a:schemeClr val="bg1"/>
                </a:solidFill>
              </a:defRPr>
            </a:lvl1pPr>
          </a:lstStyle>
          <a:p>
            <a:pPr>
              <a:defRPr/>
            </a:pPr>
            <a:r>
              <a:rPr lang="en-US"/>
              <a:t>Confidential  |  Copyright © Larsen &amp; Toubro Infotech Ltd.</a:t>
            </a:r>
          </a:p>
        </p:txBody>
      </p:sp>
      <p:sp>
        <p:nvSpPr>
          <p:cNvPr id="244746" name="Rectangle 10"/>
          <p:cNvSpPr>
            <a:spLocks noGrp="1" noChangeArrowheads="1"/>
          </p:cNvSpPr>
          <p:nvPr>
            <p:ph type="sldNum" sz="quarter" idx="4"/>
          </p:nvPr>
        </p:nvSpPr>
        <p:spPr bwMode="auto">
          <a:xfrm>
            <a:off x="7010400" y="66516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900">
                <a:solidFill>
                  <a:schemeClr val="bg1"/>
                </a:solidFill>
              </a:defRPr>
            </a:lvl1pPr>
          </a:lstStyle>
          <a:p>
            <a:pPr>
              <a:defRPr/>
            </a:pPr>
            <a:fld id="{FFAEA165-CE72-4C4E-919C-3F0B93DBB923}" type="slidenum">
              <a:rPr lang="en-US"/>
              <a:pPr>
                <a:defRPr/>
              </a:pPr>
              <a:t>‹#›</a:t>
            </a:fld>
            <a:endParaRPr lang="en-US"/>
          </a:p>
        </p:txBody>
      </p:sp>
      <p:sp>
        <p:nvSpPr>
          <p:cNvPr id="14341" name="Rectangle 11"/>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p:txBody>
      </p:sp>
      <p:pic>
        <p:nvPicPr>
          <p:cNvPr id="14342" name="Picture 27" descr="3dLogoH"/>
          <p:cNvPicPr>
            <a:picLocks noChangeAspect="1" noChangeArrowheads="1"/>
          </p:cNvPicPr>
          <p:nvPr/>
        </p:nvPicPr>
        <p:blipFill>
          <a:blip r:embed="rId13"/>
          <a:srcRect/>
          <a:stretch>
            <a:fillRect/>
          </a:stretch>
        </p:blipFill>
        <p:spPr bwMode="auto">
          <a:xfrm>
            <a:off x="171450" y="200025"/>
            <a:ext cx="2209800" cy="673100"/>
          </a:xfrm>
          <a:prstGeom prst="rect">
            <a:avLst/>
          </a:prstGeom>
          <a:noFill/>
          <a:ln w="9525">
            <a:noFill/>
            <a:miter lim="800000"/>
            <a:headEnd/>
            <a:tailEnd/>
          </a:ln>
        </p:spPr>
      </p:pic>
      <p:sp>
        <p:nvSpPr>
          <p:cNvPr id="14343" name="Rectangle 14"/>
          <p:cNvSpPr>
            <a:spLocks noGrp="1" noChangeArrowheads="1"/>
          </p:cNvSpPr>
          <p:nvPr>
            <p:ph type="title"/>
          </p:nvPr>
        </p:nvSpPr>
        <p:spPr bwMode="auto">
          <a:xfrm>
            <a:off x="2787650" y="142875"/>
            <a:ext cx="6356350" cy="7651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897" r:id="rId1"/>
    <p:sldLayoutId id="2147483898" r:id="rId2"/>
    <p:sldLayoutId id="2147483899" r:id="rId3"/>
    <p:sldLayoutId id="2147483900" r:id="rId4"/>
    <p:sldLayoutId id="2147483901" r:id="rId5"/>
    <p:sldLayoutId id="2147483902" r:id="rId6"/>
    <p:sldLayoutId id="2147483903" r:id="rId7"/>
    <p:sldLayoutId id="2147483904" r:id="rId8"/>
    <p:sldLayoutId id="2147483905" r:id="rId9"/>
    <p:sldLayoutId id="2147483906" r:id="rId10"/>
    <p:sldLayoutId id="2147483907" r:id="rId11"/>
  </p:sldLayoutIdLst>
  <p:hf hdr="0" dt="0"/>
  <p:txStyles>
    <p:titleStyle>
      <a:lvl1pPr algn="l" rtl="0" eaLnBrk="0" fontAlgn="base" hangingPunct="0">
        <a:spcBef>
          <a:spcPct val="0"/>
        </a:spcBef>
        <a:spcAft>
          <a:spcPct val="0"/>
        </a:spcAft>
        <a:defRPr sz="2400" i="1">
          <a:solidFill>
            <a:schemeClr val="tx2"/>
          </a:solidFill>
          <a:latin typeface="+mj-lt"/>
          <a:ea typeface="+mj-ea"/>
          <a:cs typeface="+mj-cs"/>
        </a:defRPr>
      </a:lvl1pPr>
      <a:lvl2pPr algn="l" rtl="0" eaLnBrk="0" fontAlgn="base" hangingPunct="0">
        <a:spcBef>
          <a:spcPct val="0"/>
        </a:spcBef>
        <a:spcAft>
          <a:spcPct val="0"/>
        </a:spcAft>
        <a:defRPr sz="2400" i="1">
          <a:solidFill>
            <a:schemeClr val="tx2"/>
          </a:solidFill>
          <a:latin typeface="Trebuchet MS" pitchFamily="34" charset="0"/>
        </a:defRPr>
      </a:lvl2pPr>
      <a:lvl3pPr algn="l" rtl="0" eaLnBrk="0" fontAlgn="base" hangingPunct="0">
        <a:spcBef>
          <a:spcPct val="0"/>
        </a:spcBef>
        <a:spcAft>
          <a:spcPct val="0"/>
        </a:spcAft>
        <a:defRPr sz="2400" i="1">
          <a:solidFill>
            <a:schemeClr val="tx2"/>
          </a:solidFill>
          <a:latin typeface="Trebuchet MS" pitchFamily="34" charset="0"/>
        </a:defRPr>
      </a:lvl3pPr>
      <a:lvl4pPr algn="l" rtl="0" eaLnBrk="0" fontAlgn="base" hangingPunct="0">
        <a:spcBef>
          <a:spcPct val="0"/>
        </a:spcBef>
        <a:spcAft>
          <a:spcPct val="0"/>
        </a:spcAft>
        <a:defRPr sz="2400" i="1">
          <a:solidFill>
            <a:schemeClr val="tx2"/>
          </a:solidFill>
          <a:latin typeface="Trebuchet MS" pitchFamily="34" charset="0"/>
        </a:defRPr>
      </a:lvl4pPr>
      <a:lvl5pPr algn="l" rtl="0" eaLnBrk="0" fontAlgn="base" hangingPunct="0">
        <a:spcBef>
          <a:spcPct val="0"/>
        </a:spcBef>
        <a:spcAft>
          <a:spcPct val="0"/>
        </a:spcAft>
        <a:defRPr sz="2400" i="1">
          <a:solidFill>
            <a:schemeClr val="tx2"/>
          </a:solidFill>
          <a:latin typeface="Trebuchet MS" pitchFamily="34" charset="0"/>
        </a:defRPr>
      </a:lvl5pPr>
      <a:lvl6pPr marL="457200" algn="l" rtl="0" fontAlgn="base">
        <a:spcBef>
          <a:spcPct val="0"/>
        </a:spcBef>
        <a:spcAft>
          <a:spcPct val="0"/>
        </a:spcAft>
        <a:defRPr sz="2400" i="1">
          <a:solidFill>
            <a:schemeClr val="tx2"/>
          </a:solidFill>
          <a:latin typeface="Trebuchet MS" pitchFamily="34" charset="0"/>
        </a:defRPr>
      </a:lvl6pPr>
      <a:lvl7pPr marL="914400" algn="l" rtl="0" fontAlgn="base">
        <a:spcBef>
          <a:spcPct val="0"/>
        </a:spcBef>
        <a:spcAft>
          <a:spcPct val="0"/>
        </a:spcAft>
        <a:defRPr sz="2400" i="1">
          <a:solidFill>
            <a:schemeClr val="tx2"/>
          </a:solidFill>
          <a:latin typeface="Trebuchet MS" pitchFamily="34" charset="0"/>
        </a:defRPr>
      </a:lvl7pPr>
      <a:lvl8pPr marL="1371600" algn="l" rtl="0" fontAlgn="base">
        <a:spcBef>
          <a:spcPct val="0"/>
        </a:spcBef>
        <a:spcAft>
          <a:spcPct val="0"/>
        </a:spcAft>
        <a:defRPr sz="2400" i="1">
          <a:solidFill>
            <a:schemeClr val="tx2"/>
          </a:solidFill>
          <a:latin typeface="Trebuchet MS" pitchFamily="34" charset="0"/>
        </a:defRPr>
      </a:lvl8pPr>
      <a:lvl9pPr marL="1828800" algn="l" rtl="0" fontAlgn="base">
        <a:spcBef>
          <a:spcPct val="0"/>
        </a:spcBef>
        <a:spcAft>
          <a:spcPct val="0"/>
        </a:spcAft>
        <a:defRPr sz="2400" i="1">
          <a:solidFill>
            <a:schemeClr val="tx2"/>
          </a:solidFill>
          <a:latin typeface="Trebuchet MS" pitchFamily="34" charset="0"/>
        </a:defRPr>
      </a:lvl9pPr>
    </p:titleStyle>
    <p:bodyStyle>
      <a:lvl1pPr marL="342900" indent="-342900" algn="l" rtl="0" eaLnBrk="0" fontAlgn="base" hangingPunct="0">
        <a:spcBef>
          <a:spcPct val="20000"/>
        </a:spcBef>
        <a:spcAft>
          <a:spcPct val="0"/>
        </a:spcAft>
        <a:buChar char="•"/>
        <a:defRPr sz="36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Arial" charset="0"/>
        </a:defRPr>
      </a:lvl2pPr>
      <a:lvl3pPr marL="1147763" indent="-228600" algn="l" rtl="0" eaLnBrk="0" fontAlgn="base" hangingPunct="0">
        <a:spcBef>
          <a:spcPct val="20000"/>
        </a:spcBef>
        <a:spcAft>
          <a:spcPct val="0"/>
        </a:spcAft>
        <a:buChar char="•"/>
        <a:defRPr sz="2400">
          <a:solidFill>
            <a:schemeClr val="tx1"/>
          </a:solidFill>
          <a:latin typeface="Arial" charset="0"/>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bwMode="auto">
          <a:xfrm>
            <a:off x="2787650" y="142875"/>
            <a:ext cx="6356350" cy="7651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6627" name="Rectangle 3"/>
          <p:cNvSpPr>
            <a:spLocks noGrp="1" noChangeArrowheads="1"/>
          </p:cNvSpPr>
          <p:nvPr>
            <p:ph type="body" idx="1"/>
          </p:nvPr>
        </p:nvSpPr>
        <p:spPr bwMode="auto">
          <a:xfrm>
            <a:off x="347663" y="15240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82630" name="Rectangle 6"/>
          <p:cNvSpPr>
            <a:spLocks noGrp="1" noChangeArrowheads="1"/>
          </p:cNvSpPr>
          <p:nvPr>
            <p:ph type="ftr" sz="quarter" idx="3"/>
          </p:nvPr>
        </p:nvSpPr>
        <p:spPr bwMode="auto">
          <a:xfrm>
            <a:off x="34925" y="6616700"/>
            <a:ext cx="3951288" cy="196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900" b="0"/>
            </a:lvl1pPr>
          </a:lstStyle>
          <a:p>
            <a:pPr>
              <a:defRPr/>
            </a:pPr>
            <a:r>
              <a:rPr lang="en-US"/>
              <a:t>Confidential  |  Copyright © Larsen &amp; Toubro Infotech Ltd.</a:t>
            </a:r>
          </a:p>
        </p:txBody>
      </p:sp>
    </p:spTree>
  </p:cSld>
  <p:clrMap bg1="lt1" tx1="dk1" bg2="lt2" tx2="dk2" accent1="accent1" accent2="accent2" accent3="accent3" accent4="accent4" accent5="accent5" accent6="accent6" hlink="hlink" folHlink="folHlink"/>
  <p:sldLayoutIdLst>
    <p:sldLayoutId id="2147483908" r:id="rId1"/>
    <p:sldLayoutId id="2147483909" r:id="rId2"/>
    <p:sldLayoutId id="2147483910" r:id="rId3"/>
    <p:sldLayoutId id="2147483911" r:id="rId4"/>
    <p:sldLayoutId id="2147483912" r:id="rId5"/>
    <p:sldLayoutId id="2147483913" r:id="rId6"/>
    <p:sldLayoutId id="2147483914" r:id="rId7"/>
    <p:sldLayoutId id="2147483915" r:id="rId8"/>
    <p:sldLayoutId id="2147483916" r:id="rId9"/>
    <p:sldLayoutId id="2147483917" r:id="rId10"/>
    <p:sldLayoutId id="2147483918" r:id="rId11"/>
  </p:sldLayoutIdLst>
  <p:hf sldNum="0" hdr="0" dt="0"/>
  <p:txStyles>
    <p:titleStyle>
      <a:lvl1pPr algn="l" rtl="0" eaLnBrk="0" fontAlgn="base" hangingPunct="0">
        <a:spcBef>
          <a:spcPct val="0"/>
        </a:spcBef>
        <a:spcAft>
          <a:spcPct val="0"/>
        </a:spcAft>
        <a:defRPr sz="2400" i="1">
          <a:solidFill>
            <a:schemeClr val="tx2"/>
          </a:solidFill>
          <a:latin typeface="+mj-lt"/>
          <a:ea typeface="+mj-ea"/>
          <a:cs typeface="+mj-cs"/>
        </a:defRPr>
      </a:lvl1pPr>
      <a:lvl2pPr algn="l" rtl="0" eaLnBrk="0" fontAlgn="base" hangingPunct="0">
        <a:spcBef>
          <a:spcPct val="0"/>
        </a:spcBef>
        <a:spcAft>
          <a:spcPct val="0"/>
        </a:spcAft>
        <a:defRPr sz="2400" i="1">
          <a:solidFill>
            <a:schemeClr val="tx2"/>
          </a:solidFill>
          <a:latin typeface="Trebuchet MS" pitchFamily="34" charset="0"/>
        </a:defRPr>
      </a:lvl2pPr>
      <a:lvl3pPr algn="l" rtl="0" eaLnBrk="0" fontAlgn="base" hangingPunct="0">
        <a:spcBef>
          <a:spcPct val="0"/>
        </a:spcBef>
        <a:spcAft>
          <a:spcPct val="0"/>
        </a:spcAft>
        <a:defRPr sz="2400" i="1">
          <a:solidFill>
            <a:schemeClr val="tx2"/>
          </a:solidFill>
          <a:latin typeface="Trebuchet MS" pitchFamily="34" charset="0"/>
        </a:defRPr>
      </a:lvl3pPr>
      <a:lvl4pPr algn="l" rtl="0" eaLnBrk="0" fontAlgn="base" hangingPunct="0">
        <a:spcBef>
          <a:spcPct val="0"/>
        </a:spcBef>
        <a:spcAft>
          <a:spcPct val="0"/>
        </a:spcAft>
        <a:defRPr sz="2400" i="1">
          <a:solidFill>
            <a:schemeClr val="tx2"/>
          </a:solidFill>
          <a:latin typeface="Trebuchet MS" pitchFamily="34" charset="0"/>
        </a:defRPr>
      </a:lvl4pPr>
      <a:lvl5pPr algn="l" rtl="0" eaLnBrk="0" fontAlgn="base" hangingPunct="0">
        <a:spcBef>
          <a:spcPct val="0"/>
        </a:spcBef>
        <a:spcAft>
          <a:spcPct val="0"/>
        </a:spcAft>
        <a:defRPr sz="2400" i="1">
          <a:solidFill>
            <a:schemeClr val="tx2"/>
          </a:solidFill>
          <a:latin typeface="Trebuchet MS" pitchFamily="34" charset="0"/>
        </a:defRPr>
      </a:lvl5pPr>
      <a:lvl6pPr marL="457200" algn="l" rtl="0" fontAlgn="base">
        <a:spcBef>
          <a:spcPct val="0"/>
        </a:spcBef>
        <a:spcAft>
          <a:spcPct val="0"/>
        </a:spcAft>
        <a:defRPr sz="2400" i="1">
          <a:solidFill>
            <a:schemeClr val="tx2"/>
          </a:solidFill>
          <a:latin typeface="Trebuchet MS" pitchFamily="34" charset="0"/>
        </a:defRPr>
      </a:lvl6pPr>
      <a:lvl7pPr marL="914400" algn="l" rtl="0" fontAlgn="base">
        <a:spcBef>
          <a:spcPct val="0"/>
        </a:spcBef>
        <a:spcAft>
          <a:spcPct val="0"/>
        </a:spcAft>
        <a:defRPr sz="2400" i="1">
          <a:solidFill>
            <a:schemeClr val="tx2"/>
          </a:solidFill>
          <a:latin typeface="Trebuchet MS" pitchFamily="34" charset="0"/>
        </a:defRPr>
      </a:lvl7pPr>
      <a:lvl8pPr marL="1371600" algn="l" rtl="0" fontAlgn="base">
        <a:spcBef>
          <a:spcPct val="0"/>
        </a:spcBef>
        <a:spcAft>
          <a:spcPct val="0"/>
        </a:spcAft>
        <a:defRPr sz="2400" i="1">
          <a:solidFill>
            <a:schemeClr val="tx2"/>
          </a:solidFill>
          <a:latin typeface="Trebuchet MS" pitchFamily="34" charset="0"/>
        </a:defRPr>
      </a:lvl8pPr>
      <a:lvl9pPr marL="1828800" algn="l" rtl="0" fontAlgn="base">
        <a:spcBef>
          <a:spcPct val="0"/>
        </a:spcBef>
        <a:spcAft>
          <a:spcPct val="0"/>
        </a:spcAft>
        <a:defRPr sz="2400" i="1">
          <a:solidFill>
            <a:schemeClr val="tx2"/>
          </a:solidFill>
          <a:latin typeface="Trebuchet MS" pitchFamily="34" charset="0"/>
        </a:defRPr>
      </a:lvl9pPr>
    </p:titleStyle>
    <p:bodyStyle>
      <a:lvl1pPr marL="342900" indent="-342900" algn="l" rtl="0" eaLnBrk="0" fontAlgn="base" hangingPunct="0">
        <a:spcBef>
          <a:spcPct val="20000"/>
        </a:spcBef>
        <a:spcAft>
          <a:spcPct val="0"/>
        </a:spcAft>
        <a:buClr>
          <a:schemeClr val="bg2"/>
        </a:buClr>
        <a:buFont typeface="Wingdings" pitchFamily="2" charset="2"/>
        <a:buChar char="§"/>
        <a:defRPr sz="2200">
          <a:solidFill>
            <a:schemeClr val="tx1"/>
          </a:solidFill>
          <a:latin typeface="+mn-lt"/>
          <a:ea typeface="+mn-ea"/>
          <a:cs typeface="+mn-cs"/>
        </a:defRPr>
      </a:lvl1pPr>
      <a:lvl2pPr marL="742950" indent="-285750" algn="l" rtl="0" eaLnBrk="0" fontAlgn="base" hangingPunct="0">
        <a:spcBef>
          <a:spcPct val="20000"/>
        </a:spcBef>
        <a:spcAft>
          <a:spcPct val="0"/>
        </a:spcAft>
        <a:buClr>
          <a:schemeClr val="bg2"/>
        </a:buClr>
        <a:buFont typeface="Arial" charset="0"/>
        <a:buChar char="–"/>
        <a:defRPr sz="2000">
          <a:solidFill>
            <a:schemeClr val="tx1"/>
          </a:solidFill>
          <a:latin typeface="+mn-lt"/>
        </a:defRPr>
      </a:lvl2pPr>
      <a:lvl3pPr marL="1143000" indent="-228600" algn="l" rtl="0" eaLnBrk="0" fontAlgn="base" hangingPunct="0">
        <a:spcBef>
          <a:spcPct val="20000"/>
        </a:spcBef>
        <a:spcAft>
          <a:spcPct val="0"/>
        </a:spcAft>
        <a:buClr>
          <a:schemeClr val="bg2"/>
        </a:buClr>
        <a:buChar char="•"/>
        <a:defRPr sz="2400">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Char char="»"/>
        <a:defRPr sz="1500">
          <a:solidFill>
            <a:schemeClr val="tx1"/>
          </a:solidFill>
          <a:latin typeface="+mn-lt"/>
        </a:defRPr>
      </a:lvl5pPr>
      <a:lvl6pPr marL="2514600" indent="-228600" algn="l" rtl="0" fontAlgn="base">
        <a:spcBef>
          <a:spcPct val="20000"/>
        </a:spcBef>
        <a:spcAft>
          <a:spcPct val="0"/>
        </a:spcAft>
        <a:buChar char="»"/>
        <a:defRPr sz="1500">
          <a:solidFill>
            <a:schemeClr val="tx1"/>
          </a:solidFill>
          <a:latin typeface="+mn-lt"/>
        </a:defRPr>
      </a:lvl6pPr>
      <a:lvl7pPr marL="2971800" indent="-228600" algn="l" rtl="0" fontAlgn="base">
        <a:spcBef>
          <a:spcPct val="20000"/>
        </a:spcBef>
        <a:spcAft>
          <a:spcPct val="0"/>
        </a:spcAft>
        <a:buChar char="»"/>
        <a:defRPr sz="1500">
          <a:solidFill>
            <a:schemeClr val="tx1"/>
          </a:solidFill>
          <a:latin typeface="+mn-lt"/>
        </a:defRPr>
      </a:lvl7pPr>
      <a:lvl8pPr marL="3429000" indent="-228600" algn="l" rtl="0" fontAlgn="base">
        <a:spcBef>
          <a:spcPct val="20000"/>
        </a:spcBef>
        <a:spcAft>
          <a:spcPct val="0"/>
        </a:spcAft>
        <a:buChar char="»"/>
        <a:defRPr sz="1500">
          <a:solidFill>
            <a:schemeClr val="tx1"/>
          </a:solidFill>
          <a:latin typeface="+mn-lt"/>
        </a:defRPr>
      </a:lvl8pPr>
      <a:lvl9pPr marL="3886200" indent="-228600" algn="l" rtl="0" fontAlgn="base">
        <a:spcBef>
          <a:spcPct val="20000"/>
        </a:spcBef>
        <a:spcAft>
          <a:spcPct val="0"/>
        </a:spcAft>
        <a:buChar char="»"/>
        <a:defRPr sz="15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bwMode="auto">
          <a:xfrm>
            <a:off x="2787650" y="142875"/>
            <a:ext cx="6356350" cy="7651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8915" name="Rectangle 3"/>
          <p:cNvSpPr>
            <a:spLocks noGrp="1" noChangeArrowheads="1"/>
          </p:cNvSpPr>
          <p:nvPr>
            <p:ph type="body" idx="1"/>
          </p:nvPr>
        </p:nvSpPr>
        <p:spPr bwMode="auto">
          <a:xfrm>
            <a:off x="347663" y="15240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38916" name="Picture 27" descr="3dLogoH"/>
          <p:cNvPicPr>
            <a:picLocks noChangeAspect="1" noChangeArrowheads="1"/>
          </p:cNvPicPr>
          <p:nvPr/>
        </p:nvPicPr>
        <p:blipFill>
          <a:blip r:embed="rId14"/>
          <a:srcRect/>
          <a:stretch>
            <a:fillRect/>
          </a:stretch>
        </p:blipFill>
        <p:spPr bwMode="auto">
          <a:xfrm>
            <a:off x="171450" y="200025"/>
            <a:ext cx="2209800" cy="673100"/>
          </a:xfrm>
          <a:prstGeom prst="rect">
            <a:avLst/>
          </a:prstGeom>
          <a:noFill/>
          <a:ln w="9525">
            <a:noFill/>
            <a:miter lim="800000"/>
            <a:headEnd/>
            <a:tailEnd/>
          </a:ln>
        </p:spPr>
      </p:pic>
      <p:sp>
        <p:nvSpPr>
          <p:cNvPr id="131100" name="Line 28"/>
          <p:cNvSpPr>
            <a:spLocks noChangeShapeType="1"/>
          </p:cNvSpPr>
          <p:nvPr/>
        </p:nvSpPr>
        <p:spPr bwMode="auto">
          <a:xfrm>
            <a:off x="0" y="990600"/>
            <a:ext cx="9144000" cy="0"/>
          </a:xfrm>
          <a:prstGeom prst="line">
            <a:avLst/>
          </a:prstGeom>
          <a:noFill/>
          <a:ln w="12700">
            <a:solidFill>
              <a:srgbClr val="B2B2B2"/>
            </a:solidFill>
            <a:round/>
            <a:headEnd/>
            <a:tailEnd/>
          </a:ln>
        </p:spPr>
        <p:txBody>
          <a:bodyPr/>
          <a:lstStyle/>
          <a:p>
            <a:pPr eaLnBrk="0" hangingPunct="0">
              <a:defRPr/>
            </a:pPr>
            <a:endParaRPr lang="en-US"/>
          </a:p>
        </p:txBody>
      </p:sp>
      <p:sp>
        <p:nvSpPr>
          <p:cNvPr id="102411" name="Rectangle 11"/>
          <p:cNvSpPr>
            <a:spLocks noGrp="1" noChangeArrowheads="1"/>
          </p:cNvSpPr>
          <p:nvPr>
            <p:ph type="ftr" sz="quarter" idx="3"/>
          </p:nvPr>
        </p:nvSpPr>
        <p:spPr bwMode="auto">
          <a:xfrm>
            <a:off x="34925" y="6616700"/>
            <a:ext cx="3951288" cy="196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900" b="0"/>
            </a:lvl1pPr>
          </a:lstStyle>
          <a:p>
            <a:pPr>
              <a:defRPr/>
            </a:pPr>
            <a:r>
              <a:rPr lang="en-US"/>
              <a:t>Confidential  |  Copyright © Larsen &amp; Toubro Infotech Ltd.</a:t>
            </a:r>
          </a:p>
        </p:txBody>
      </p:sp>
      <p:sp>
        <p:nvSpPr>
          <p:cNvPr id="102413" name="Rectangle 13"/>
          <p:cNvSpPr>
            <a:spLocks noGrp="1" noChangeArrowheads="1"/>
          </p:cNvSpPr>
          <p:nvPr>
            <p:ph type="sldNum" sz="quarter" idx="4"/>
          </p:nvPr>
        </p:nvSpPr>
        <p:spPr bwMode="auto">
          <a:xfrm>
            <a:off x="7010400" y="66516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900"/>
            </a:lvl1pPr>
          </a:lstStyle>
          <a:p>
            <a:pPr>
              <a:defRPr/>
            </a:pPr>
            <a:fld id="{AE4200CA-5672-4C60-A63E-D1AED8A1EEA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919" r:id="rId1"/>
    <p:sldLayoutId id="2147483920" r:id="rId2"/>
    <p:sldLayoutId id="2147483921" r:id="rId3"/>
    <p:sldLayoutId id="2147483922" r:id="rId4"/>
    <p:sldLayoutId id="2147483923" r:id="rId5"/>
    <p:sldLayoutId id="2147483924" r:id="rId6"/>
    <p:sldLayoutId id="2147483925" r:id="rId7"/>
    <p:sldLayoutId id="2147483926" r:id="rId8"/>
    <p:sldLayoutId id="2147483927" r:id="rId9"/>
    <p:sldLayoutId id="2147483928" r:id="rId10"/>
    <p:sldLayoutId id="2147483929" r:id="rId11"/>
    <p:sldLayoutId id="2147483930" r:id="rId12"/>
  </p:sldLayoutIdLst>
  <p:hf hdr="0" dt="0"/>
  <p:txStyles>
    <p:titleStyle>
      <a:lvl1pPr algn="l" rtl="0" eaLnBrk="0" fontAlgn="base" hangingPunct="0">
        <a:spcBef>
          <a:spcPct val="0"/>
        </a:spcBef>
        <a:spcAft>
          <a:spcPct val="0"/>
        </a:spcAft>
        <a:defRPr sz="2400" i="1">
          <a:solidFill>
            <a:schemeClr val="tx2"/>
          </a:solidFill>
          <a:latin typeface="+mj-lt"/>
          <a:ea typeface="+mj-ea"/>
          <a:cs typeface="+mj-cs"/>
        </a:defRPr>
      </a:lvl1pPr>
      <a:lvl2pPr algn="l" rtl="0" eaLnBrk="0" fontAlgn="base" hangingPunct="0">
        <a:spcBef>
          <a:spcPct val="0"/>
        </a:spcBef>
        <a:spcAft>
          <a:spcPct val="0"/>
        </a:spcAft>
        <a:defRPr sz="2400" i="1">
          <a:solidFill>
            <a:schemeClr val="tx2"/>
          </a:solidFill>
          <a:latin typeface="Trebuchet MS" pitchFamily="34" charset="0"/>
        </a:defRPr>
      </a:lvl2pPr>
      <a:lvl3pPr algn="l" rtl="0" eaLnBrk="0" fontAlgn="base" hangingPunct="0">
        <a:spcBef>
          <a:spcPct val="0"/>
        </a:spcBef>
        <a:spcAft>
          <a:spcPct val="0"/>
        </a:spcAft>
        <a:defRPr sz="2400" i="1">
          <a:solidFill>
            <a:schemeClr val="tx2"/>
          </a:solidFill>
          <a:latin typeface="Trebuchet MS" pitchFamily="34" charset="0"/>
        </a:defRPr>
      </a:lvl3pPr>
      <a:lvl4pPr algn="l" rtl="0" eaLnBrk="0" fontAlgn="base" hangingPunct="0">
        <a:spcBef>
          <a:spcPct val="0"/>
        </a:spcBef>
        <a:spcAft>
          <a:spcPct val="0"/>
        </a:spcAft>
        <a:defRPr sz="2400" i="1">
          <a:solidFill>
            <a:schemeClr val="tx2"/>
          </a:solidFill>
          <a:latin typeface="Trebuchet MS" pitchFamily="34" charset="0"/>
        </a:defRPr>
      </a:lvl4pPr>
      <a:lvl5pPr algn="l" rtl="0" eaLnBrk="0" fontAlgn="base" hangingPunct="0">
        <a:spcBef>
          <a:spcPct val="0"/>
        </a:spcBef>
        <a:spcAft>
          <a:spcPct val="0"/>
        </a:spcAft>
        <a:defRPr sz="2400" i="1">
          <a:solidFill>
            <a:schemeClr val="tx2"/>
          </a:solidFill>
          <a:latin typeface="Trebuchet MS" pitchFamily="34" charset="0"/>
        </a:defRPr>
      </a:lvl5pPr>
      <a:lvl6pPr marL="457200" algn="l" rtl="0" fontAlgn="base">
        <a:spcBef>
          <a:spcPct val="0"/>
        </a:spcBef>
        <a:spcAft>
          <a:spcPct val="0"/>
        </a:spcAft>
        <a:defRPr sz="2400" i="1">
          <a:solidFill>
            <a:schemeClr val="tx2"/>
          </a:solidFill>
          <a:latin typeface="Trebuchet MS" pitchFamily="34" charset="0"/>
        </a:defRPr>
      </a:lvl6pPr>
      <a:lvl7pPr marL="914400" algn="l" rtl="0" fontAlgn="base">
        <a:spcBef>
          <a:spcPct val="0"/>
        </a:spcBef>
        <a:spcAft>
          <a:spcPct val="0"/>
        </a:spcAft>
        <a:defRPr sz="2400" i="1">
          <a:solidFill>
            <a:schemeClr val="tx2"/>
          </a:solidFill>
          <a:latin typeface="Trebuchet MS" pitchFamily="34" charset="0"/>
        </a:defRPr>
      </a:lvl7pPr>
      <a:lvl8pPr marL="1371600" algn="l" rtl="0" fontAlgn="base">
        <a:spcBef>
          <a:spcPct val="0"/>
        </a:spcBef>
        <a:spcAft>
          <a:spcPct val="0"/>
        </a:spcAft>
        <a:defRPr sz="2400" i="1">
          <a:solidFill>
            <a:schemeClr val="tx2"/>
          </a:solidFill>
          <a:latin typeface="Trebuchet MS" pitchFamily="34" charset="0"/>
        </a:defRPr>
      </a:lvl8pPr>
      <a:lvl9pPr marL="1828800" algn="l" rtl="0" fontAlgn="base">
        <a:spcBef>
          <a:spcPct val="0"/>
        </a:spcBef>
        <a:spcAft>
          <a:spcPct val="0"/>
        </a:spcAft>
        <a:defRPr sz="2400" i="1">
          <a:solidFill>
            <a:schemeClr val="tx2"/>
          </a:solidFill>
          <a:latin typeface="Trebuchet MS" pitchFamily="34" charset="0"/>
        </a:defRPr>
      </a:lvl9pPr>
    </p:titleStyle>
    <p:bodyStyle>
      <a:lvl1pPr marL="342900" indent="-342900" algn="l" rtl="0" eaLnBrk="0" fontAlgn="base" hangingPunct="0">
        <a:spcBef>
          <a:spcPct val="20000"/>
        </a:spcBef>
        <a:spcAft>
          <a:spcPct val="0"/>
        </a:spcAft>
        <a:buClr>
          <a:schemeClr val="bg2"/>
        </a:buClr>
        <a:buFont typeface="Wingdings" pitchFamily="2" charset="2"/>
        <a:buChar char="§"/>
        <a:defRPr sz="2200">
          <a:solidFill>
            <a:schemeClr val="tx1"/>
          </a:solidFill>
          <a:latin typeface="+mn-lt"/>
          <a:ea typeface="+mn-ea"/>
          <a:cs typeface="+mn-cs"/>
        </a:defRPr>
      </a:lvl1pPr>
      <a:lvl2pPr marL="742950" indent="-285750" algn="l" rtl="0" eaLnBrk="0" fontAlgn="base" hangingPunct="0">
        <a:spcBef>
          <a:spcPct val="20000"/>
        </a:spcBef>
        <a:spcAft>
          <a:spcPct val="0"/>
        </a:spcAft>
        <a:buClr>
          <a:schemeClr val="bg2"/>
        </a:buClr>
        <a:buFont typeface="Arial" charset="0"/>
        <a:buChar char="–"/>
        <a:defRPr sz="2000">
          <a:solidFill>
            <a:schemeClr val="tx1"/>
          </a:solidFill>
          <a:latin typeface="+mn-lt"/>
        </a:defRPr>
      </a:lvl2pPr>
      <a:lvl3pPr marL="1143000" indent="-228600" algn="l" rtl="0" eaLnBrk="0" fontAlgn="base" hangingPunct="0">
        <a:spcBef>
          <a:spcPct val="20000"/>
        </a:spcBef>
        <a:spcAft>
          <a:spcPct val="0"/>
        </a:spcAft>
        <a:buClr>
          <a:schemeClr val="bg2"/>
        </a:buClr>
        <a:buChar char="•"/>
        <a:defRPr sz="2400">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Char char="»"/>
        <a:defRPr sz="1500">
          <a:solidFill>
            <a:schemeClr val="tx1"/>
          </a:solidFill>
          <a:latin typeface="+mn-lt"/>
        </a:defRPr>
      </a:lvl5pPr>
      <a:lvl6pPr marL="2514600" indent="-228600" algn="l" rtl="0" fontAlgn="base">
        <a:spcBef>
          <a:spcPct val="20000"/>
        </a:spcBef>
        <a:spcAft>
          <a:spcPct val="0"/>
        </a:spcAft>
        <a:buChar char="»"/>
        <a:defRPr sz="1500">
          <a:solidFill>
            <a:schemeClr val="tx1"/>
          </a:solidFill>
          <a:latin typeface="+mn-lt"/>
        </a:defRPr>
      </a:lvl6pPr>
      <a:lvl7pPr marL="2971800" indent="-228600" algn="l" rtl="0" fontAlgn="base">
        <a:spcBef>
          <a:spcPct val="20000"/>
        </a:spcBef>
        <a:spcAft>
          <a:spcPct val="0"/>
        </a:spcAft>
        <a:buChar char="»"/>
        <a:defRPr sz="1500">
          <a:solidFill>
            <a:schemeClr val="tx1"/>
          </a:solidFill>
          <a:latin typeface="+mn-lt"/>
        </a:defRPr>
      </a:lvl7pPr>
      <a:lvl8pPr marL="3429000" indent="-228600" algn="l" rtl="0" fontAlgn="base">
        <a:spcBef>
          <a:spcPct val="20000"/>
        </a:spcBef>
        <a:spcAft>
          <a:spcPct val="0"/>
        </a:spcAft>
        <a:buChar char="»"/>
        <a:defRPr sz="1500">
          <a:solidFill>
            <a:schemeClr val="tx1"/>
          </a:solidFill>
          <a:latin typeface="+mn-lt"/>
        </a:defRPr>
      </a:lvl8pPr>
      <a:lvl9pPr marL="3886200" indent="-228600" algn="l" rtl="0" fontAlgn="base">
        <a:spcBef>
          <a:spcPct val="20000"/>
        </a:spcBef>
        <a:spcAft>
          <a:spcPct val="0"/>
        </a:spcAft>
        <a:buChar char="»"/>
        <a:defRPr sz="15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44743" name="Rectangle 7"/>
          <p:cNvSpPr>
            <a:spLocks noChangeArrowheads="1"/>
          </p:cNvSpPr>
          <p:nvPr/>
        </p:nvSpPr>
        <p:spPr bwMode="auto">
          <a:xfrm>
            <a:off x="0" y="998538"/>
            <a:ext cx="9144000" cy="5859462"/>
          </a:xfrm>
          <a:prstGeom prst="rect">
            <a:avLst/>
          </a:prstGeom>
          <a:solidFill>
            <a:srgbClr val="5F5F5F"/>
          </a:solidFill>
          <a:ln w="9525">
            <a:solidFill>
              <a:srgbClr val="333333"/>
            </a:solidFill>
            <a:miter lim="800000"/>
            <a:headEnd/>
            <a:tailEnd/>
          </a:ln>
          <a:effectLst/>
        </p:spPr>
        <p:txBody>
          <a:bodyPr wrap="none" anchor="ctr"/>
          <a:lstStyle/>
          <a:p>
            <a:pPr eaLnBrk="0" hangingPunct="0">
              <a:defRPr/>
            </a:pPr>
            <a:endParaRPr lang="en-US"/>
          </a:p>
        </p:txBody>
      </p:sp>
      <p:sp>
        <p:nvSpPr>
          <p:cNvPr id="244745" name="Rectangle 9"/>
          <p:cNvSpPr>
            <a:spLocks noGrp="1" noChangeArrowheads="1"/>
          </p:cNvSpPr>
          <p:nvPr>
            <p:ph type="ftr" sz="quarter" idx="3"/>
          </p:nvPr>
        </p:nvSpPr>
        <p:spPr bwMode="auto">
          <a:xfrm>
            <a:off x="34925" y="6616700"/>
            <a:ext cx="3951288" cy="196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900" b="0">
                <a:solidFill>
                  <a:schemeClr val="bg1"/>
                </a:solidFill>
              </a:defRPr>
            </a:lvl1pPr>
          </a:lstStyle>
          <a:p>
            <a:pPr>
              <a:defRPr/>
            </a:pPr>
            <a:r>
              <a:rPr lang="en-US"/>
              <a:t>Confidential  |  Copyright © Larsen &amp; Toubro Infotech Ltd.</a:t>
            </a:r>
          </a:p>
        </p:txBody>
      </p:sp>
      <p:sp>
        <p:nvSpPr>
          <p:cNvPr id="244746" name="Rectangle 10"/>
          <p:cNvSpPr>
            <a:spLocks noGrp="1" noChangeArrowheads="1"/>
          </p:cNvSpPr>
          <p:nvPr>
            <p:ph type="sldNum" sz="quarter" idx="4"/>
          </p:nvPr>
        </p:nvSpPr>
        <p:spPr bwMode="auto">
          <a:xfrm>
            <a:off x="7010400" y="66516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900">
                <a:solidFill>
                  <a:schemeClr val="bg1"/>
                </a:solidFill>
              </a:defRPr>
            </a:lvl1pPr>
          </a:lstStyle>
          <a:p>
            <a:pPr>
              <a:defRPr/>
            </a:pPr>
            <a:fld id="{72B466BA-B2BE-4890-9715-2A78B98D0F4C}" type="slidenum">
              <a:rPr lang="en-US"/>
              <a:pPr>
                <a:defRPr/>
              </a:pPr>
              <a:t>‹#›</a:t>
            </a:fld>
            <a:endParaRPr lang="en-US"/>
          </a:p>
        </p:txBody>
      </p:sp>
      <p:sp>
        <p:nvSpPr>
          <p:cNvPr id="52229" name="Rectangle 11"/>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p:txBody>
      </p:sp>
      <p:pic>
        <p:nvPicPr>
          <p:cNvPr id="52230" name="Picture 27" descr="3dLogoH"/>
          <p:cNvPicPr>
            <a:picLocks noChangeAspect="1" noChangeArrowheads="1"/>
          </p:cNvPicPr>
          <p:nvPr/>
        </p:nvPicPr>
        <p:blipFill>
          <a:blip r:embed="rId13"/>
          <a:srcRect/>
          <a:stretch>
            <a:fillRect/>
          </a:stretch>
        </p:blipFill>
        <p:spPr bwMode="auto">
          <a:xfrm>
            <a:off x="171450" y="200025"/>
            <a:ext cx="2209800" cy="673100"/>
          </a:xfrm>
          <a:prstGeom prst="rect">
            <a:avLst/>
          </a:prstGeom>
          <a:noFill/>
          <a:ln w="9525">
            <a:noFill/>
            <a:miter lim="800000"/>
            <a:headEnd/>
            <a:tailEnd/>
          </a:ln>
        </p:spPr>
      </p:pic>
      <p:sp>
        <p:nvSpPr>
          <p:cNvPr id="52231" name="Rectangle 14"/>
          <p:cNvSpPr>
            <a:spLocks noGrp="1" noChangeArrowheads="1"/>
          </p:cNvSpPr>
          <p:nvPr>
            <p:ph type="title"/>
          </p:nvPr>
        </p:nvSpPr>
        <p:spPr bwMode="auto">
          <a:xfrm>
            <a:off x="2787650" y="142875"/>
            <a:ext cx="6356350" cy="7651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931" r:id="rId1"/>
    <p:sldLayoutId id="2147483932" r:id="rId2"/>
    <p:sldLayoutId id="2147483933" r:id="rId3"/>
    <p:sldLayoutId id="2147483934" r:id="rId4"/>
    <p:sldLayoutId id="2147483935" r:id="rId5"/>
    <p:sldLayoutId id="2147483936" r:id="rId6"/>
    <p:sldLayoutId id="2147483937" r:id="rId7"/>
    <p:sldLayoutId id="2147483938" r:id="rId8"/>
    <p:sldLayoutId id="2147483939" r:id="rId9"/>
    <p:sldLayoutId id="2147483940" r:id="rId10"/>
    <p:sldLayoutId id="2147483941" r:id="rId11"/>
  </p:sldLayoutIdLst>
  <p:hf hdr="0" dt="0"/>
  <p:txStyles>
    <p:titleStyle>
      <a:lvl1pPr algn="l" rtl="0" eaLnBrk="0" fontAlgn="base" hangingPunct="0">
        <a:spcBef>
          <a:spcPct val="0"/>
        </a:spcBef>
        <a:spcAft>
          <a:spcPct val="0"/>
        </a:spcAft>
        <a:defRPr sz="2400" i="1">
          <a:solidFill>
            <a:schemeClr val="tx2"/>
          </a:solidFill>
          <a:latin typeface="+mj-lt"/>
          <a:ea typeface="+mj-ea"/>
          <a:cs typeface="+mj-cs"/>
        </a:defRPr>
      </a:lvl1pPr>
      <a:lvl2pPr algn="l" rtl="0" eaLnBrk="0" fontAlgn="base" hangingPunct="0">
        <a:spcBef>
          <a:spcPct val="0"/>
        </a:spcBef>
        <a:spcAft>
          <a:spcPct val="0"/>
        </a:spcAft>
        <a:defRPr sz="2400" i="1">
          <a:solidFill>
            <a:schemeClr val="tx2"/>
          </a:solidFill>
          <a:latin typeface="Trebuchet MS" pitchFamily="34" charset="0"/>
        </a:defRPr>
      </a:lvl2pPr>
      <a:lvl3pPr algn="l" rtl="0" eaLnBrk="0" fontAlgn="base" hangingPunct="0">
        <a:spcBef>
          <a:spcPct val="0"/>
        </a:spcBef>
        <a:spcAft>
          <a:spcPct val="0"/>
        </a:spcAft>
        <a:defRPr sz="2400" i="1">
          <a:solidFill>
            <a:schemeClr val="tx2"/>
          </a:solidFill>
          <a:latin typeface="Trebuchet MS" pitchFamily="34" charset="0"/>
        </a:defRPr>
      </a:lvl3pPr>
      <a:lvl4pPr algn="l" rtl="0" eaLnBrk="0" fontAlgn="base" hangingPunct="0">
        <a:spcBef>
          <a:spcPct val="0"/>
        </a:spcBef>
        <a:spcAft>
          <a:spcPct val="0"/>
        </a:spcAft>
        <a:defRPr sz="2400" i="1">
          <a:solidFill>
            <a:schemeClr val="tx2"/>
          </a:solidFill>
          <a:latin typeface="Trebuchet MS" pitchFamily="34" charset="0"/>
        </a:defRPr>
      </a:lvl4pPr>
      <a:lvl5pPr algn="l" rtl="0" eaLnBrk="0" fontAlgn="base" hangingPunct="0">
        <a:spcBef>
          <a:spcPct val="0"/>
        </a:spcBef>
        <a:spcAft>
          <a:spcPct val="0"/>
        </a:spcAft>
        <a:defRPr sz="2400" i="1">
          <a:solidFill>
            <a:schemeClr val="tx2"/>
          </a:solidFill>
          <a:latin typeface="Trebuchet MS" pitchFamily="34" charset="0"/>
        </a:defRPr>
      </a:lvl5pPr>
      <a:lvl6pPr marL="457200" algn="l" rtl="0" fontAlgn="base">
        <a:spcBef>
          <a:spcPct val="0"/>
        </a:spcBef>
        <a:spcAft>
          <a:spcPct val="0"/>
        </a:spcAft>
        <a:defRPr sz="2400" i="1">
          <a:solidFill>
            <a:schemeClr val="tx2"/>
          </a:solidFill>
          <a:latin typeface="Trebuchet MS" pitchFamily="34" charset="0"/>
        </a:defRPr>
      </a:lvl6pPr>
      <a:lvl7pPr marL="914400" algn="l" rtl="0" fontAlgn="base">
        <a:spcBef>
          <a:spcPct val="0"/>
        </a:spcBef>
        <a:spcAft>
          <a:spcPct val="0"/>
        </a:spcAft>
        <a:defRPr sz="2400" i="1">
          <a:solidFill>
            <a:schemeClr val="tx2"/>
          </a:solidFill>
          <a:latin typeface="Trebuchet MS" pitchFamily="34" charset="0"/>
        </a:defRPr>
      </a:lvl7pPr>
      <a:lvl8pPr marL="1371600" algn="l" rtl="0" fontAlgn="base">
        <a:spcBef>
          <a:spcPct val="0"/>
        </a:spcBef>
        <a:spcAft>
          <a:spcPct val="0"/>
        </a:spcAft>
        <a:defRPr sz="2400" i="1">
          <a:solidFill>
            <a:schemeClr val="tx2"/>
          </a:solidFill>
          <a:latin typeface="Trebuchet MS" pitchFamily="34" charset="0"/>
        </a:defRPr>
      </a:lvl8pPr>
      <a:lvl9pPr marL="1828800" algn="l" rtl="0" fontAlgn="base">
        <a:spcBef>
          <a:spcPct val="0"/>
        </a:spcBef>
        <a:spcAft>
          <a:spcPct val="0"/>
        </a:spcAft>
        <a:defRPr sz="2400" i="1">
          <a:solidFill>
            <a:schemeClr val="tx2"/>
          </a:solidFill>
          <a:latin typeface="Trebuchet MS" pitchFamily="34" charset="0"/>
        </a:defRPr>
      </a:lvl9pPr>
    </p:titleStyle>
    <p:bodyStyle>
      <a:lvl1pPr marL="342900" indent="-342900" algn="l" rtl="0" eaLnBrk="0" fontAlgn="base" hangingPunct="0">
        <a:spcBef>
          <a:spcPct val="20000"/>
        </a:spcBef>
        <a:spcAft>
          <a:spcPct val="0"/>
        </a:spcAft>
        <a:buChar char="•"/>
        <a:defRPr sz="36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Arial" charset="0"/>
        </a:defRPr>
      </a:lvl2pPr>
      <a:lvl3pPr marL="1147763" indent="-228600" algn="l" rtl="0" eaLnBrk="0" fontAlgn="base" hangingPunct="0">
        <a:spcBef>
          <a:spcPct val="20000"/>
        </a:spcBef>
        <a:spcAft>
          <a:spcPct val="0"/>
        </a:spcAft>
        <a:buChar char="•"/>
        <a:defRPr sz="2400">
          <a:solidFill>
            <a:schemeClr val="tx1"/>
          </a:solidFill>
          <a:latin typeface="Arial" charset="0"/>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4514" name="Rectangle 12"/>
          <p:cNvSpPr>
            <a:spLocks noGrp="1" noChangeArrowheads="1"/>
          </p:cNvSpPr>
          <p:nvPr>
            <p:ph type="body" idx="1"/>
          </p:nvPr>
        </p:nvSpPr>
        <p:spPr bwMode="auto">
          <a:xfrm>
            <a:off x="969963" y="5868988"/>
            <a:ext cx="3408362" cy="431800"/>
          </a:xfrm>
          <a:prstGeom prst="rect">
            <a:avLst/>
          </a:prstGeom>
          <a:noFill/>
          <a:ln w="9525">
            <a:noFill/>
            <a:miter lim="800000"/>
            <a:headEnd/>
            <a:tailEnd/>
          </a:ln>
        </p:spPr>
        <p:txBody>
          <a:bodyPr vert="horz" wrap="none" lIns="91440" tIns="45720" rIns="91440" bIns="45720" numCol="1" anchor="ctr" anchorCtr="0" compatLnSpc="1">
            <a:prstTxWarp prst="textNoShape">
              <a:avLst/>
            </a:prstTxWarp>
          </a:bodyPr>
          <a:lstStyle/>
          <a:p>
            <a:pPr lvl="0"/>
            <a:r>
              <a:rPr lang="en-US" smtClean="0"/>
              <a:t>Click to edit Master text styles</a:t>
            </a:r>
          </a:p>
        </p:txBody>
      </p:sp>
      <p:sp>
        <p:nvSpPr>
          <p:cNvPr id="9" name="Rectangle 15"/>
          <p:cNvSpPr>
            <a:spLocks noGrp="1" noChangeArrowheads="1"/>
          </p:cNvSpPr>
          <p:nvPr>
            <p:ph type="ftr" sz="quarter" idx="3"/>
          </p:nvPr>
        </p:nvSpPr>
        <p:spPr bwMode="auto">
          <a:xfrm>
            <a:off x="34925" y="6616700"/>
            <a:ext cx="3951288" cy="1968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eaLnBrk="0" hangingPunct="0">
              <a:defRPr sz="900" b="0"/>
            </a:lvl1pPr>
          </a:lstStyle>
          <a:p>
            <a:pPr>
              <a:defRPr/>
            </a:pPr>
            <a:r>
              <a:rPr lang="en-US"/>
              <a:t>Confidential  |  Copyright © Larsen &amp; Toubro Infotech Ltd.</a:t>
            </a:r>
          </a:p>
        </p:txBody>
      </p:sp>
    </p:spTree>
  </p:cSld>
  <p:clrMap bg1="lt1" tx1="dk1" bg2="lt2" tx2="dk2" accent1="accent1" accent2="accent2" accent3="accent3" accent4="accent4" accent5="accent5" accent6="accent6" hlink="hlink" folHlink="folHlink"/>
  <p:sldLayoutIdLst>
    <p:sldLayoutId id="2147483942" r:id="rId1"/>
  </p:sldLayoutIdLst>
  <p:hf sldNum="0" hdr="0" dt="0"/>
  <p:txStyles>
    <p:titleStyle>
      <a:lvl1pPr algn="l" rtl="0" eaLnBrk="0" fontAlgn="base" hangingPunct="0">
        <a:spcBef>
          <a:spcPct val="0"/>
        </a:spcBef>
        <a:spcAft>
          <a:spcPct val="0"/>
        </a:spcAft>
        <a:defRPr sz="2400">
          <a:solidFill>
            <a:schemeClr val="tx2"/>
          </a:solidFill>
          <a:latin typeface="Arial" pitchFamily="34" charset="0"/>
          <a:ea typeface="+mj-ea"/>
          <a:cs typeface="+mj-cs"/>
        </a:defRPr>
      </a:lvl1pPr>
      <a:lvl2pPr algn="l" rtl="0" eaLnBrk="0" fontAlgn="base" hangingPunct="0">
        <a:spcBef>
          <a:spcPct val="0"/>
        </a:spcBef>
        <a:spcAft>
          <a:spcPct val="0"/>
        </a:spcAft>
        <a:defRPr sz="2400">
          <a:solidFill>
            <a:schemeClr val="tx2"/>
          </a:solidFill>
          <a:latin typeface="Arial" pitchFamily="34" charset="0"/>
        </a:defRPr>
      </a:lvl2pPr>
      <a:lvl3pPr algn="l" rtl="0" eaLnBrk="0" fontAlgn="base" hangingPunct="0">
        <a:spcBef>
          <a:spcPct val="0"/>
        </a:spcBef>
        <a:spcAft>
          <a:spcPct val="0"/>
        </a:spcAft>
        <a:defRPr sz="2400">
          <a:solidFill>
            <a:schemeClr val="tx2"/>
          </a:solidFill>
          <a:latin typeface="Arial" pitchFamily="34" charset="0"/>
        </a:defRPr>
      </a:lvl3pPr>
      <a:lvl4pPr algn="l" rtl="0" eaLnBrk="0" fontAlgn="base" hangingPunct="0">
        <a:spcBef>
          <a:spcPct val="0"/>
        </a:spcBef>
        <a:spcAft>
          <a:spcPct val="0"/>
        </a:spcAft>
        <a:defRPr sz="2400">
          <a:solidFill>
            <a:schemeClr val="tx2"/>
          </a:solidFill>
          <a:latin typeface="Arial" pitchFamily="34" charset="0"/>
        </a:defRPr>
      </a:lvl4pPr>
      <a:lvl5pPr algn="l" rtl="0" eaLnBrk="0" fontAlgn="base" hangingPunct="0">
        <a:spcBef>
          <a:spcPct val="0"/>
        </a:spcBef>
        <a:spcAft>
          <a:spcPct val="0"/>
        </a:spcAft>
        <a:defRPr sz="2400">
          <a:solidFill>
            <a:schemeClr val="tx2"/>
          </a:solidFill>
          <a:latin typeface="Arial" pitchFamily="34" charset="0"/>
        </a:defRPr>
      </a:lvl5pPr>
      <a:lvl6pPr marL="457200" algn="l" rtl="0" fontAlgn="base">
        <a:spcBef>
          <a:spcPct val="0"/>
        </a:spcBef>
        <a:spcAft>
          <a:spcPct val="0"/>
        </a:spcAft>
        <a:defRPr sz="2400">
          <a:solidFill>
            <a:schemeClr val="tx2"/>
          </a:solidFill>
          <a:latin typeface="Trebuchet MS" pitchFamily="34" charset="0"/>
        </a:defRPr>
      </a:lvl6pPr>
      <a:lvl7pPr marL="914400" algn="l" rtl="0" fontAlgn="base">
        <a:spcBef>
          <a:spcPct val="0"/>
        </a:spcBef>
        <a:spcAft>
          <a:spcPct val="0"/>
        </a:spcAft>
        <a:defRPr sz="2400">
          <a:solidFill>
            <a:schemeClr val="tx2"/>
          </a:solidFill>
          <a:latin typeface="Trebuchet MS" pitchFamily="34" charset="0"/>
        </a:defRPr>
      </a:lvl7pPr>
      <a:lvl8pPr marL="1371600" algn="l" rtl="0" fontAlgn="base">
        <a:spcBef>
          <a:spcPct val="0"/>
        </a:spcBef>
        <a:spcAft>
          <a:spcPct val="0"/>
        </a:spcAft>
        <a:defRPr sz="2400">
          <a:solidFill>
            <a:schemeClr val="tx2"/>
          </a:solidFill>
          <a:latin typeface="Trebuchet MS" pitchFamily="34" charset="0"/>
        </a:defRPr>
      </a:lvl8pPr>
      <a:lvl9pPr marL="1828800" algn="l" rtl="0" fontAlgn="base">
        <a:spcBef>
          <a:spcPct val="0"/>
        </a:spcBef>
        <a:spcAft>
          <a:spcPct val="0"/>
        </a:spcAft>
        <a:defRPr sz="2400">
          <a:solidFill>
            <a:schemeClr val="tx2"/>
          </a:solidFill>
          <a:latin typeface="Trebuchet MS" pitchFamily="34" charset="0"/>
        </a:defRPr>
      </a:lvl9pPr>
    </p:titleStyle>
    <p:bodyStyle>
      <a:lvl1pPr marL="342900" indent="-342900" algn="l" rtl="0" eaLnBrk="0" fontAlgn="base" hangingPunct="0">
        <a:spcBef>
          <a:spcPct val="20000"/>
        </a:spcBef>
        <a:spcAft>
          <a:spcPct val="0"/>
        </a:spcAft>
        <a:buChar char="•"/>
        <a:defRPr sz="2000">
          <a:solidFill>
            <a:schemeClr val="tx1"/>
          </a:solidFill>
          <a:latin typeface="Arial" pitchFamily="34" charset="0"/>
          <a:ea typeface="+mn-ea"/>
          <a:cs typeface="+mn-cs"/>
        </a:defRPr>
      </a:lvl1pPr>
      <a:lvl2pPr marL="742950" indent="-285750" algn="l" rtl="0" eaLnBrk="0" fontAlgn="base" hangingPunct="0">
        <a:spcBef>
          <a:spcPct val="20000"/>
        </a:spcBef>
        <a:spcAft>
          <a:spcPct val="0"/>
        </a:spcAft>
        <a:buChar char="–"/>
        <a:defRPr sz="2800">
          <a:solidFill>
            <a:schemeClr val="tx1"/>
          </a:solidFill>
          <a:latin typeface="Arial" charset="0"/>
        </a:defRPr>
      </a:lvl2pPr>
      <a:lvl3pPr marL="1143000" indent="-228600" algn="l" rtl="0" eaLnBrk="0" fontAlgn="base" hangingPunct="0">
        <a:spcBef>
          <a:spcPct val="20000"/>
        </a:spcBef>
        <a:spcAft>
          <a:spcPct val="0"/>
        </a:spcAft>
        <a:buChar char="•"/>
        <a:defRPr sz="2400">
          <a:solidFill>
            <a:schemeClr val="tx1"/>
          </a:solidFill>
          <a:latin typeface="Arial" charset="0"/>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8.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68611" name="Text Box 5"/>
          <p:cNvSpPr txBox="1">
            <a:spLocks noChangeArrowheads="1"/>
          </p:cNvSpPr>
          <p:nvPr/>
        </p:nvSpPr>
        <p:spPr bwMode="auto">
          <a:xfrm>
            <a:off x="4394200" y="3568700"/>
            <a:ext cx="3363913" cy="830263"/>
          </a:xfrm>
          <a:prstGeom prst="rect">
            <a:avLst/>
          </a:prstGeom>
          <a:noFill/>
          <a:ln w="9525">
            <a:noFill/>
            <a:miter lim="800000"/>
            <a:headEnd/>
            <a:tailEnd/>
          </a:ln>
        </p:spPr>
        <p:txBody>
          <a:bodyPr wrap="none">
            <a:spAutoFit/>
          </a:bodyPr>
          <a:lstStyle/>
          <a:p>
            <a:pPr eaLnBrk="0" hangingPunct="0"/>
            <a:r>
              <a:rPr lang="en-US" sz="2400" b="0"/>
              <a:t>Business Explorer Suite</a:t>
            </a:r>
          </a:p>
          <a:p>
            <a:pPr eaLnBrk="0" hangingPunct="0"/>
            <a:r>
              <a:rPr lang="en-US" sz="2400" b="0"/>
              <a:t>New Features in BI 7.0</a:t>
            </a:r>
          </a:p>
        </p:txBody>
      </p:sp>
      <p:sp>
        <p:nvSpPr>
          <p:cNvPr id="68612" name="Text Box 6"/>
          <p:cNvSpPr txBox="1">
            <a:spLocks noChangeArrowheads="1"/>
          </p:cNvSpPr>
          <p:nvPr/>
        </p:nvSpPr>
        <p:spPr bwMode="auto">
          <a:xfrm>
            <a:off x="4432300" y="4402138"/>
            <a:ext cx="3959225" cy="400050"/>
          </a:xfrm>
          <a:prstGeom prst="rect">
            <a:avLst/>
          </a:prstGeom>
          <a:noFill/>
          <a:ln w="9525">
            <a:noFill/>
            <a:miter lim="800000"/>
            <a:headEnd/>
            <a:tailEnd/>
          </a:ln>
        </p:spPr>
        <p:txBody>
          <a:bodyPr wrap="none">
            <a:spAutoFit/>
          </a:bodyPr>
          <a:lstStyle/>
          <a:p>
            <a:pPr eaLnBrk="0" hangingPunct="0"/>
            <a:r>
              <a:rPr lang="en-US" b="0"/>
              <a:t>Presentation to Pratt &amp; Whitney</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79874" name="Slide Number Placeholder 4"/>
          <p:cNvSpPr>
            <a:spLocks noGrp="1"/>
          </p:cNvSpPr>
          <p:nvPr>
            <p:ph type="sldNum" sz="quarter" idx="11"/>
          </p:nvPr>
        </p:nvSpPr>
        <p:spPr>
          <a:noFill/>
        </p:spPr>
        <p:txBody>
          <a:bodyPr/>
          <a:lstStyle/>
          <a:p>
            <a:fld id="{37E363A4-9D61-4FAA-AC13-8C2414A339F7}" type="slidenum">
              <a:rPr lang="en-US" smtClean="0"/>
              <a:pPr/>
              <a:t>10</a:t>
            </a:fld>
            <a:endParaRPr lang="en-US" smtClean="0"/>
          </a:p>
        </p:txBody>
      </p:sp>
      <p:sp>
        <p:nvSpPr>
          <p:cNvPr id="79875" name="Rectangle 2"/>
          <p:cNvSpPr>
            <a:spLocks noGrp="1" noChangeArrowheads="1"/>
          </p:cNvSpPr>
          <p:nvPr>
            <p:ph type="title"/>
          </p:nvPr>
        </p:nvSpPr>
        <p:spPr/>
        <p:txBody>
          <a:bodyPr/>
          <a:lstStyle/>
          <a:p>
            <a:r>
              <a:rPr lang="en-US" smtClean="0"/>
              <a:t>Modeling the EDW – Main Processes - 1</a:t>
            </a:r>
          </a:p>
        </p:txBody>
      </p:sp>
      <p:pic>
        <p:nvPicPr>
          <p:cNvPr id="79876" name="Picture 2"/>
          <p:cNvPicPr>
            <a:picLocks noChangeAspect="1" noChangeArrowheads="1"/>
          </p:cNvPicPr>
          <p:nvPr/>
        </p:nvPicPr>
        <p:blipFill>
          <a:blip r:embed="rId2"/>
          <a:srcRect l="54807" t="21230" r="2397" b="4839"/>
          <a:stretch>
            <a:fillRect/>
          </a:stretch>
        </p:blipFill>
        <p:spPr bwMode="auto">
          <a:xfrm>
            <a:off x="4276725" y="2473325"/>
            <a:ext cx="3554413" cy="3836988"/>
          </a:xfrm>
          <a:prstGeom prst="rect">
            <a:avLst/>
          </a:prstGeom>
          <a:noFill/>
          <a:ln w="9525">
            <a:noFill/>
            <a:miter lim="800000"/>
            <a:headEnd/>
            <a:tailEnd/>
          </a:ln>
        </p:spPr>
      </p:pic>
      <p:sp>
        <p:nvSpPr>
          <p:cNvPr id="79877" name="TextBox 5"/>
          <p:cNvSpPr txBox="1">
            <a:spLocks noChangeArrowheads="1"/>
          </p:cNvSpPr>
          <p:nvPr/>
        </p:nvSpPr>
        <p:spPr bwMode="auto">
          <a:xfrm>
            <a:off x="587375" y="1187450"/>
            <a:ext cx="5308600" cy="344488"/>
          </a:xfrm>
          <a:prstGeom prst="rect">
            <a:avLst/>
          </a:prstGeom>
          <a:solidFill>
            <a:srgbClr val="FFC000"/>
          </a:solidFill>
          <a:ln w="9525" algn="ctr">
            <a:solidFill>
              <a:srgbClr val="FF9900"/>
            </a:solidFill>
            <a:round/>
            <a:headEnd/>
            <a:tailEnd/>
          </a:ln>
        </p:spPr>
        <p:txBody>
          <a:bodyPr wrap="none" lIns="0" tIns="0" rIns="0" bIns="0" anchor="ctr"/>
          <a:lstStyle/>
          <a:p>
            <a:pPr marL="109538" algn="ctr" eaLnBrk="0" hangingPunct="0">
              <a:lnSpc>
                <a:spcPct val="120000"/>
              </a:lnSpc>
            </a:pPr>
            <a:r>
              <a:rPr lang="en-US" sz="1800"/>
              <a:t>Meta Data &amp; Document Management - 1 - </a:t>
            </a:r>
          </a:p>
        </p:txBody>
      </p:sp>
      <p:sp>
        <p:nvSpPr>
          <p:cNvPr id="79878" name="TextBox 7"/>
          <p:cNvSpPr txBox="1">
            <a:spLocks noChangeArrowheads="1"/>
          </p:cNvSpPr>
          <p:nvPr/>
        </p:nvSpPr>
        <p:spPr bwMode="auto">
          <a:xfrm>
            <a:off x="682625" y="1595438"/>
            <a:ext cx="7405688" cy="830262"/>
          </a:xfrm>
          <a:prstGeom prst="rect">
            <a:avLst/>
          </a:prstGeom>
          <a:solidFill>
            <a:srgbClr val="FFE697"/>
          </a:solidFill>
          <a:ln w="9525">
            <a:solidFill>
              <a:srgbClr val="996633"/>
            </a:solidFill>
            <a:miter lim="800000"/>
            <a:headEnd/>
            <a:tailEnd/>
          </a:ln>
        </p:spPr>
        <p:txBody>
          <a:bodyPr>
            <a:spAutoFit/>
          </a:bodyPr>
          <a:lstStyle/>
          <a:p>
            <a:pPr eaLnBrk="0" hangingPunct="0"/>
            <a:r>
              <a:rPr lang="en-US" sz="1600" b="0"/>
              <a:t>Sap NetWeaver 2004s supports customers in quickly building up their data model out of pre-delivered business content. It also supports quality checks of customer-specific content objects</a:t>
            </a:r>
          </a:p>
        </p:txBody>
      </p:sp>
      <p:sp>
        <p:nvSpPr>
          <p:cNvPr id="79879" name="TextBox 8"/>
          <p:cNvSpPr txBox="1">
            <a:spLocks noChangeArrowheads="1"/>
          </p:cNvSpPr>
          <p:nvPr/>
        </p:nvSpPr>
        <p:spPr bwMode="auto">
          <a:xfrm>
            <a:off x="901700" y="2700338"/>
            <a:ext cx="3116263" cy="2954337"/>
          </a:xfrm>
          <a:prstGeom prst="rect">
            <a:avLst/>
          </a:prstGeom>
          <a:solidFill>
            <a:srgbClr val="FFF3CD"/>
          </a:solidFill>
          <a:ln w="9525">
            <a:solidFill>
              <a:srgbClr val="996633"/>
            </a:solidFill>
            <a:miter lim="800000"/>
            <a:headEnd/>
            <a:tailEnd/>
          </a:ln>
        </p:spPr>
        <p:txBody>
          <a:bodyPr>
            <a:spAutoFit/>
          </a:bodyPr>
          <a:lstStyle/>
          <a:p>
            <a:pPr eaLnBrk="0" hangingPunct="0">
              <a:buFont typeface="Wingdings" pitchFamily="2" charset="2"/>
              <a:buChar char="§"/>
            </a:pPr>
            <a:r>
              <a:rPr lang="en-US" sz="1600" b="0"/>
              <a:t> </a:t>
            </a:r>
            <a:r>
              <a:rPr lang="en-US" sz="1600"/>
              <a:t>Content Analyser</a:t>
            </a:r>
          </a:p>
          <a:p>
            <a:pPr eaLnBrk="0" hangingPunct="0"/>
            <a:r>
              <a:rPr lang="en-US" sz="1600"/>
              <a:t> </a:t>
            </a:r>
            <a:r>
              <a:rPr lang="en-US" sz="1600" b="0"/>
              <a:t>New Tool which is delivered with SAP NW2004s Content Add-On 2:</a:t>
            </a:r>
          </a:p>
          <a:p>
            <a:pPr lvl="1" eaLnBrk="0" hangingPunct="0">
              <a:buFont typeface="Wingdings" pitchFamily="2" charset="2"/>
              <a:buChar char="§"/>
            </a:pPr>
            <a:r>
              <a:rPr lang="en-US" sz="1400" b="0"/>
              <a:t> </a:t>
            </a:r>
            <a:r>
              <a:rPr lang="en-US" sz="1200" b="0"/>
              <a:t>Analysis of BI content objects with respect to errors and inconsistencies</a:t>
            </a:r>
          </a:p>
          <a:p>
            <a:pPr lvl="1" eaLnBrk="0" hangingPunct="0">
              <a:buFont typeface="Wingdings" pitchFamily="2" charset="2"/>
              <a:buChar char="§"/>
            </a:pPr>
            <a:r>
              <a:rPr lang="en-US" sz="1200" b="0"/>
              <a:t> Easy access and determination of the results of analysis</a:t>
            </a:r>
          </a:p>
          <a:p>
            <a:pPr lvl="1" eaLnBrk="0" hangingPunct="0">
              <a:buFont typeface="Wingdings" pitchFamily="2" charset="2"/>
              <a:buChar char="§"/>
            </a:pPr>
            <a:r>
              <a:rPr lang="en-US" sz="1200" b="0"/>
              <a:t> Extensive reporting possibilities based on the results of analysis</a:t>
            </a:r>
          </a:p>
          <a:p>
            <a:pPr lvl="1" eaLnBrk="0" hangingPunct="0">
              <a:buFont typeface="Wingdings" pitchFamily="2" charset="2"/>
              <a:buChar char="§"/>
            </a:pPr>
            <a:r>
              <a:rPr lang="en-US" sz="1200" b="0"/>
              <a:t> Role-specific development: analysis (administration) and reporting (governance)</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80898" name="Slide Number Placeholder 4"/>
          <p:cNvSpPr>
            <a:spLocks noGrp="1"/>
          </p:cNvSpPr>
          <p:nvPr>
            <p:ph type="sldNum" sz="quarter" idx="11"/>
          </p:nvPr>
        </p:nvSpPr>
        <p:spPr>
          <a:noFill/>
        </p:spPr>
        <p:txBody>
          <a:bodyPr/>
          <a:lstStyle/>
          <a:p>
            <a:fld id="{3DBB5458-8430-477A-BC9D-D2D876D5C4B2}" type="slidenum">
              <a:rPr lang="en-US" smtClean="0"/>
              <a:pPr/>
              <a:t>11</a:t>
            </a:fld>
            <a:endParaRPr lang="en-US" smtClean="0"/>
          </a:p>
        </p:txBody>
      </p:sp>
      <p:sp>
        <p:nvSpPr>
          <p:cNvPr id="80899" name="Rectangle 2"/>
          <p:cNvSpPr>
            <a:spLocks noGrp="1" noChangeArrowheads="1"/>
          </p:cNvSpPr>
          <p:nvPr>
            <p:ph type="title"/>
          </p:nvPr>
        </p:nvSpPr>
        <p:spPr/>
        <p:txBody>
          <a:bodyPr/>
          <a:lstStyle/>
          <a:p>
            <a:r>
              <a:rPr lang="en-US" smtClean="0"/>
              <a:t>Modeling the EDW – Main Processes - 2</a:t>
            </a:r>
          </a:p>
        </p:txBody>
      </p:sp>
      <p:pic>
        <p:nvPicPr>
          <p:cNvPr id="80900" name="Picture 2"/>
          <p:cNvPicPr>
            <a:picLocks noChangeAspect="1" noChangeArrowheads="1"/>
          </p:cNvPicPr>
          <p:nvPr/>
        </p:nvPicPr>
        <p:blipFill>
          <a:blip r:embed="rId2"/>
          <a:srcRect l="47289" t="30173" b="14926"/>
          <a:stretch>
            <a:fillRect/>
          </a:stretch>
        </p:blipFill>
        <p:spPr bwMode="auto">
          <a:xfrm>
            <a:off x="4173538" y="2678113"/>
            <a:ext cx="4486275" cy="2859087"/>
          </a:xfrm>
          <a:prstGeom prst="rect">
            <a:avLst/>
          </a:prstGeom>
          <a:noFill/>
          <a:ln w="9525">
            <a:noFill/>
            <a:miter lim="800000"/>
            <a:headEnd/>
            <a:tailEnd/>
          </a:ln>
        </p:spPr>
      </p:pic>
      <p:sp>
        <p:nvSpPr>
          <p:cNvPr id="80901" name="TextBox 5"/>
          <p:cNvSpPr txBox="1">
            <a:spLocks noChangeArrowheads="1"/>
          </p:cNvSpPr>
          <p:nvPr/>
        </p:nvSpPr>
        <p:spPr bwMode="auto">
          <a:xfrm>
            <a:off x="579438" y="1187450"/>
            <a:ext cx="5043487" cy="368300"/>
          </a:xfrm>
          <a:prstGeom prst="rect">
            <a:avLst/>
          </a:prstGeom>
          <a:solidFill>
            <a:srgbClr val="FFC000"/>
          </a:solidFill>
          <a:ln w="9525" algn="ctr">
            <a:solidFill>
              <a:srgbClr val="FF9900"/>
            </a:solidFill>
            <a:round/>
            <a:headEnd/>
            <a:tailEnd/>
          </a:ln>
        </p:spPr>
        <p:txBody>
          <a:bodyPr wrap="none" lIns="0" tIns="0" rIns="0" bIns="0" anchor="ctr"/>
          <a:lstStyle/>
          <a:p>
            <a:pPr marL="109538" algn="ctr" eaLnBrk="0" hangingPunct="0">
              <a:lnSpc>
                <a:spcPct val="120000"/>
              </a:lnSpc>
            </a:pPr>
            <a:r>
              <a:rPr lang="en-US" sz="1800"/>
              <a:t>Meta Data &amp; Document Management - 2 - </a:t>
            </a:r>
          </a:p>
        </p:txBody>
      </p:sp>
      <p:sp>
        <p:nvSpPr>
          <p:cNvPr id="80902" name="TextBox 6"/>
          <p:cNvSpPr txBox="1">
            <a:spLocks noChangeArrowheads="1"/>
          </p:cNvSpPr>
          <p:nvPr/>
        </p:nvSpPr>
        <p:spPr bwMode="auto">
          <a:xfrm>
            <a:off x="554038" y="1697038"/>
            <a:ext cx="7405687" cy="830262"/>
          </a:xfrm>
          <a:prstGeom prst="rect">
            <a:avLst/>
          </a:prstGeom>
          <a:solidFill>
            <a:srgbClr val="FFE697"/>
          </a:solidFill>
          <a:ln w="9525">
            <a:solidFill>
              <a:srgbClr val="996633"/>
            </a:solidFill>
            <a:miter lim="800000"/>
            <a:headEnd/>
            <a:tailEnd/>
          </a:ln>
        </p:spPr>
        <p:txBody>
          <a:bodyPr>
            <a:spAutoFit/>
          </a:bodyPr>
          <a:lstStyle/>
          <a:p>
            <a:pPr eaLnBrk="0" hangingPunct="0"/>
            <a:r>
              <a:rPr lang="en-US" sz="1600" b="0"/>
              <a:t>Sap NetWeaver 2004s supports customers in quickly building up their data model out of pre-delivered business content. It also supports quality checks of customer-specific content objects.</a:t>
            </a:r>
          </a:p>
        </p:txBody>
      </p:sp>
      <p:sp>
        <p:nvSpPr>
          <p:cNvPr id="80903" name="TextBox 7"/>
          <p:cNvSpPr txBox="1">
            <a:spLocks noChangeArrowheads="1"/>
          </p:cNvSpPr>
          <p:nvPr/>
        </p:nvSpPr>
        <p:spPr bwMode="auto">
          <a:xfrm>
            <a:off x="733425" y="2601913"/>
            <a:ext cx="3375025" cy="3735387"/>
          </a:xfrm>
          <a:prstGeom prst="rect">
            <a:avLst/>
          </a:prstGeom>
          <a:solidFill>
            <a:srgbClr val="FFF3CD"/>
          </a:solidFill>
          <a:ln w="9525">
            <a:solidFill>
              <a:srgbClr val="996633"/>
            </a:solidFill>
            <a:miter lim="800000"/>
            <a:headEnd/>
            <a:tailEnd/>
          </a:ln>
        </p:spPr>
        <p:txBody>
          <a:bodyPr>
            <a:spAutoFit/>
          </a:bodyPr>
          <a:lstStyle/>
          <a:p>
            <a:pPr eaLnBrk="0" hangingPunct="0">
              <a:buFont typeface="Wingdings" pitchFamily="2" charset="2"/>
              <a:buChar char="§"/>
            </a:pPr>
            <a:r>
              <a:rPr lang="en-US" sz="1600" b="0"/>
              <a:t> </a:t>
            </a:r>
            <a:r>
              <a:rPr lang="en-US" sz="1600"/>
              <a:t>Content Browser</a:t>
            </a:r>
          </a:p>
          <a:p>
            <a:pPr eaLnBrk="0" hangingPunct="0">
              <a:lnSpc>
                <a:spcPct val="120000"/>
              </a:lnSpc>
            </a:pPr>
            <a:r>
              <a:rPr lang="en-US" sz="1400"/>
              <a:t> </a:t>
            </a:r>
            <a:r>
              <a:rPr lang="en-US" sz="1400" b="0"/>
              <a:t>New standard business content objects. The content browser helps customer getting a clear overview about business content which is applied to the customer’s SAP NetWeaver BI and provides an easy way to find out the appropriate standard business content:</a:t>
            </a:r>
          </a:p>
          <a:p>
            <a:pPr lvl="1" eaLnBrk="0" hangingPunct="0">
              <a:lnSpc>
                <a:spcPct val="120000"/>
              </a:lnSpc>
              <a:buFont typeface="Wingdings" pitchFamily="2" charset="2"/>
              <a:buChar char="§"/>
            </a:pPr>
            <a:r>
              <a:rPr lang="en-US" sz="1200" b="0"/>
              <a:t> Overview about business content  in a given area (e.g. CRM,SRM etc) </a:t>
            </a:r>
          </a:p>
          <a:p>
            <a:pPr lvl="1" eaLnBrk="0" hangingPunct="0">
              <a:lnSpc>
                <a:spcPct val="120000"/>
              </a:lnSpc>
              <a:buFont typeface="Wingdings" pitchFamily="2" charset="2"/>
              <a:buChar char="§"/>
            </a:pPr>
            <a:r>
              <a:rPr lang="en-US" sz="1200" b="0"/>
              <a:t>  Usage of customer-defined content and SAP standard content</a:t>
            </a:r>
          </a:p>
          <a:p>
            <a:pPr lvl="1" eaLnBrk="0" hangingPunct="0">
              <a:lnSpc>
                <a:spcPct val="120000"/>
              </a:lnSpc>
              <a:buFont typeface="Wingdings" pitchFamily="2" charset="2"/>
              <a:buChar char="§"/>
            </a:pPr>
            <a:r>
              <a:rPr lang="en-US" sz="1200" b="0"/>
              <a:t> Relationship between different content objects</a:t>
            </a:r>
            <a:endParaRPr lang="en-US" sz="120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81922" name="Slide Number Placeholder 4"/>
          <p:cNvSpPr>
            <a:spLocks noGrp="1"/>
          </p:cNvSpPr>
          <p:nvPr>
            <p:ph type="sldNum" sz="quarter" idx="11"/>
          </p:nvPr>
        </p:nvSpPr>
        <p:spPr>
          <a:noFill/>
        </p:spPr>
        <p:txBody>
          <a:bodyPr/>
          <a:lstStyle/>
          <a:p>
            <a:fld id="{8EEEE12D-C06A-44B3-A852-88AB0E8A9B01}" type="slidenum">
              <a:rPr lang="en-US" smtClean="0"/>
              <a:pPr/>
              <a:t>12</a:t>
            </a:fld>
            <a:endParaRPr lang="en-US" smtClean="0"/>
          </a:p>
        </p:txBody>
      </p:sp>
      <p:sp>
        <p:nvSpPr>
          <p:cNvPr id="81923" name="Rectangle 2"/>
          <p:cNvSpPr>
            <a:spLocks noGrp="1" noChangeArrowheads="1"/>
          </p:cNvSpPr>
          <p:nvPr>
            <p:ph type="title"/>
          </p:nvPr>
        </p:nvSpPr>
        <p:spPr/>
        <p:txBody>
          <a:bodyPr/>
          <a:lstStyle/>
          <a:p>
            <a:r>
              <a:rPr lang="en-US" smtClean="0"/>
              <a:t>Modeling the EDW – Process Flow</a:t>
            </a:r>
          </a:p>
        </p:txBody>
      </p:sp>
      <p:pic>
        <p:nvPicPr>
          <p:cNvPr id="81924" name="Picture 2"/>
          <p:cNvPicPr>
            <a:picLocks noChangeAspect="1" noChangeArrowheads="1"/>
          </p:cNvPicPr>
          <p:nvPr/>
        </p:nvPicPr>
        <p:blipFill>
          <a:blip r:embed="rId2"/>
          <a:srcRect/>
          <a:stretch>
            <a:fillRect/>
          </a:stretch>
        </p:blipFill>
        <p:spPr bwMode="auto">
          <a:xfrm>
            <a:off x="328613" y="1147763"/>
            <a:ext cx="8486775" cy="5257800"/>
          </a:xfrm>
          <a:prstGeom prst="rect">
            <a:avLst/>
          </a:prstGeom>
          <a:noFill/>
          <a:ln w="9525">
            <a:noFill/>
            <a:miter lim="800000"/>
            <a:headEnd/>
            <a:tailEnd/>
          </a:ln>
        </p:spPr>
      </p:pic>
      <p:sp>
        <p:nvSpPr>
          <p:cNvPr id="81925" name="Rectangle 5"/>
          <p:cNvSpPr>
            <a:spLocks noChangeArrowheads="1"/>
          </p:cNvSpPr>
          <p:nvPr/>
        </p:nvSpPr>
        <p:spPr bwMode="auto">
          <a:xfrm>
            <a:off x="7054850" y="6548438"/>
            <a:ext cx="1176338" cy="230187"/>
          </a:xfrm>
          <a:prstGeom prst="rect">
            <a:avLst/>
          </a:prstGeom>
          <a:noFill/>
          <a:ln w="9525">
            <a:noFill/>
            <a:miter lim="800000"/>
            <a:headEnd/>
            <a:tailEnd/>
          </a:ln>
        </p:spPr>
        <p:txBody>
          <a:bodyPr wrap="none">
            <a:spAutoFit/>
          </a:bodyPr>
          <a:lstStyle/>
          <a:p>
            <a:pPr eaLnBrk="0" hangingPunct="0"/>
            <a:r>
              <a:rPr lang="en-US" sz="900"/>
              <a:t>*Copyright SAP AG</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82946" name="Slide Number Placeholder 4"/>
          <p:cNvSpPr>
            <a:spLocks noGrp="1"/>
          </p:cNvSpPr>
          <p:nvPr>
            <p:ph type="sldNum" sz="quarter" idx="11"/>
          </p:nvPr>
        </p:nvSpPr>
        <p:spPr>
          <a:noFill/>
        </p:spPr>
        <p:txBody>
          <a:bodyPr/>
          <a:lstStyle/>
          <a:p>
            <a:fld id="{96B0D55F-953F-4C6D-AEFF-38A1BC4C3497}" type="slidenum">
              <a:rPr lang="en-US" smtClean="0"/>
              <a:pPr/>
              <a:t>13</a:t>
            </a:fld>
            <a:endParaRPr lang="en-US" smtClean="0"/>
          </a:p>
        </p:txBody>
      </p:sp>
      <p:sp>
        <p:nvSpPr>
          <p:cNvPr id="82947" name="Rectangle 2"/>
          <p:cNvSpPr>
            <a:spLocks noGrp="1" noChangeArrowheads="1"/>
          </p:cNvSpPr>
          <p:nvPr>
            <p:ph type="title"/>
          </p:nvPr>
        </p:nvSpPr>
        <p:spPr/>
        <p:txBody>
          <a:bodyPr/>
          <a:lstStyle/>
          <a:p>
            <a:r>
              <a:rPr lang="en-US" smtClean="0"/>
              <a:t>Enterprise Data Warehousing – Variants &amp; Processes</a:t>
            </a:r>
          </a:p>
        </p:txBody>
      </p:sp>
      <p:pic>
        <p:nvPicPr>
          <p:cNvPr id="82948" name="Picture 2"/>
          <p:cNvPicPr>
            <a:picLocks noChangeAspect="1" noChangeArrowheads="1"/>
          </p:cNvPicPr>
          <p:nvPr/>
        </p:nvPicPr>
        <p:blipFill>
          <a:blip r:embed="rId2"/>
          <a:srcRect/>
          <a:stretch>
            <a:fillRect/>
          </a:stretch>
        </p:blipFill>
        <p:spPr bwMode="auto">
          <a:xfrm>
            <a:off x="466725" y="1190625"/>
            <a:ext cx="8239125" cy="5095875"/>
          </a:xfrm>
          <a:prstGeom prst="rect">
            <a:avLst/>
          </a:prstGeom>
          <a:noFill/>
          <a:ln w="9525">
            <a:noFill/>
            <a:miter lim="800000"/>
            <a:headEnd/>
            <a:tailEnd/>
          </a:ln>
        </p:spPr>
      </p:pic>
      <p:sp>
        <p:nvSpPr>
          <p:cNvPr id="82949" name="Rectangle 5"/>
          <p:cNvSpPr>
            <a:spLocks noChangeArrowheads="1"/>
          </p:cNvSpPr>
          <p:nvPr/>
        </p:nvSpPr>
        <p:spPr bwMode="auto">
          <a:xfrm>
            <a:off x="6959600" y="5989638"/>
            <a:ext cx="1166813" cy="228600"/>
          </a:xfrm>
          <a:prstGeom prst="rect">
            <a:avLst/>
          </a:prstGeom>
          <a:noFill/>
          <a:ln w="9525">
            <a:noFill/>
            <a:miter lim="800000"/>
            <a:headEnd/>
            <a:tailEnd/>
          </a:ln>
        </p:spPr>
        <p:txBody>
          <a:bodyPr wrap="none">
            <a:spAutoFit/>
          </a:bodyPr>
          <a:lstStyle/>
          <a:p>
            <a:pPr eaLnBrk="0" hangingPunct="0"/>
            <a:r>
              <a:rPr lang="en-US" sz="900"/>
              <a:t>*Copyright SAP AG</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83970" name="Slide Number Placeholder 4"/>
          <p:cNvSpPr>
            <a:spLocks noGrp="1"/>
          </p:cNvSpPr>
          <p:nvPr>
            <p:ph type="sldNum" sz="quarter" idx="11"/>
          </p:nvPr>
        </p:nvSpPr>
        <p:spPr>
          <a:noFill/>
        </p:spPr>
        <p:txBody>
          <a:bodyPr/>
          <a:lstStyle/>
          <a:p>
            <a:fld id="{421882BB-0D30-43EE-ACDD-3A41B534733B}" type="slidenum">
              <a:rPr lang="en-US" smtClean="0"/>
              <a:pPr/>
              <a:t>14</a:t>
            </a:fld>
            <a:endParaRPr lang="en-US" smtClean="0"/>
          </a:p>
        </p:txBody>
      </p:sp>
      <p:sp>
        <p:nvSpPr>
          <p:cNvPr id="83971" name="Rectangle 2"/>
          <p:cNvSpPr>
            <a:spLocks noGrp="1" noChangeArrowheads="1"/>
          </p:cNvSpPr>
          <p:nvPr>
            <p:ph type="title"/>
          </p:nvPr>
        </p:nvSpPr>
        <p:spPr>
          <a:xfrm>
            <a:off x="2490788" y="142875"/>
            <a:ext cx="6356350" cy="765175"/>
          </a:xfrm>
        </p:spPr>
        <p:txBody>
          <a:bodyPr/>
          <a:lstStyle/>
          <a:p>
            <a:r>
              <a:rPr lang="en-US" smtClean="0"/>
              <a:t>Running the EDW – Main Processes Overview</a:t>
            </a:r>
          </a:p>
        </p:txBody>
      </p:sp>
      <p:sp>
        <p:nvSpPr>
          <p:cNvPr id="6" name="TextBox 5"/>
          <p:cNvSpPr txBox="1"/>
          <p:nvPr/>
        </p:nvSpPr>
        <p:spPr>
          <a:xfrm>
            <a:off x="231820" y="1191009"/>
            <a:ext cx="8525814" cy="5306068"/>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path path="circle">
              <a:fillToRect l="100000" t="100000"/>
            </a:path>
            <a:tileRect r="-100000" b="-100000"/>
          </a:gradFill>
          <a:ln>
            <a:solidFill>
              <a:srgbClr val="996633"/>
            </a:solidFill>
          </a:ln>
        </p:spPr>
        <p:txBody>
          <a:bodyPr>
            <a:spAutoFit/>
          </a:bodyPr>
          <a:lstStyle/>
          <a:p>
            <a:pPr eaLnBrk="0" hangingPunct="0">
              <a:lnSpc>
                <a:spcPct val="110000"/>
              </a:lnSpc>
              <a:buFont typeface="Wingdings" pitchFamily="2" charset="2"/>
              <a:buChar char="w"/>
              <a:defRPr/>
            </a:pPr>
            <a:r>
              <a:rPr lang="en-US" dirty="0"/>
              <a:t> </a:t>
            </a:r>
            <a:r>
              <a:rPr lang="en-US" sz="1600" dirty="0"/>
              <a:t>Data Flow Control</a:t>
            </a:r>
          </a:p>
          <a:p>
            <a:pPr eaLnBrk="0" hangingPunct="0">
              <a:lnSpc>
                <a:spcPct val="110000"/>
              </a:lnSpc>
              <a:defRPr/>
            </a:pPr>
            <a:r>
              <a:rPr lang="en-US" dirty="0"/>
              <a:t> </a:t>
            </a:r>
            <a:r>
              <a:rPr lang="en-US" sz="1400" b="0" dirty="0"/>
              <a:t>Controlling the data flow facilitates design and set-up of data transfer processes and </a:t>
            </a:r>
            <a:r>
              <a:rPr lang="en-US" sz="1400" b="0" dirty="0" err="1"/>
              <a:t>InfoPackages</a:t>
            </a:r>
            <a:r>
              <a:rPr lang="en-US" sz="1400" b="0" dirty="0"/>
              <a:t>, Real-time data acquisition is one possibility of this set- up. In addition, this process also enables the definition of the process chains.</a:t>
            </a:r>
          </a:p>
          <a:p>
            <a:pPr eaLnBrk="0" hangingPunct="0">
              <a:lnSpc>
                <a:spcPct val="110000"/>
              </a:lnSpc>
              <a:buFont typeface="Wingdings" pitchFamily="2" charset="2"/>
              <a:buChar char="w"/>
              <a:defRPr/>
            </a:pPr>
            <a:r>
              <a:rPr lang="en-US" dirty="0"/>
              <a:t> </a:t>
            </a:r>
            <a:r>
              <a:rPr lang="en-US" sz="1600" dirty="0"/>
              <a:t>Administration &amp; Monitoring</a:t>
            </a:r>
          </a:p>
          <a:p>
            <a:pPr eaLnBrk="0" hangingPunct="0">
              <a:lnSpc>
                <a:spcPct val="110000"/>
              </a:lnSpc>
              <a:defRPr/>
            </a:pPr>
            <a:r>
              <a:rPr lang="en-US" dirty="0"/>
              <a:t> </a:t>
            </a:r>
            <a:r>
              <a:rPr lang="en-US" sz="1400" b="0" dirty="0"/>
              <a:t>Administration &amp;  Monitoring covers all scheduling  and monitoring activities including data quality features. This process is focused on minimal TCO and highest reliability in data quality</a:t>
            </a:r>
          </a:p>
          <a:p>
            <a:pPr eaLnBrk="0" hangingPunct="0">
              <a:lnSpc>
                <a:spcPct val="110000"/>
              </a:lnSpc>
              <a:buFont typeface="Wingdings" pitchFamily="2" charset="2"/>
              <a:buChar char="w"/>
              <a:defRPr/>
            </a:pPr>
            <a:r>
              <a:rPr lang="en-US" dirty="0"/>
              <a:t> </a:t>
            </a:r>
            <a:r>
              <a:rPr lang="en-US" sz="1600" dirty="0"/>
              <a:t>Performance optimization</a:t>
            </a:r>
          </a:p>
          <a:p>
            <a:pPr eaLnBrk="0" hangingPunct="0">
              <a:lnSpc>
                <a:spcPct val="110000"/>
              </a:lnSpc>
              <a:defRPr/>
            </a:pPr>
            <a:r>
              <a:rPr lang="en-US" sz="1400" dirty="0"/>
              <a:t> </a:t>
            </a:r>
            <a:r>
              <a:rPr lang="en-US" sz="1400" b="0" dirty="0"/>
              <a:t>Performance management includes all (primarily query) performance aspects like aggregate modeling, Caching strategies and the new </a:t>
            </a:r>
            <a:r>
              <a:rPr lang="en-US" sz="1400" dirty="0"/>
              <a:t>high performance analytics </a:t>
            </a:r>
            <a:r>
              <a:rPr lang="en-US" sz="1400" b="0" dirty="0"/>
              <a:t>(HPA) feature. It targets high end user satisfaction.</a:t>
            </a:r>
          </a:p>
          <a:p>
            <a:pPr eaLnBrk="0" hangingPunct="0">
              <a:lnSpc>
                <a:spcPct val="110000"/>
              </a:lnSpc>
              <a:buFont typeface="Wingdings" pitchFamily="2" charset="2"/>
              <a:buChar char="w"/>
              <a:defRPr/>
            </a:pPr>
            <a:r>
              <a:rPr lang="en-US" dirty="0"/>
              <a:t> </a:t>
            </a:r>
            <a:r>
              <a:rPr lang="en-US" sz="1600" dirty="0"/>
              <a:t>Information lifecycle management</a:t>
            </a:r>
          </a:p>
          <a:p>
            <a:pPr eaLnBrk="0" hangingPunct="0">
              <a:lnSpc>
                <a:spcPct val="110000"/>
              </a:lnSpc>
              <a:defRPr/>
            </a:pPr>
            <a:r>
              <a:rPr lang="en-US" sz="1400" dirty="0"/>
              <a:t>  </a:t>
            </a:r>
            <a:r>
              <a:rPr lang="en-US" sz="1400" b="0" dirty="0"/>
              <a:t>Information lifecycle management helps reducing the amount of data to be administrated in the data warehouse. It classifies data in current/online data, less important/</a:t>
            </a:r>
            <a:r>
              <a:rPr lang="en-US" sz="1400" b="0" dirty="0" err="1"/>
              <a:t>nearline</a:t>
            </a:r>
            <a:r>
              <a:rPr lang="en-US" sz="1400" b="0" dirty="0"/>
              <a:t> data and old/archive data. Hence, information lifecycle management helps in reducing TCO and improving performance.</a:t>
            </a:r>
            <a:endParaRPr lang="en-US" b="0" dirty="0"/>
          </a:p>
          <a:p>
            <a:pPr eaLnBrk="0" hangingPunct="0">
              <a:lnSpc>
                <a:spcPct val="110000"/>
              </a:lnSpc>
              <a:buFont typeface="Wingdings" pitchFamily="2" charset="2"/>
              <a:buChar char="w"/>
              <a:defRPr/>
            </a:pPr>
            <a:r>
              <a:rPr lang="en-US" dirty="0"/>
              <a:t> </a:t>
            </a:r>
            <a:r>
              <a:rPr lang="en-US" sz="1600" dirty="0"/>
              <a:t>User management</a:t>
            </a:r>
            <a:br>
              <a:rPr lang="en-US" sz="1600" dirty="0"/>
            </a:br>
            <a:r>
              <a:rPr lang="en-US" sz="1400" dirty="0"/>
              <a:t> </a:t>
            </a:r>
            <a:r>
              <a:rPr lang="en-US" sz="1400" b="0" dirty="0"/>
              <a:t>User management facilitates adaption of company guidelines concerning data security. End user authorizations can be granted in a highly flexible fashion. Additionally, (standard) authorizations of the system administrators are covered within the process.</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84994" name="Slide Number Placeholder 4"/>
          <p:cNvSpPr>
            <a:spLocks noGrp="1"/>
          </p:cNvSpPr>
          <p:nvPr>
            <p:ph type="sldNum" sz="quarter" idx="11"/>
          </p:nvPr>
        </p:nvSpPr>
        <p:spPr>
          <a:noFill/>
        </p:spPr>
        <p:txBody>
          <a:bodyPr/>
          <a:lstStyle/>
          <a:p>
            <a:fld id="{60809E23-43D2-43D8-91BD-917BC2D63D4D}" type="slidenum">
              <a:rPr lang="en-US" smtClean="0"/>
              <a:pPr/>
              <a:t>15</a:t>
            </a:fld>
            <a:endParaRPr lang="en-US" smtClean="0"/>
          </a:p>
        </p:txBody>
      </p:sp>
      <p:sp>
        <p:nvSpPr>
          <p:cNvPr id="84995" name="Rectangle 2"/>
          <p:cNvSpPr>
            <a:spLocks noGrp="1" noChangeArrowheads="1"/>
          </p:cNvSpPr>
          <p:nvPr>
            <p:ph type="title"/>
          </p:nvPr>
        </p:nvSpPr>
        <p:spPr/>
        <p:txBody>
          <a:bodyPr/>
          <a:lstStyle/>
          <a:p>
            <a:r>
              <a:rPr lang="en-US" smtClean="0"/>
              <a:t>Running the EDW – Main Processes - 1</a:t>
            </a:r>
          </a:p>
        </p:txBody>
      </p:sp>
      <p:sp>
        <p:nvSpPr>
          <p:cNvPr id="84996" name="TextBox 5"/>
          <p:cNvSpPr txBox="1">
            <a:spLocks noChangeArrowheads="1"/>
          </p:cNvSpPr>
          <p:nvPr/>
        </p:nvSpPr>
        <p:spPr bwMode="auto">
          <a:xfrm>
            <a:off x="527050" y="1077913"/>
            <a:ext cx="3657600" cy="358775"/>
          </a:xfrm>
          <a:prstGeom prst="rect">
            <a:avLst/>
          </a:prstGeom>
          <a:solidFill>
            <a:srgbClr val="FFC000"/>
          </a:solidFill>
          <a:ln w="9525" algn="ctr">
            <a:solidFill>
              <a:srgbClr val="FF9900"/>
            </a:solidFill>
            <a:round/>
            <a:headEnd/>
            <a:tailEnd/>
          </a:ln>
        </p:spPr>
        <p:txBody>
          <a:bodyPr wrap="none" lIns="0" tIns="0" rIns="0" bIns="0" anchor="ctr"/>
          <a:lstStyle/>
          <a:p>
            <a:pPr marL="109538" algn="ctr" eaLnBrk="0" hangingPunct="0">
              <a:lnSpc>
                <a:spcPct val="120000"/>
              </a:lnSpc>
            </a:pPr>
            <a:r>
              <a:rPr lang="en-US" sz="1800"/>
              <a:t>Data Flow Control - 1 - </a:t>
            </a:r>
          </a:p>
        </p:txBody>
      </p:sp>
      <p:sp>
        <p:nvSpPr>
          <p:cNvPr id="84997" name="TextBox 6"/>
          <p:cNvSpPr txBox="1">
            <a:spLocks noChangeArrowheads="1"/>
          </p:cNvSpPr>
          <p:nvPr/>
        </p:nvSpPr>
        <p:spPr bwMode="auto">
          <a:xfrm>
            <a:off x="514350" y="1498600"/>
            <a:ext cx="7947025" cy="979488"/>
          </a:xfrm>
          <a:prstGeom prst="rect">
            <a:avLst/>
          </a:prstGeom>
          <a:gradFill rotWithShape="1">
            <a:gsLst>
              <a:gs pos="0">
                <a:srgbClr val="FFFFFF"/>
              </a:gs>
              <a:gs pos="100000">
                <a:srgbClr val="FFF5D1"/>
              </a:gs>
            </a:gsLst>
            <a:path path="shape">
              <a:fillToRect l="50000" t="50000" r="50000" b="50000"/>
            </a:path>
          </a:gradFill>
          <a:ln w="9525" algn="ctr">
            <a:solidFill>
              <a:srgbClr val="FFCC00"/>
            </a:solidFill>
            <a:round/>
            <a:headEnd/>
            <a:tailEnd/>
          </a:ln>
        </p:spPr>
        <p:txBody>
          <a:bodyPr wrap="none" anchor="ctr"/>
          <a:lstStyle/>
          <a:p>
            <a:pPr indent="-177800" algn="just">
              <a:lnSpc>
                <a:spcPct val="120000"/>
              </a:lnSpc>
            </a:pPr>
            <a:r>
              <a:rPr lang="en-US" sz="1600" b="0">
                <a:solidFill>
                  <a:srgbClr val="000000"/>
                </a:solidFill>
                <a:ea typeface="Arial Unicode MS" pitchFamily="34" charset="-128"/>
                <a:cs typeface="Arial Unicode MS" pitchFamily="34" charset="-128"/>
              </a:rPr>
              <a:t>Sap NetWeaver 2004s improves and streamlines the data flow definition and </a:t>
            </a:r>
            <a:br>
              <a:rPr lang="en-US" sz="1600" b="0">
                <a:solidFill>
                  <a:srgbClr val="000000"/>
                </a:solidFill>
                <a:ea typeface="Arial Unicode MS" pitchFamily="34" charset="-128"/>
                <a:cs typeface="Arial Unicode MS" pitchFamily="34" charset="-128"/>
              </a:rPr>
            </a:br>
            <a:r>
              <a:rPr lang="en-US" sz="1600" b="0">
                <a:solidFill>
                  <a:srgbClr val="000000"/>
                </a:solidFill>
                <a:ea typeface="Arial Unicode MS" pitchFamily="34" charset="-128"/>
                <a:cs typeface="Arial Unicode MS" pitchFamily="34" charset="-128"/>
              </a:rPr>
              <a:t>the process chain set-up. In addition, it provides new real-time data acquisition </a:t>
            </a:r>
            <a:br>
              <a:rPr lang="en-US" sz="1600" b="0">
                <a:solidFill>
                  <a:srgbClr val="000000"/>
                </a:solidFill>
                <a:ea typeface="Arial Unicode MS" pitchFamily="34" charset="-128"/>
                <a:cs typeface="Arial Unicode MS" pitchFamily="34" charset="-128"/>
              </a:rPr>
            </a:br>
            <a:r>
              <a:rPr lang="en-US" sz="1600" b="0">
                <a:solidFill>
                  <a:srgbClr val="000000"/>
                </a:solidFill>
                <a:ea typeface="Arial Unicode MS" pitchFamily="34" charset="-128"/>
                <a:cs typeface="Arial Unicode MS" pitchFamily="34" charset="-128"/>
              </a:rPr>
              <a:t>capabilities that facilitate operational reporting:</a:t>
            </a:r>
          </a:p>
        </p:txBody>
      </p:sp>
      <p:sp>
        <p:nvSpPr>
          <p:cNvPr id="84998" name="TextBox 7"/>
          <p:cNvSpPr txBox="1">
            <a:spLocks noChangeArrowheads="1"/>
          </p:cNvSpPr>
          <p:nvPr/>
        </p:nvSpPr>
        <p:spPr bwMode="auto">
          <a:xfrm>
            <a:off x="514350" y="2595563"/>
            <a:ext cx="7905750" cy="584200"/>
          </a:xfrm>
          <a:prstGeom prst="rect">
            <a:avLst/>
          </a:prstGeom>
          <a:solidFill>
            <a:srgbClr val="FFE697"/>
          </a:solidFill>
          <a:ln w="9525">
            <a:solidFill>
              <a:srgbClr val="996633"/>
            </a:solidFill>
            <a:miter lim="800000"/>
            <a:headEnd/>
            <a:tailEnd/>
          </a:ln>
        </p:spPr>
        <p:txBody>
          <a:bodyPr>
            <a:spAutoFit/>
          </a:bodyPr>
          <a:lstStyle/>
          <a:p>
            <a:pPr eaLnBrk="0" hangingPunct="0">
              <a:buFont typeface="Wingdings" pitchFamily="2" charset="2"/>
              <a:buChar char="q"/>
            </a:pPr>
            <a:r>
              <a:rPr lang="en-US" sz="1600"/>
              <a:t> Data transfer process (DTP)</a:t>
            </a:r>
          </a:p>
          <a:p>
            <a:pPr eaLnBrk="0" hangingPunct="0"/>
            <a:r>
              <a:rPr lang="en-US" sz="1600"/>
              <a:t>    Data ‘Distribution’ within SAP BI (from PSA or infoProviders to infoProviders)</a:t>
            </a:r>
          </a:p>
        </p:txBody>
      </p:sp>
      <p:sp>
        <p:nvSpPr>
          <p:cNvPr id="84999" name="TextBox 8"/>
          <p:cNvSpPr txBox="1">
            <a:spLocks noChangeArrowheads="1"/>
          </p:cNvSpPr>
          <p:nvPr/>
        </p:nvSpPr>
        <p:spPr bwMode="auto">
          <a:xfrm>
            <a:off x="534988" y="3248025"/>
            <a:ext cx="7108825" cy="738188"/>
          </a:xfrm>
          <a:prstGeom prst="rect">
            <a:avLst/>
          </a:prstGeom>
          <a:solidFill>
            <a:srgbClr val="FFF3CD"/>
          </a:solidFill>
          <a:ln w="9525">
            <a:solidFill>
              <a:srgbClr val="996633"/>
            </a:solidFill>
            <a:miter lim="800000"/>
            <a:headEnd/>
            <a:tailEnd/>
          </a:ln>
        </p:spPr>
        <p:txBody>
          <a:bodyPr>
            <a:spAutoFit/>
          </a:bodyPr>
          <a:lstStyle/>
          <a:p>
            <a:pPr eaLnBrk="0" hangingPunct="0">
              <a:buFont typeface="Wingdings" pitchFamily="2" charset="2"/>
              <a:buChar char="§"/>
            </a:pPr>
            <a:r>
              <a:rPr lang="en-US" sz="1400" b="0"/>
              <a:t>Improved transparency of staging processes across data warehouse layers (PSA, DWH layer, ODS layer, Architected Data Marts)</a:t>
            </a:r>
          </a:p>
          <a:p>
            <a:pPr eaLnBrk="0" hangingPunct="0">
              <a:buFont typeface="Wingdings" pitchFamily="2" charset="2"/>
              <a:buChar char="§"/>
            </a:pPr>
            <a:r>
              <a:rPr lang="en-US" sz="1400" b="0"/>
              <a:t>  Improved performance and high scalability</a:t>
            </a:r>
          </a:p>
        </p:txBody>
      </p:sp>
      <p:sp>
        <p:nvSpPr>
          <p:cNvPr id="10" name="TextBox 9"/>
          <p:cNvSpPr txBox="1"/>
          <p:nvPr/>
        </p:nvSpPr>
        <p:spPr>
          <a:xfrm>
            <a:off x="766763" y="4103688"/>
            <a:ext cx="3116262" cy="1600200"/>
          </a:xfrm>
          <a:prstGeom prst="rect">
            <a:avLst/>
          </a:prstGeom>
          <a:solidFill>
            <a:schemeClr val="bg1">
              <a:lumMod val="95000"/>
            </a:schemeClr>
          </a:solidFill>
          <a:ln>
            <a:solidFill>
              <a:srgbClr val="996633"/>
            </a:solidFill>
          </a:ln>
        </p:spPr>
        <p:txBody>
          <a:bodyPr>
            <a:spAutoFit/>
          </a:bodyPr>
          <a:lstStyle/>
          <a:p>
            <a:pPr eaLnBrk="0" hangingPunct="0">
              <a:buFont typeface="Wingdings" pitchFamily="2" charset="2"/>
              <a:buChar char="§"/>
              <a:defRPr/>
            </a:pPr>
            <a:r>
              <a:rPr lang="en-US" sz="1400" b="0" dirty="0"/>
              <a:t> Separation of delta mechanism for different data targets: delta capability is controlled by the DTP</a:t>
            </a:r>
          </a:p>
          <a:p>
            <a:pPr eaLnBrk="0" hangingPunct="0">
              <a:buFont typeface="Wingdings" pitchFamily="2" charset="2"/>
              <a:buChar char="§"/>
              <a:defRPr/>
            </a:pPr>
            <a:r>
              <a:rPr lang="en-US" sz="1400" b="0" dirty="0"/>
              <a:t> Enhanced filtering in dataflow</a:t>
            </a:r>
          </a:p>
          <a:p>
            <a:pPr eaLnBrk="0" hangingPunct="0">
              <a:buFont typeface="Wingdings" pitchFamily="2" charset="2"/>
              <a:buChar char="§"/>
              <a:defRPr/>
            </a:pPr>
            <a:r>
              <a:rPr lang="en-US" sz="1400" b="0" dirty="0"/>
              <a:t> Repair modus based on temporary buffers (buffers keep complete set of data)</a:t>
            </a:r>
          </a:p>
        </p:txBody>
      </p:sp>
      <p:pic>
        <p:nvPicPr>
          <p:cNvPr id="85001" name="Picture 3"/>
          <p:cNvPicPr>
            <a:picLocks noChangeAspect="1" noChangeArrowheads="1"/>
          </p:cNvPicPr>
          <p:nvPr/>
        </p:nvPicPr>
        <p:blipFill>
          <a:blip r:embed="rId2"/>
          <a:srcRect l="43840" t="47096" r="7668"/>
          <a:stretch>
            <a:fillRect/>
          </a:stretch>
        </p:blipFill>
        <p:spPr bwMode="auto">
          <a:xfrm>
            <a:off x="4224338" y="3597275"/>
            <a:ext cx="3954462" cy="2711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86018" name="Slide Number Placeholder 4"/>
          <p:cNvSpPr>
            <a:spLocks noGrp="1"/>
          </p:cNvSpPr>
          <p:nvPr>
            <p:ph type="sldNum" sz="quarter" idx="11"/>
          </p:nvPr>
        </p:nvSpPr>
        <p:spPr>
          <a:noFill/>
        </p:spPr>
        <p:txBody>
          <a:bodyPr/>
          <a:lstStyle/>
          <a:p>
            <a:fld id="{4F807E1B-2DCA-4665-83CF-A8B70B0FB6D5}" type="slidenum">
              <a:rPr lang="en-US" smtClean="0"/>
              <a:pPr/>
              <a:t>16</a:t>
            </a:fld>
            <a:endParaRPr lang="en-US" smtClean="0"/>
          </a:p>
        </p:txBody>
      </p:sp>
      <p:sp>
        <p:nvSpPr>
          <p:cNvPr id="86019" name="Rectangle 2"/>
          <p:cNvSpPr>
            <a:spLocks noGrp="1" noChangeArrowheads="1"/>
          </p:cNvSpPr>
          <p:nvPr>
            <p:ph type="title"/>
          </p:nvPr>
        </p:nvSpPr>
        <p:spPr>
          <a:xfrm>
            <a:off x="2530475" y="142875"/>
            <a:ext cx="6356350" cy="765175"/>
          </a:xfrm>
        </p:spPr>
        <p:txBody>
          <a:bodyPr/>
          <a:lstStyle/>
          <a:p>
            <a:r>
              <a:rPr lang="en-US" smtClean="0"/>
              <a:t>Running the EDW – Main Processes - 2</a:t>
            </a:r>
          </a:p>
        </p:txBody>
      </p:sp>
      <p:pic>
        <p:nvPicPr>
          <p:cNvPr id="86020" name="Picture 3"/>
          <p:cNvPicPr>
            <a:picLocks noChangeAspect="1" noChangeArrowheads="1"/>
          </p:cNvPicPr>
          <p:nvPr/>
        </p:nvPicPr>
        <p:blipFill>
          <a:blip r:embed="rId2"/>
          <a:srcRect t="57979"/>
          <a:stretch>
            <a:fillRect/>
          </a:stretch>
        </p:blipFill>
        <p:spPr bwMode="auto">
          <a:xfrm>
            <a:off x="466725" y="4186238"/>
            <a:ext cx="8210550" cy="2152650"/>
          </a:xfrm>
          <a:prstGeom prst="rect">
            <a:avLst/>
          </a:prstGeom>
          <a:noFill/>
          <a:ln w="9525">
            <a:noFill/>
            <a:miter lim="800000"/>
            <a:headEnd/>
            <a:tailEnd/>
          </a:ln>
        </p:spPr>
      </p:pic>
      <p:sp>
        <p:nvSpPr>
          <p:cNvPr id="86021" name="TextBox 5"/>
          <p:cNvSpPr txBox="1">
            <a:spLocks noChangeArrowheads="1"/>
          </p:cNvSpPr>
          <p:nvPr/>
        </p:nvSpPr>
        <p:spPr bwMode="auto">
          <a:xfrm>
            <a:off x="773113" y="1201738"/>
            <a:ext cx="3657600" cy="361950"/>
          </a:xfrm>
          <a:prstGeom prst="rect">
            <a:avLst/>
          </a:prstGeom>
          <a:solidFill>
            <a:srgbClr val="FFC000"/>
          </a:solidFill>
          <a:ln w="9525" algn="ctr">
            <a:solidFill>
              <a:srgbClr val="FF9900"/>
            </a:solidFill>
            <a:round/>
            <a:headEnd/>
            <a:tailEnd/>
          </a:ln>
        </p:spPr>
        <p:txBody>
          <a:bodyPr wrap="none" lIns="0" tIns="0" rIns="0" bIns="0" anchor="ctr"/>
          <a:lstStyle/>
          <a:p>
            <a:pPr marL="109538" algn="ctr" eaLnBrk="0" hangingPunct="0">
              <a:lnSpc>
                <a:spcPct val="120000"/>
              </a:lnSpc>
            </a:pPr>
            <a:r>
              <a:rPr lang="en-US" sz="1800"/>
              <a:t>Data Flow Control - 2 - </a:t>
            </a:r>
          </a:p>
        </p:txBody>
      </p:sp>
      <p:sp>
        <p:nvSpPr>
          <p:cNvPr id="86022" name="TextBox 6"/>
          <p:cNvSpPr txBox="1">
            <a:spLocks noChangeArrowheads="1"/>
          </p:cNvSpPr>
          <p:nvPr/>
        </p:nvSpPr>
        <p:spPr bwMode="auto">
          <a:xfrm>
            <a:off x="773113" y="1677988"/>
            <a:ext cx="7405687" cy="1231900"/>
          </a:xfrm>
          <a:prstGeom prst="rect">
            <a:avLst/>
          </a:prstGeom>
          <a:gradFill rotWithShape="0">
            <a:gsLst>
              <a:gs pos="0">
                <a:schemeClr val="bg1"/>
              </a:gs>
              <a:gs pos="100000">
                <a:schemeClr val="folHlink">
                  <a:alpha val="50000"/>
                </a:schemeClr>
              </a:gs>
            </a:gsLst>
            <a:path path="shape">
              <a:fillToRect l="50000" t="50000" r="50000" b="50000"/>
            </a:path>
          </a:gradFill>
          <a:ln w="9525" algn="ctr">
            <a:solidFill>
              <a:srgbClr val="FF9900"/>
            </a:solidFill>
            <a:round/>
            <a:headEnd/>
            <a:tailEnd/>
          </a:ln>
        </p:spPr>
        <p:txBody>
          <a:bodyPr wrap="none" lIns="0" tIns="0" rIns="0" bIns="0" anchor="ctr"/>
          <a:lstStyle/>
          <a:p>
            <a:pPr marL="109538" eaLnBrk="0" hangingPunct="0">
              <a:lnSpc>
                <a:spcPct val="120000"/>
              </a:lnSpc>
            </a:pPr>
            <a:r>
              <a:rPr lang="en-US" sz="1600" b="0"/>
              <a:t>Sap NetWeaver 2004s improves and streamlines the data flow definition and the </a:t>
            </a:r>
            <a:br>
              <a:rPr lang="en-US" sz="1600" b="0"/>
            </a:br>
            <a:r>
              <a:rPr lang="en-US" sz="1600" b="0"/>
              <a:t>process chain set-up. In addition, it provides new real-time data acquisition </a:t>
            </a:r>
            <a:br>
              <a:rPr lang="en-US" sz="1600" b="0"/>
            </a:br>
            <a:r>
              <a:rPr lang="en-US" sz="1600" b="0"/>
              <a:t>capabilities that facilitate operational reporting:</a:t>
            </a:r>
          </a:p>
        </p:txBody>
      </p:sp>
      <p:sp>
        <p:nvSpPr>
          <p:cNvPr id="8" name="TextBox 7"/>
          <p:cNvSpPr txBox="1"/>
          <p:nvPr/>
        </p:nvSpPr>
        <p:spPr>
          <a:xfrm>
            <a:off x="863600" y="3065463"/>
            <a:ext cx="7469188" cy="1016000"/>
          </a:xfrm>
          <a:prstGeom prst="rect">
            <a:avLst/>
          </a:prstGeom>
          <a:solidFill>
            <a:schemeClr val="bg1">
              <a:lumMod val="95000"/>
            </a:schemeClr>
          </a:solidFill>
          <a:ln>
            <a:solidFill>
              <a:srgbClr val="996633"/>
            </a:solidFill>
          </a:ln>
        </p:spPr>
        <p:txBody>
          <a:bodyPr>
            <a:spAutoFit/>
          </a:bodyPr>
          <a:lstStyle/>
          <a:p>
            <a:pPr eaLnBrk="0" hangingPunct="0">
              <a:buFont typeface="Wingdings" pitchFamily="2" charset="2"/>
              <a:buChar char="q"/>
              <a:defRPr/>
            </a:pPr>
            <a:r>
              <a:rPr lang="en-US" sz="1600" dirty="0"/>
              <a:t> Example for separation of delta logic:</a:t>
            </a:r>
          </a:p>
          <a:p>
            <a:pPr eaLnBrk="0" hangingPunct="0">
              <a:defRPr/>
            </a:pPr>
            <a:r>
              <a:rPr lang="en-US" sz="1600" dirty="0"/>
              <a:t>    Delta logic is part of the data transfer process</a:t>
            </a:r>
          </a:p>
          <a:p>
            <a:pPr eaLnBrk="0" hangingPunct="0">
              <a:buFont typeface="Wingdings" pitchFamily="2" charset="2"/>
              <a:buChar char="§"/>
              <a:defRPr/>
            </a:pPr>
            <a:r>
              <a:rPr lang="en-US" sz="1400" dirty="0"/>
              <a:t>  One source PSA</a:t>
            </a:r>
          </a:p>
          <a:p>
            <a:pPr eaLnBrk="0" hangingPunct="0">
              <a:buFont typeface="Wingdings" pitchFamily="2" charset="2"/>
              <a:buChar char="§"/>
              <a:defRPr/>
            </a:pPr>
            <a:r>
              <a:rPr lang="en-US" sz="1400" dirty="0"/>
              <a:t> Two targets: One </a:t>
            </a:r>
            <a:r>
              <a:rPr lang="en-US" sz="1400" dirty="0" err="1"/>
              <a:t>DataSource</a:t>
            </a:r>
            <a:r>
              <a:rPr lang="en-US" sz="1400" dirty="0"/>
              <a:t> keeping daily data, another one keeping weekly data</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87042" name="Slide Number Placeholder 4"/>
          <p:cNvSpPr>
            <a:spLocks noGrp="1"/>
          </p:cNvSpPr>
          <p:nvPr>
            <p:ph type="sldNum" sz="quarter" idx="11"/>
          </p:nvPr>
        </p:nvSpPr>
        <p:spPr>
          <a:noFill/>
        </p:spPr>
        <p:txBody>
          <a:bodyPr/>
          <a:lstStyle/>
          <a:p>
            <a:fld id="{4139FF64-AA6C-4AB3-B77D-89592CDA0769}" type="slidenum">
              <a:rPr lang="en-US" smtClean="0"/>
              <a:pPr/>
              <a:t>17</a:t>
            </a:fld>
            <a:endParaRPr lang="en-US" smtClean="0"/>
          </a:p>
        </p:txBody>
      </p:sp>
      <p:sp>
        <p:nvSpPr>
          <p:cNvPr id="87043" name="Rectangle 2"/>
          <p:cNvSpPr>
            <a:spLocks noGrp="1" noChangeArrowheads="1"/>
          </p:cNvSpPr>
          <p:nvPr>
            <p:ph type="title"/>
          </p:nvPr>
        </p:nvSpPr>
        <p:spPr/>
        <p:txBody>
          <a:bodyPr/>
          <a:lstStyle/>
          <a:p>
            <a:r>
              <a:rPr lang="en-US" smtClean="0"/>
              <a:t>Running the EDW – Main Processes - 3</a:t>
            </a:r>
          </a:p>
        </p:txBody>
      </p:sp>
      <p:pic>
        <p:nvPicPr>
          <p:cNvPr id="87044" name="Picture 2"/>
          <p:cNvPicPr>
            <a:picLocks noChangeAspect="1" noChangeArrowheads="1"/>
          </p:cNvPicPr>
          <p:nvPr/>
        </p:nvPicPr>
        <p:blipFill>
          <a:blip r:embed="rId2"/>
          <a:srcRect l="43362" t="45673"/>
          <a:stretch>
            <a:fillRect/>
          </a:stretch>
        </p:blipFill>
        <p:spPr bwMode="auto">
          <a:xfrm>
            <a:off x="4017963" y="3482975"/>
            <a:ext cx="4725987" cy="2789238"/>
          </a:xfrm>
          <a:prstGeom prst="rect">
            <a:avLst/>
          </a:prstGeom>
          <a:noFill/>
          <a:ln w="9525">
            <a:noFill/>
            <a:miter lim="800000"/>
            <a:headEnd/>
            <a:tailEnd/>
          </a:ln>
        </p:spPr>
      </p:pic>
      <p:sp>
        <p:nvSpPr>
          <p:cNvPr id="87045" name="TextBox 5"/>
          <p:cNvSpPr txBox="1">
            <a:spLocks noChangeArrowheads="1"/>
          </p:cNvSpPr>
          <p:nvPr/>
        </p:nvSpPr>
        <p:spPr bwMode="auto">
          <a:xfrm>
            <a:off x="631825" y="1150938"/>
            <a:ext cx="3657600" cy="295275"/>
          </a:xfrm>
          <a:prstGeom prst="rect">
            <a:avLst/>
          </a:prstGeom>
          <a:solidFill>
            <a:srgbClr val="FFC000"/>
          </a:solidFill>
          <a:ln w="9525" algn="ctr">
            <a:solidFill>
              <a:srgbClr val="FF9900"/>
            </a:solidFill>
            <a:round/>
            <a:headEnd/>
            <a:tailEnd/>
          </a:ln>
        </p:spPr>
        <p:txBody>
          <a:bodyPr wrap="none" lIns="0" tIns="0" rIns="0" bIns="0" anchor="ctr"/>
          <a:lstStyle/>
          <a:p>
            <a:pPr marL="109538" algn="ctr" eaLnBrk="0" hangingPunct="0">
              <a:lnSpc>
                <a:spcPct val="120000"/>
              </a:lnSpc>
            </a:pPr>
            <a:r>
              <a:rPr lang="en-US" sz="1800"/>
              <a:t>Data Flow Control - 3 - </a:t>
            </a:r>
          </a:p>
        </p:txBody>
      </p:sp>
      <p:sp>
        <p:nvSpPr>
          <p:cNvPr id="87046" name="TextBox 6"/>
          <p:cNvSpPr txBox="1">
            <a:spLocks noChangeArrowheads="1"/>
          </p:cNvSpPr>
          <p:nvPr/>
        </p:nvSpPr>
        <p:spPr bwMode="auto">
          <a:xfrm>
            <a:off x="631825" y="1562100"/>
            <a:ext cx="7404100" cy="977900"/>
          </a:xfrm>
          <a:prstGeom prst="rect">
            <a:avLst/>
          </a:prstGeom>
          <a:gradFill rotWithShape="0">
            <a:gsLst>
              <a:gs pos="0">
                <a:schemeClr val="bg1"/>
              </a:gs>
              <a:gs pos="100000">
                <a:schemeClr val="folHlink">
                  <a:alpha val="50000"/>
                </a:schemeClr>
              </a:gs>
            </a:gsLst>
            <a:path path="shape">
              <a:fillToRect l="50000" t="50000" r="50000" b="50000"/>
            </a:path>
          </a:gradFill>
          <a:ln w="9525" algn="ctr">
            <a:solidFill>
              <a:srgbClr val="FF9900"/>
            </a:solidFill>
            <a:round/>
            <a:headEnd/>
            <a:tailEnd/>
          </a:ln>
        </p:spPr>
        <p:txBody>
          <a:bodyPr wrap="none" lIns="0" tIns="0" rIns="0" bIns="0" anchor="ctr"/>
          <a:lstStyle/>
          <a:p>
            <a:pPr marL="109538" eaLnBrk="0" hangingPunct="0">
              <a:lnSpc>
                <a:spcPct val="120000"/>
              </a:lnSpc>
            </a:pPr>
            <a:r>
              <a:rPr lang="en-US" sz="1600" b="0"/>
              <a:t>Sap NetWeaver 2004s improves and streamlines the data flow definition and </a:t>
            </a:r>
          </a:p>
          <a:p>
            <a:pPr marL="109538" eaLnBrk="0" hangingPunct="0">
              <a:lnSpc>
                <a:spcPct val="120000"/>
              </a:lnSpc>
            </a:pPr>
            <a:r>
              <a:rPr lang="en-US" sz="1600" b="0"/>
              <a:t>the process chain set-up. In addition, it provides new real-time data acquisition </a:t>
            </a:r>
          </a:p>
          <a:p>
            <a:pPr marL="109538" eaLnBrk="0" hangingPunct="0">
              <a:lnSpc>
                <a:spcPct val="120000"/>
              </a:lnSpc>
            </a:pPr>
            <a:r>
              <a:rPr lang="en-US" sz="1600" b="0"/>
              <a:t>capabilities that facilitate operational reporting:</a:t>
            </a:r>
          </a:p>
        </p:txBody>
      </p:sp>
      <p:sp>
        <p:nvSpPr>
          <p:cNvPr id="87047" name="TextBox 7"/>
          <p:cNvSpPr txBox="1">
            <a:spLocks noChangeArrowheads="1"/>
          </p:cNvSpPr>
          <p:nvPr/>
        </p:nvSpPr>
        <p:spPr bwMode="auto">
          <a:xfrm>
            <a:off x="604838" y="2644775"/>
            <a:ext cx="7470775" cy="800100"/>
          </a:xfrm>
          <a:prstGeom prst="rect">
            <a:avLst/>
          </a:prstGeom>
          <a:solidFill>
            <a:srgbClr val="FFF3CD"/>
          </a:solidFill>
          <a:ln w="9525">
            <a:solidFill>
              <a:srgbClr val="996633"/>
            </a:solidFill>
            <a:miter lim="800000"/>
            <a:headEnd/>
            <a:tailEnd/>
          </a:ln>
        </p:spPr>
        <p:txBody>
          <a:bodyPr>
            <a:spAutoFit/>
          </a:bodyPr>
          <a:lstStyle/>
          <a:p>
            <a:pPr eaLnBrk="0" hangingPunct="0">
              <a:buFont typeface="Wingdings" pitchFamily="2" charset="2"/>
              <a:buChar char="q"/>
            </a:pPr>
            <a:r>
              <a:rPr lang="en-US" sz="1600"/>
              <a:t> Enhanced real-time data acquisition capabilities </a:t>
            </a:r>
          </a:p>
          <a:p>
            <a:pPr eaLnBrk="0" hangingPunct="0"/>
            <a:r>
              <a:rPr lang="en-US" sz="1600"/>
              <a:t>    XLM Web services</a:t>
            </a:r>
          </a:p>
          <a:p>
            <a:pPr eaLnBrk="0" hangingPunct="0">
              <a:buFont typeface="Wingdings" pitchFamily="2" charset="2"/>
              <a:buChar char="§"/>
            </a:pPr>
            <a:r>
              <a:rPr lang="en-US" sz="1400"/>
              <a:t> Direct push into PSA (instead of service API/ Delta Queue)</a:t>
            </a:r>
          </a:p>
        </p:txBody>
      </p:sp>
      <p:sp>
        <p:nvSpPr>
          <p:cNvPr id="10" name="TextBox 9"/>
          <p:cNvSpPr txBox="1"/>
          <p:nvPr/>
        </p:nvSpPr>
        <p:spPr>
          <a:xfrm>
            <a:off x="617538" y="3565525"/>
            <a:ext cx="3373437" cy="1908175"/>
          </a:xfrm>
          <a:prstGeom prst="rect">
            <a:avLst/>
          </a:prstGeom>
          <a:solidFill>
            <a:schemeClr val="bg1">
              <a:lumMod val="95000"/>
            </a:schemeClr>
          </a:solidFill>
          <a:ln>
            <a:solidFill>
              <a:srgbClr val="996633"/>
            </a:solidFill>
          </a:ln>
        </p:spPr>
        <p:txBody>
          <a:bodyPr>
            <a:spAutoFit/>
          </a:bodyPr>
          <a:lstStyle/>
          <a:p>
            <a:pPr eaLnBrk="0" hangingPunct="0">
              <a:defRPr/>
            </a:pPr>
            <a:r>
              <a:rPr lang="en-US" sz="1600" dirty="0" err="1"/>
              <a:t>InfoPackage</a:t>
            </a:r>
            <a:r>
              <a:rPr lang="en-US" sz="1600" dirty="0"/>
              <a:t> &amp; DTP for real-time data acquisition</a:t>
            </a:r>
          </a:p>
          <a:p>
            <a:pPr eaLnBrk="0" hangingPunct="0">
              <a:defRPr/>
            </a:pPr>
            <a:endParaRPr lang="en-US" sz="1600" dirty="0"/>
          </a:p>
          <a:p>
            <a:pPr eaLnBrk="0" hangingPunct="0">
              <a:buFont typeface="Wingdings" pitchFamily="2" charset="2"/>
              <a:buChar char="§"/>
              <a:defRPr/>
            </a:pPr>
            <a:r>
              <a:rPr lang="en-US" sz="1400" dirty="0"/>
              <a:t> </a:t>
            </a:r>
            <a:r>
              <a:rPr lang="en-US" sz="1400" dirty="0" err="1"/>
              <a:t>Deamon</a:t>
            </a:r>
            <a:r>
              <a:rPr lang="en-US" sz="1400" dirty="0"/>
              <a:t>-based update from delta queue (Service API)</a:t>
            </a:r>
          </a:p>
          <a:p>
            <a:pPr eaLnBrk="0" hangingPunct="0">
              <a:buFont typeface="Wingdings" pitchFamily="2" charset="2"/>
              <a:buChar char="§"/>
              <a:defRPr/>
            </a:pPr>
            <a:r>
              <a:rPr lang="en-US" sz="1400" dirty="0"/>
              <a:t> </a:t>
            </a:r>
            <a:r>
              <a:rPr lang="en-US" sz="1400" dirty="0" err="1"/>
              <a:t>Deamon</a:t>
            </a:r>
            <a:r>
              <a:rPr lang="en-US" sz="1400" dirty="0"/>
              <a:t>-based update of </a:t>
            </a:r>
            <a:r>
              <a:rPr lang="en-US" sz="1400" dirty="0" err="1"/>
              <a:t>DataStore</a:t>
            </a:r>
            <a:r>
              <a:rPr lang="en-US" sz="1400" dirty="0"/>
              <a:t> objects (ODS layer) – including lean staging (with minimized logging)</a:t>
            </a:r>
          </a:p>
        </p:txBody>
      </p:sp>
      <p:sp>
        <p:nvSpPr>
          <p:cNvPr id="87049" name="Rectangle 10"/>
          <p:cNvSpPr>
            <a:spLocks noChangeArrowheads="1"/>
          </p:cNvSpPr>
          <p:nvPr/>
        </p:nvSpPr>
        <p:spPr bwMode="auto">
          <a:xfrm>
            <a:off x="7054850" y="6180138"/>
            <a:ext cx="1166813" cy="228600"/>
          </a:xfrm>
          <a:prstGeom prst="rect">
            <a:avLst/>
          </a:prstGeom>
          <a:noFill/>
          <a:ln w="9525">
            <a:noFill/>
            <a:miter lim="800000"/>
            <a:headEnd/>
            <a:tailEnd/>
          </a:ln>
        </p:spPr>
        <p:txBody>
          <a:bodyPr wrap="none">
            <a:spAutoFit/>
          </a:bodyPr>
          <a:lstStyle/>
          <a:p>
            <a:pPr eaLnBrk="0" hangingPunct="0"/>
            <a:r>
              <a:rPr lang="en-US" sz="900"/>
              <a:t>*Copyright SAP AG</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88066" name="Slide Number Placeholder 4"/>
          <p:cNvSpPr>
            <a:spLocks noGrp="1"/>
          </p:cNvSpPr>
          <p:nvPr>
            <p:ph type="sldNum" sz="quarter" idx="11"/>
          </p:nvPr>
        </p:nvSpPr>
        <p:spPr>
          <a:noFill/>
        </p:spPr>
        <p:txBody>
          <a:bodyPr/>
          <a:lstStyle/>
          <a:p>
            <a:fld id="{EF41D4CD-28BE-44D2-A2A3-5A0E3D327744}" type="slidenum">
              <a:rPr lang="en-US" smtClean="0"/>
              <a:pPr/>
              <a:t>18</a:t>
            </a:fld>
            <a:endParaRPr lang="en-US" smtClean="0"/>
          </a:p>
        </p:txBody>
      </p:sp>
      <p:sp>
        <p:nvSpPr>
          <p:cNvPr id="88067" name="Rectangle 2"/>
          <p:cNvSpPr>
            <a:spLocks noGrp="1" noChangeArrowheads="1"/>
          </p:cNvSpPr>
          <p:nvPr>
            <p:ph type="title"/>
          </p:nvPr>
        </p:nvSpPr>
        <p:spPr/>
        <p:txBody>
          <a:bodyPr/>
          <a:lstStyle/>
          <a:p>
            <a:r>
              <a:rPr lang="en-US" smtClean="0"/>
              <a:t>Running the EDW – Main Processes - 4</a:t>
            </a:r>
          </a:p>
        </p:txBody>
      </p:sp>
      <p:pic>
        <p:nvPicPr>
          <p:cNvPr id="88068" name="Picture 2"/>
          <p:cNvPicPr>
            <a:picLocks noChangeAspect="1" noChangeArrowheads="1"/>
          </p:cNvPicPr>
          <p:nvPr/>
        </p:nvPicPr>
        <p:blipFill>
          <a:blip r:embed="rId2"/>
          <a:srcRect l="42972" t="46707"/>
          <a:stretch>
            <a:fillRect/>
          </a:stretch>
        </p:blipFill>
        <p:spPr bwMode="auto">
          <a:xfrm>
            <a:off x="4057650" y="2989263"/>
            <a:ext cx="4808538" cy="2762250"/>
          </a:xfrm>
          <a:prstGeom prst="rect">
            <a:avLst/>
          </a:prstGeom>
          <a:noFill/>
          <a:ln w="9525">
            <a:noFill/>
            <a:miter lim="800000"/>
            <a:headEnd/>
            <a:tailEnd/>
          </a:ln>
        </p:spPr>
      </p:pic>
      <p:sp>
        <p:nvSpPr>
          <p:cNvPr id="88069" name="TextBox 5"/>
          <p:cNvSpPr txBox="1">
            <a:spLocks noChangeArrowheads="1"/>
          </p:cNvSpPr>
          <p:nvPr/>
        </p:nvSpPr>
        <p:spPr bwMode="auto">
          <a:xfrm>
            <a:off x="631825" y="1214438"/>
            <a:ext cx="3657600" cy="365125"/>
          </a:xfrm>
          <a:prstGeom prst="rect">
            <a:avLst/>
          </a:prstGeom>
          <a:solidFill>
            <a:srgbClr val="FFC000"/>
          </a:solidFill>
          <a:ln w="9525" algn="ctr">
            <a:solidFill>
              <a:srgbClr val="FF9900"/>
            </a:solidFill>
            <a:round/>
            <a:headEnd/>
            <a:tailEnd/>
          </a:ln>
        </p:spPr>
        <p:txBody>
          <a:bodyPr wrap="none" lIns="0" tIns="0" rIns="0" bIns="0" anchor="ctr"/>
          <a:lstStyle/>
          <a:p>
            <a:pPr marL="109538" algn="ctr" eaLnBrk="0" hangingPunct="0">
              <a:lnSpc>
                <a:spcPct val="120000"/>
              </a:lnSpc>
            </a:pPr>
            <a:r>
              <a:rPr lang="en-US" sz="1800"/>
              <a:t>Data Flow Control - 4 - </a:t>
            </a:r>
          </a:p>
        </p:txBody>
      </p:sp>
      <p:sp>
        <p:nvSpPr>
          <p:cNvPr id="88070" name="TextBox 6"/>
          <p:cNvSpPr txBox="1">
            <a:spLocks noChangeArrowheads="1"/>
          </p:cNvSpPr>
          <p:nvPr/>
        </p:nvSpPr>
        <p:spPr bwMode="auto">
          <a:xfrm>
            <a:off x="631825" y="1725613"/>
            <a:ext cx="7404100" cy="1085850"/>
          </a:xfrm>
          <a:prstGeom prst="rect">
            <a:avLst/>
          </a:prstGeom>
          <a:gradFill rotWithShape="0">
            <a:gsLst>
              <a:gs pos="0">
                <a:schemeClr val="bg1"/>
              </a:gs>
              <a:gs pos="100000">
                <a:schemeClr val="folHlink">
                  <a:alpha val="50000"/>
                </a:schemeClr>
              </a:gs>
            </a:gsLst>
            <a:path path="shape">
              <a:fillToRect l="50000" t="50000" r="50000" b="50000"/>
            </a:path>
          </a:gradFill>
          <a:ln w="9525" algn="ctr">
            <a:solidFill>
              <a:srgbClr val="FF9900"/>
            </a:solidFill>
            <a:round/>
            <a:headEnd/>
            <a:tailEnd/>
          </a:ln>
        </p:spPr>
        <p:txBody>
          <a:bodyPr wrap="none" lIns="0" tIns="0" rIns="0" bIns="0" anchor="ctr"/>
          <a:lstStyle/>
          <a:p>
            <a:pPr marL="109538" eaLnBrk="0" hangingPunct="0">
              <a:lnSpc>
                <a:spcPct val="120000"/>
              </a:lnSpc>
            </a:pPr>
            <a:r>
              <a:rPr lang="en-US" sz="1600" b="0"/>
              <a:t>Sap NetWeaver 2004s improves and streamlines the data flow definition and the </a:t>
            </a:r>
          </a:p>
          <a:p>
            <a:pPr marL="109538" eaLnBrk="0" hangingPunct="0">
              <a:lnSpc>
                <a:spcPct val="120000"/>
              </a:lnSpc>
            </a:pPr>
            <a:r>
              <a:rPr lang="en-US" sz="1600" b="0"/>
              <a:t>process chain set-up. In addition, it provides new real-time data acquisition </a:t>
            </a:r>
          </a:p>
          <a:p>
            <a:pPr marL="109538" eaLnBrk="0" hangingPunct="0">
              <a:lnSpc>
                <a:spcPct val="120000"/>
              </a:lnSpc>
            </a:pPr>
            <a:r>
              <a:rPr lang="en-US" sz="1600" b="0"/>
              <a:t>capabilities that facilitate operational reporting:</a:t>
            </a:r>
          </a:p>
        </p:txBody>
      </p:sp>
      <p:sp>
        <p:nvSpPr>
          <p:cNvPr id="88071" name="TextBox 7"/>
          <p:cNvSpPr txBox="1">
            <a:spLocks noChangeArrowheads="1"/>
          </p:cNvSpPr>
          <p:nvPr/>
        </p:nvSpPr>
        <p:spPr bwMode="auto">
          <a:xfrm>
            <a:off x="592138" y="2909888"/>
            <a:ext cx="3375025" cy="3416300"/>
          </a:xfrm>
          <a:prstGeom prst="rect">
            <a:avLst/>
          </a:prstGeom>
          <a:solidFill>
            <a:srgbClr val="FFF3CD"/>
          </a:solidFill>
          <a:ln w="9525">
            <a:solidFill>
              <a:srgbClr val="996633"/>
            </a:solidFill>
            <a:miter lim="800000"/>
            <a:headEnd/>
            <a:tailEnd/>
          </a:ln>
        </p:spPr>
        <p:txBody>
          <a:bodyPr>
            <a:spAutoFit/>
          </a:bodyPr>
          <a:lstStyle/>
          <a:p>
            <a:pPr eaLnBrk="0" hangingPunct="0">
              <a:buFont typeface="Wingdings" pitchFamily="2" charset="2"/>
              <a:buChar char="q"/>
            </a:pPr>
            <a:r>
              <a:rPr lang="en-US" sz="1600"/>
              <a:t> Process Chains enhancement </a:t>
            </a:r>
          </a:p>
          <a:p>
            <a:pPr eaLnBrk="0" hangingPunct="0"/>
            <a:r>
              <a:rPr lang="en-US" sz="1600"/>
              <a:t>   New Features</a:t>
            </a:r>
          </a:p>
          <a:p>
            <a:pPr eaLnBrk="0" hangingPunct="0">
              <a:lnSpc>
                <a:spcPct val="120000"/>
              </a:lnSpc>
              <a:buFont typeface="Wingdings" pitchFamily="2" charset="2"/>
              <a:buChar char="§"/>
            </a:pPr>
            <a:r>
              <a:rPr lang="en-US" sz="1400"/>
              <a:t> </a:t>
            </a:r>
            <a:r>
              <a:rPr lang="en-US" sz="1400" b="0"/>
              <a:t>Copying process chains</a:t>
            </a:r>
          </a:p>
          <a:p>
            <a:pPr eaLnBrk="0" hangingPunct="0">
              <a:lnSpc>
                <a:spcPct val="120000"/>
              </a:lnSpc>
              <a:buFont typeface="Wingdings" pitchFamily="2" charset="2"/>
              <a:buChar char="§"/>
            </a:pPr>
            <a:r>
              <a:rPr lang="en-US" sz="1400" b="0"/>
              <a:t> Display-only mode</a:t>
            </a:r>
          </a:p>
          <a:p>
            <a:pPr eaLnBrk="0" hangingPunct="0">
              <a:lnSpc>
                <a:spcPct val="120000"/>
              </a:lnSpc>
              <a:buFont typeface="Wingdings" pitchFamily="2" charset="2"/>
              <a:buChar char="§"/>
            </a:pPr>
            <a:r>
              <a:rPr lang="en-US" sz="1400" b="0"/>
              <a:t> Parsing system command returncodes </a:t>
            </a:r>
          </a:p>
          <a:p>
            <a:pPr eaLnBrk="0" hangingPunct="0">
              <a:lnSpc>
                <a:spcPct val="120000"/>
              </a:lnSpc>
              <a:buFont typeface="Wingdings" pitchFamily="2" charset="2"/>
              <a:buChar char="§"/>
            </a:pPr>
            <a:r>
              <a:rPr lang="en-US" sz="1400" b="0"/>
              <a:t> Choosing background user for execution of process chain</a:t>
            </a:r>
          </a:p>
          <a:p>
            <a:pPr eaLnBrk="0" hangingPunct="0">
              <a:lnSpc>
                <a:spcPct val="120000"/>
              </a:lnSpc>
              <a:buFont typeface="Wingdings" pitchFamily="2" charset="2"/>
              <a:buChar char="§"/>
            </a:pPr>
            <a:r>
              <a:rPr lang="en-US" sz="1400" b="0"/>
              <a:t> Accessibility</a:t>
            </a:r>
          </a:p>
          <a:p>
            <a:pPr eaLnBrk="0" hangingPunct="0">
              <a:lnSpc>
                <a:spcPct val="120000"/>
              </a:lnSpc>
              <a:buFont typeface="Wingdings" pitchFamily="2" charset="2"/>
              <a:buChar char="§"/>
            </a:pPr>
            <a:r>
              <a:rPr lang="en-US" sz="1400" b="0"/>
              <a:t> Etc.</a:t>
            </a:r>
            <a:r>
              <a:rPr lang="en-US" sz="1400"/>
              <a:t/>
            </a:r>
            <a:br>
              <a:rPr lang="en-US" sz="1400"/>
            </a:br>
            <a:endParaRPr lang="en-US" sz="1400"/>
          </a:p>
          <a:p>
            <a:pPr eaLnBrk="0" hangingPunct="0"/>
            <a:r>
              <a:rPr lang="en-US" sz="1400"/>
              <a:t> </a:t>
            </a:r>
            <a:r>
              <a:rPr lang="en-US" sz="1600"/>
              <a:t>New Process types</a:t>
            </a:r>
          </a:p>
          <a:p>
            <a:pPr eaLnBrk="0" hangingPunct="0">
              <a:lnSpc>
                <a:spcPct val="120000"/>
              </a:lnSpc>
              <a:buFont typeface="Wingdings" pitchFamily="2" charset="2"/>
              <a:buChar char="§"/>
            </a:pPr>
            <a:r>
              <a:rPr lang="en-US" sz="1400"/>
              <a:t> </a:t>
            </a:r>
            <a:r>
              <a:rPr lang="en-US" sz="1400" b="0"/>
              <a:t>Decision: depending on conditions, a particular path will be entered</a:t>
            </a:r>
            <a:endParaRPr lang="en-US" sz="140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89090" name="Slide Number Placeholder 4"/>
          <p:cNvSpPr>
            <a:spLocks noGrp="1"/>
          </p:cNvSpPr>
          <p:nvPr>
            <p:ph type="sldNum" sz="quarter" idx="11"/>
          </p:nvPr>
        </p:nvSpPr>
        <p:spPr>
          <a:noFill/>
        </p:spPr>
        <p:txBody>
          <a:bodyPr/>
          <a:lstStyle/>
          <a:p>
            <a:fld id="{F3F60678-0E71-49EC-9A96-DBD7E999069D}" type="slidenum">
              <a:rPr lang="en-US" smtClean="0"/>
              <a:pPr/>
              <a:t>19</a:t>
            </a:fld>
            <a:endParaRPr lang="en-US" smtClean="0"/>
          </a:p>
        </p:txBody>
      </p:sp>
      <p:sp>
        <p:nvSpPr>
          <p:cNvPr id="89091" name="Rectangle 2"/>
          <p:cNvSpPr>
            <a:spLocks noGrp="1" noChangeArrowheads="1"/>
          </p:cNvSpPr>
          <p:nvPr>
            <p:ph type="title"/>
          </p:nvPr>
        </p:nvSpPr>
        <p:spPr/>
        <p:txBody>
          <a:bodyPr/>
          <a:lstStyle/>
          <a:p>
            <a:r>
              <a:rPr lang="en-US" smtClean="0"/>
              <a:t>Running the EDW – Main Processes - 1</a:t>
            </a:r>
          </a:p>
        </p:txBody>
      </p:sp>
      <p:grpSp>
        <p:nvGrpSpPr>
          <p:cNvPr id="89092" name="Group 8"/>
          <p:cNvGrpSpPr>
            <a:grpSpLocks/>
          </p:cNvGrpSpPr>
          <p:nvPr/>
        </p:nvGrpSpPr>
        <p:grpSpPr bwMode="auto">
          <a:xfrm>
            <a:off x="476250" y="1174750"/>
            <a:ext cx="8178800" cy="5492750"/>
            <a:chOff x="476519" y="1174860"/>
            <a:chExt cx="8178331" cy="5492797"/>
          </a:xfrm>
        </p:grpSpPr>
        <p:pic>
          <p:nvPicPr>
            <p:cNvPr id="89093" name="Picture 2"/>
            <p:cNvPicPr>
              <a:picLocks noChangeAspect="1" noChangeArrowheads="1"/>
            </p:cNvPicPr>
            <p:nvPr/>
          </p:nvPicPr>
          <p:blipFill>
            <a:blip r:embed="rId2"/>
            <a:srcRect t="21512"/>
            <a:stretch>
              <a:fillRect/>
            </a:stretch>
          </p:blipFill>
          <p:spPr bwMode="auto">
            <a:xfrm>
              <a:off x="614149" y="2715905"/>
              <a:ext cx="8040701" cy="3951752"/>
            </a:xfrm>
            <a:prstGeom prst="rect">
              <a:avLst/>
            </a:prstGeom>
            <a:noFill/>
            <a:ln w="9525">
              <a:noFill/>
              <a:miter lim="800000"/>
              <a:headEnd/>
              <a:tailEnd/>
            </a:ln>
          </p:spPr>
        </p:pic>
        <p:sp>
          <p:nvSpPr>
            <p:cNvPr id="89094" name="TextBox 5"/>
            <p:cNvSpPr txBox="1">
              <a:spLocks noChangeArrowheads="1"/>
            </p:cNvSpPr>
            <p:nvPr/>
          </p:nvSpPr>
          <p:spPr bwMode="auto">
            <a:xfrm>
              <a:off x="490164" y="1174860"/>
              <a:ext cx="3931711" cy="353689"/>
            </a:xfrm>
            <a:prstGeom prst="rect">
              <a:avLst/>
            </a:prstGeom>
            <a:solidFill>
              <a:srgbClr val="FFC000"/>
            </a:solidFill>
            <a:ln w="9525" algn="ctr">
              <a:solidFill>
                <a:srgbClr val="996633"/>
              </a:solidFill>
              <a:round/>
              <a:headEnd/>
              <a:tailEnd/>
            </a:ln>
          </p:spPr>
          <p:txBody>
            <a:bodyPr wrap="none" lIns="0" tIns="0" rIns="0" bIns="0" anchor="ctr"/>
            <a:lstStyle/>
            <a:p>
              <a:pPr marL="109538" eaLnBrk="0" hangingPunct="0">
                <a:lnSpc>
                  <a:spcPct val="120000"/>
                </a:lnSpc>
              </a:pPr>
              <a:r>
                <a:rPr lang="en-US" sz="1800"/>
                <a:t>Administration &amp; Monitoring - 1 - </a:t>
              </a:r>
            </a:p>
          </p:txBody>
        </p:sp>
        <p:sp>
          <p:nvSpPr>
            <p:cNvPr id="89095" name="TextBox 6"/>
            <p:cNvSpPr txBox="1">
              <a:spLocks noChangeArrowheads="1"/>
            </p:cNvSpPr>
            <p:nvPr/>
          </p:nvSpPr>
          <p:spPr bwMode="auto">
            <a:xfrm>
              <a:off x="476519" y="1655222"/>
              <a:ext cx="8075051" cy="1089529"/>
            </a:xfrm>
            <a:prstGeom prst="rect">
              <a:avLst/>
            </a:prstGeom>
            <a:gradFill rotWithShape="0">
              <a:gsLst>
                <a:gs pos="0">
                  <a:schemeClr val="bg1"/>
                </a:gs>
                <a:gs pos="100000">
                  <a:schemeClr val="folHlink">
                    <a:alpha val="50000"/>
                  </a:schemeClr>
                </a:gs>
              </a:gsLst>
              <a:path path="shape">
                <a:fillToRect l="50000" t="50000" r="50000" b="50000"/>
              </a:path>
            </a:gradFill>
            <a:ln w="9525" algn="ctr">
              <a:solidFill>
                <a:srgbClr val="996633"/>
              </a:solidFill>
              <a:round/>
              <a:headEnd/>
              <a:tailEnd/>
            </a:ln>
          </p:spPr>
          <p:txBody>
            <a:bodyPr wrap="none" lIns="0" tIns="0" rIns="0" bIns="0" anchor="ctr"/>
            <a:lstStyle/>
            <a:p>
              <a:pPr marL="109538" eaLnBrk="0" hangingPunct="0">
                <a:lnSpc>
                  <a:spcPct val="120000"/>
                </a:lnSpc>
              </a:pPr>
              <a:r>
                <a:rPr lang="en-US" sz="1600" b="0"/>
                <a:t>Sap NetWeaver 2004s provides a pro-active framework and enhanced administration</a:t>
              </a:r>
            </a:p>
            <a:p>
              <a:pPr marL="109538" eaLnBrk="0" hangingPunct="0">
                <a:lnSpc>
                  <a:spcPct val="120000"/>
                </a:lnSpc>
              </a:pPr>
              <a:r>
                <a:rPr lang="en-US" sz="1600" b="0"/>
                <a:t> capabilities. TCO reduction is the guiding principle in this context.</a:t>
              </a:r>
            </a:p>
          </p:txBody>
        </p:sp>
        <p:sp>
          <p:nvSpPr>
            <p:cNvPr id="89096" name="TextBox 7"/>
            <p:cNvSpPr txBox="1">
              <a:spLocks noChangeArrowheads="1"/>
            </p:cNvSpPr>
            <p:nvPr/>
          </p:nvSpPr>
          <p:spPr bwMode="auto">
            <a:xfrm>
              <a:off x="1043188" y="2908699"/>
              <a:ext cx="3374267" cy="1969770"/>
            </a:xfrm>
            <a:prstGeom prst="rect">
              <a:avLst/>
            </a:prstGeom>
            <a:solidFill>
              <a:srgbClr val="FFF3CD"/>
            </a:solidFill>
            <a:ln w="9525">
              <a:solidFill>
                <a:srgbClr val="996633"/>
              </a:solidFill>
              <a:miter lim="800000"/>
              <a:headEnd/>
              <a:tailEnd/>
            </a:ln>
          </p:spPr>
          <p:txBody>
            <a:bodyPr>
              <a:spAutoFit/>
            </a:bodyPr>
            <a:lstStyle/>
            <a:p>
              <a:pPr eaLnBrk="0" hangingPunct="0">
                <a:buFont typeface="Wingdings" pitchFamily="2" charset="2"/>
                <a:buChar char="q"/>
              </a:pPr>
              <a:r>
                <a:rPr lang="en-US" sz="1600"/>
                <a:t> Data Warehousing Workbench as successor of Administration Workbench</a:t>
              </a:r>
            </a:p>
            <a:p>
              <a:pPr eaLnBrk="0" hangingPunct="0"/>
              <a:endParaRPr lang="en-US" sz="1600"/>
            </a:p>
            <a:p>
              <a:pPr eaLnBrk="0" hangingPunct="0"/>
              <a:r>
                <a:rPr lang="en-US" sz="1600"/>
                <a:t> Improved usability</a:t>
              </a:r>
            </a:p>
            <a:p>
              <a:pPr eaLnBrk="0" hangingPunct="0">
                <a:buFont typeface="Wingdings" pitchFamily="2" charset="2"/>
                <a:buChar char="§"/>
              </a:pPr>
              <a:r>
                <a:rPr lang="en-US" sz="1400"/>
                <a:t> Contains process chain maintenance, monitors, delta queue etc.</a:t>
              </a:r>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70658" name="Slide Number Placeholder 4"/>
          <p:cNvSpPr>
            <a:spLocks noGrp="1"/>
          </p:cNvSpPr>
          <p:nvPr>
            <p:ph type="sldNum" sz="quarter" idx="11"/>
          </p:nvPr>
        </p:nvSpPr>
        <p:spPr>
          <a:noFill/>
        </p:spPr>
        <p:txBody>
          <a:bodyPr/>
          <a:lstStyle/>
          <a:p>
            <a:fld id="{B3B7B49B-13D7-43F6-B4B9-7CB004ABE3EA}" type="slidenum">
              <a:rPr lang="en-US" smtClean="0"/>
              <a:pPr/>
              <a:t>2</a:t>
            </a:fld>
            <a:endParaRPr lang="en-US" smtClean="0"/>
          </a:p>
        </p:txBody>
      </p:sp>
      <p:sp>
        <p:nvSpPr>
          <p:cNvPr id="70659" name="Rectangle 2"/>
          <p:cNvSpPr>
            <a:spLocks noGrp="1" noChangeArrowheads="1"/>
          </p:cNvSpPr>
          <p:nvPr>
            <p:ph type="title"/>
          </p:nvPr>
        </p:nvSpPr>
        <p:spPr/>
        <p:txBody>
          <a:bodyPr/>
          <a:lstStyle/>
          <a:p>
            <a:r>
              <a:rPr lang="en-US" smtClean="0"/>
              <a:t>Contents</a:t>
            </a:r>
          </a:p>
        </p:txBody>
      </p:sp>
      <p:sp>
        <p:nvSpPr>
          <p:cNvPr id="70660" name="Oval 4"/>
          <p:cNvSpPr>
            <a:spLocks noChangeArrowheads="1"/>
          </p:cNvSpPr>
          <p:nvPr/>
        </p:nvSpPr>
        <p:spPr bwMode="auto">
          <a:xfrm>
            <a:off x="720725" y="1190625"/>
            <a:ext cx="457200" cy="457200"/>
          </a:xfrm>
          <a:prstGeom prst="ellipse">
            <a:avLst/>
          </a:prstGeom>
          <a:solidFill>
            <a:srgbClr val="333333"/>
          </a:solidFill>
          <a:ln w="9525">
            <a:noFill/>
            <a:round/>
            <a:headEnd/>
            <a:tailEnd/>
          </a:ln>
        </p:spPr>
        <p:txBody>
          <a:bodyPr wrap="none" anchor="ctr"/>
          <a:lstStyle/>
          <a:p>
            <a:pPr algn="ctr" eaLnBrk="0" hangingPunct="0"/>
            <a:r>
              <a:rPr lang="en-US">
                <a:solidFill>
                  <a:schemeClr val="bg1"/>
                </a:solidFill>
              </a:rPr>
              <a:t>1</a:t>
            </a:r>
          </a:p>
        </p:txBody>
      </p:sp>
      <p:sp>
        <p:nvSpPr>
          <p:cNvPr id="70661" name="Oval 6"/>
          <p:cNvSpPr>
            <a:spLocks noChangeArrowheads="1"/>
          </p:cNvSpPr>
          <p:nvPr/>
        </p:nvSpPr>
        <p:spPr bwMode="auto">
          <a:xfrm>
            <a:off x="735013" y="1855788"/>
            <a:ext cx="457200" cy="457200"/>
          </a:xfrm>
          <a:prstGeom prst="ellipse">
            <a:avLst/>
          </a:prstGeom>
          <a:solidFill>
            <a:srgbClr val="333333"/>
          </a:solidFill>
          <a:ln w="9525">
            <a:noFill/>
            <a:round/>
            <a:headEnd/>
            <a:tailEnd/>
          </a:ln>
        </p:spPr>
        <p:txBody>
          <a:bodyPr wrap="none" anchor="ctr"/>
          <a:lstStyle/>
          <a:p>
            <a:pPr algn="ctr" eaLnBrk="0" hangingPunct="0"/>
            <a:r>
              <a:rPr lang="en-US">
                <a:solidFill>
                  <a:schemeClr val="bg1"/>
                </a:solidFill>
              </a:rPr>
              <a:t>2</a:t>
            </a:r>
          </a:p>
        </p:txBody>
      </p:sp>
      <p:sp>
        <p:nvSpPr>
          <p:cNvPr id="70662" name="Oval 8"/>
          <p:cNvSpPr>
            <a:spLocks noChangeArrowheads="1"/>
          </p:cNvSpPr>
          <p:nvPr/>
        </p:nvSpPr>
        <p:spPr bwMode="auto">
          <a:xfrm>
            <a:off x="735013" y="2530475"/>
            <a:ext cx="457200" cy="457200"/>
          </a:xfrm>
          <a:prstGeom prst="ellipse">
            <a:avLst/>
          </a:prstGeom>
          <a:solidFill>
            <a:srgbClr val="333333"/>
          </a:solidFill>
          <a:ln w="9525">
            <a:noFill/>
            <a:round/>
            <a:headEnd/>
            <a:tailEnd/>
          </a:ln>
        </p:spPr>
        <p:txBody>
          <a:bodyPr wrap="none" anchor="ctr"/>
          <a:lstStyle/>
          <a:p>
            <a:pPr algn="ctr" eaLnBrk="0" hangingPunct="0"/>
            <a:r>
              <a:rPr lang="en-US">
                <a:solidFill>
                  <a:schemeClr val="bg1"/>
                </a:solidFill>
              </a:rPr>
              <a:t>3</a:t>
            </a:r>
          </a:p>
        </p:txBody>
      </p:sp>
      <p:sp>
        <p:nvSpPr>
          <p:cNvPr id="70663" name="Rectangle 11"/>
          <p:cNvSpPr>
            <a:spLocks noChangeArrowheads="1"/>
          </p:cNvSpPr>
          <p:nvPr/>
        </p:nvSpPr>
        <p:spPr bwMode="auto">
          <a:xfrm>
            <a:off x="1243013" y="1250950"/>
            <a:ext cx="3482975" cy="400050"/>
          </a:xfrm>
          <a:prstGeom prst="rect">
            <a:avLst/>
          </a:prstGeom>
          <a:noFill/>
          <a:ln w="9525">
            <a:noFill/>
            <a:miter lim="800000"/>
            <a:headEnd/>
            <a:tailEnd/>
          </a:ln>
        </p:spPr>
        <p:txBody>
          <a:bodyPr wrap="none">
            <a:spAutoFit/>
          </a:bodyPr>
          <a:lstStyle/>
          <a:p>
            <a:pPr eaLnBrk="0" hangingPunct="0"/>
            <a:r>
              <a:rPr lang="en-US" b="0"/>
              <a:t>Enterprise Data Warehousing</a:t>
            </a:r>
          </a:p>
        </p:txBody>
      </p:sp>
      <p:sp>
        <p:nvSpPr>
          <p:cNvPr id="70664" name="Rectangle 12"/>
          <p:cNvSpPr>
            <a:spLocks noChangeArrowheads="1"/>
          </p:cNvSpPr>
          <p:nvPr/>
        </p:nvSpPr>
        <p:spPr bwMode="auto">
          <a:xfrm>
            <a:off x="1284288" y="1916113"/>
            <a:ext cx="4822825" cy="400050"/>
          </a:xfrm>
          <a:prstGeom prst="rect">
            <a:avLst/>
          </a:prstGeom>
          <a:noFill/>
          <a:ln w="9525">
            <a:noFill/>
            <a:miter lim="800000"/>
            <a:headEnd/>
            <a:tailEnd/>
          </a:ln>
        </p:spPr>
        <p:txBody>
          <a:bodyPr wrap="none">
            <a:spAutoFit/>
          </a:bodyPr>
          <a:lstStyle/>
          <a:p>
            <a:pPr eaLnBrk="0" hangingPunct="0"/>
            <a:r>
              <a:rPr lang="en-US" b="0"/>
              <a:t>Enterprise Query, Reporting and Analysis</a:t>
            </a:r>
          </a:p>
        </p:txBody>
      </p:sp>
      <p:sp>
        <p:nvSpPr>
          <p:cNvPr id="70665" name="Rectangle 13"/>
          <p:cNvSpPr>
            <a:spLocks noChangeArrowheads="1"/>
          </p:cNvSpPr>
          <p:nvPr/>
        </p:nvSpPr>
        <p:spPr bwMode="auto">
          <a:xfrm>
            <a:off x="1284288" y="2590800"/>
            <a:ext cx="4889500" cy="400050"/>
          </a:xfrm>
          <a:prstGeom prst="rect">
            <a:avLst/>
          </a:prstGeom>
          <a:noFill/>
          <a:ln w="9525">
            <a:noFill/>
            <a:miter lim="800000"/>
            <a:headEnd/>
            <a:tailEnd/>
          </a:ln>
        </p:spPr>
        <p:txBody>
          <a:bodyPr wrap="none">
            <a:spAutoFit/>
          </a:bodyPr>
          <a:lstStyle/>
          <a:p>
            <a:pPr eaLnBrk="0" hangingPunct="0"/>
            <a:r>
              <a:rPr lang="en-US" b="0"/>
              <a:t>Business Planning and Analytical Services</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90114" name="Slide Number Placeholder 4"/>
          <p:cNvSpPr>
            <a:spLocks noGrp="1"/>
          </p:cNvSpPr>
          <p:nvPr>
            <p:ph type="sldNum" sz="quarter" idx="11"/>
          </p:nvPr>
        </p:nvSpPr>
        <p:spPr>
          <a:noFill/>
        </p:spPr>
        <p:txBody>
          <a:bodyPr/>
          <a:lstStyle/>
          <a:p>
            <a:fld id="{62272BDA-C5AF-47B6-B471-671F7F8686D1}" type="slidenum">
              <a:rPr lang="en-US" smtClean="0"/>
              <a:pPr/>
              <a:t>20</a:t>
            </a:fld>
            <a:endParaRPr lang="en-US" smtClean="0"/>
          </a:p>
        </p:txBody>
      </p:sp>
      <p:sp>
        <p:nvSpPr>
          <p:cNvPr id="90115" name="Rectangle 2"/>
          <p:cNvSpPr>
            <a:spLocks noGrp="1" noChangeArrowheads="1"/>
          </p:cNvSpPr>
          <p:nvPr>
            <p:ph type="title"/>
          </p:nvPr>
        </p:nvSpPr>
        <p:spPr/>
        <p:txBody>
          <a:bodyPr/>
          <a:lstStyle/>
          <a:p>
            <a:r>
              <a:rPr lang="en-US" smtClean="0"/>
              <a:t>Running the EDW – Main Processes - 2</a:t>
            </a:r>
          </a:p>
        </p:txBody>
      </p:sp>
      <p:grpSp>
        <p:nvGrpSpPr>
          <p:cNvPr id="90116" name="Group 11"/>
          <p:cNvGrpSpPr>
            <a:grpSpLocks/>
          </p:cNvGrpSpPr>
          <p:nvPr/>
        </p:nvGrpSpPr>
        <p:grpSpPr bwMode="auto">
          <a:xfrm>
            <a:off x="461963" y="1089025"/>
            <a:ext cx="8491537" cy="5484813"/>
            <a:chOff x="462101" y="1088550"/>
            <a:chExt cx="8490827" cy="5484876"/>
          </a:xfrm>
        </p:grpSpPr>
        <p:pic>
          <p:nvPicPr>
            <p:cNvPr id="90117" name="Picture 2"/>
            <p:cNvPicPr>
              <a:picLocks noChangeAspect="1" noChangeArrowheads="1"/>
            </p:cNvPicPr>
            <p:nvPr/>
          </p:nvPicPr>
          <p:blipFill>
            <a:blip r:embed="rId2"/>
            <a:srcRect t="19727" b="9917"/>
            <a:stretch>
              <a:fillRect/>
            </a:stretch>
          </p:blipFill>
          <p:spPr bwMode="auto">
            <a:xfrm>
              <a:off x="570928" y="2597019"/>
              <a:ext cx="8382000" cy="3837904"/>
            </a:xfrm>
            <a:prstGeom prst="rect">
              <a:avLst/>
            </a:prstGeom>
            <a:noFill/>
            <a:ln w="9525">
              <a:noFill/>
              <a:miter lim="800000"/>
              <a:headEnd/>
              <a:tailEnd/>
            </a:ln>
          </p:spPr>
        </p:pic>
        <p:sp>
          <p:nvSpPr>
            <p:cNvPr id="90118" name="TextBox 5"/>
            <p:cNvSpPr txBox="1">
              <a:spLocks noChangeArrowheads="1"/>
            </p:cNvSpPr>
            <p:nvPr/>
          </p:nvSpPr>
          <p:spPr bwMode="auto">
            <a:xfrm>
              <a:off x="476516" y="1088550"/>
              <a:ext cx="3918063" cy="330815"/>
            </a:xfrm>
            <a:prstGeom prst="rect">
              <a:avLst/>
            </a:prstGeom>
            <a:solidFill>
              <a:srgbClr val="FFC000"/>
            </a:solidFill>
            <a:ln w="9525" algn="ctr">
              <a:solidFill>
                <a:srgbClr val="996633"/>
              </a:solidFill>
              <a:round/>
              <a:headEnd/>
              <a:tailEnd/>
            </a:ln>
          </p:spPr>
          <p:txBody>
            <a:bodyPr wrap="none" lIns="0" tIns="0" rIns="0" bIns="0" anchor="ctr"/>
            <a:lstStyle/>
            <a:p>
              <a:pPr marL="109538" eaLnBrk="0" hangingPunct="0">
                <a:lnSpc>
                  <a:spcPct val="120000"/>
                </a:lnSpc>
              </a:pPr>
              <a:r>
                <a:rPr lang="en-US" sz="1800"/>
                <a:t>Administration &amp; Monitoring - 2 - </a:t>
              </a:r>
            </a:p>
          </p:txBody>
        </p:sp>
        <p:sp>
          <p:nvSpPr>
            <p:cNvPr id="90119" name="TextBox 6"/>
            <p:cNvSpPr txBox="1">
              <a:spLocks noChangeArrowheads="1"/>
            </p:cNvSpPr>
            <p:nvPr/>
          </p:nvSpPr>
          <p:spPr bwMode="auto">
            <a:xfrm>
              <a:off x="476519" y="1514324"/>
              <a:ext cx="8075051" cy="764853"/>
            </a:xfrm>
            <a:prstGeom prst="rect">
              <a:avLst/>
            </a:prstGeom>
            <a:gradFill rotWithShape="0">
              <a:gsLst>
                <a:gs pos="0">
                  <a:schemeClr val="bg1"/>
                </a:gs>
                <a:gs pos="100000">
                  <a:schemeClr val="folHlink">
                    <a:alpha val="50000"/>
                  </a:schemeClr>
                </a:gs>
              </a:gsLst>
              <a:path path="shape">
                <a:fillToRect l="50000" t="50000" r="50000" b="50000"/>
              </a:path>
            </a:gradFill>
            <a:ln w="9525" algn="ctr">
              <a:solidFill>
                <a:srgbClr val="996633"/>
              </a:solidFill>
              <a:round/>
              <a:headEnd/>
              <a:tailEnd/>
            </a:ln>
          </p:spPr>
          <p:txBody>
            <a:bodyPr wrap="none" lIns="0" tIns="0" rIns="0" bIns="0" anchor="ctr"/>
            <a:lstStyle/>
            <a:p>
              <a:pPr marL="109538" eaLnBrk="0" hangingPunct="0">
                <a:lnSpc>
                  <a:spcPct val="120000"/>
                </a:lnSpc>
              </a:pPr>
              <a:r>
                <a:rPr lang="en-US" sz="1600" b="0"/>
                <a:t>Sap NetWeaver 2004s provides a pro-active framework and enhanced administration</a:t>
              </a:r>
            </a:p>
            <a:p>
              <a:pPr marL="109538" eaLnBrk="0" hangingPunct="0">
                <a:lnSpc>
                  <a:spcPct val="120000"/>
                </a:lnSpc>
              </a:pPr>
              <a:r>
                <a:rPr lang="en-US" sz="1600" b="0"/>
                <a:t> capabilities. TCO reduction is the guiding principle in this context.</a:t>
              </a:r>
            </a:p>
          </p:txBody>
        </p:sp>
        <p:sp>
          <p:nvSpPr>
            <p:cNvPr id="90120" name="TextBox 7"/>
            <p:cNvSpPr txBox="1">
              <a:spLocks noChangeArrowheads="1"/>
            </p:cNvSpPr>
            <p:nvPr/>
          </p:nvSpPr>
          <p:spPr bwMode="auto">
            <a:xfrm>
              <a:off x="462101" y="2382788"/>
              <a:ext cx="4224271" cy="1446550"/>
            </a:xfrm>
            <a:prstGeom prst="rect">
              <a:avLst/>
            </a:prstGeom>
            <a:solidFill>
              <a:srgbClr val="FFF3CD"/>
            </a:solidFill>
            <a:ln w="9525">
              <a:solidFill>
                <a:srgbClr val="996633"/>
              </a:solidFill>
              <a:miter lim="800000"/>
              <a:headEnd/>
              <a:tailEnd/>
            </a:ln>
          </p:spPr>
          <p:txBody>
            <a:bodyPr>
              <a:spAutoFit/>
            </a:bodyPr>
            <a:lstStyle/>
            <a:p>
              <a:pPr eaLnBrk="0" hangingPunct="0">
                <a:buFont typeface="Wingdings" pitchFamily="2" charset="2"/>
                <a:buChar char="q"/>
              </a:pPr>
              <a:r>
                <a:rPr lang="en-US" sz="1600"/>
                <a:t> Administration Cockpit</a:t>
              </a:r>
            </a:p>
            <a:p>
              <a:pPr eaLnBrk="0" hangingPunct="0"/>
              <a:r>
                <a:rPr lang="en-US" sz="1600" b="0"/>
                <a:t>Centralized Monitoring</a:t>
              </a:r>
            </a:p>
            <a:p>
              <a:pPr eaLnBrk="0" hangingPunct="0">
                <a:buFont typeface="Wingdings" pitchFamily="2" charset="2"/>
                <a:buChar char="§"/>
              </a:pPr>
              <a:r>
                <a:rPr lang="en-US" sz="1400"/>
                <a:t> Pro-active support of SAP NetWeaver BI administrator in status tracking and performance optimization (Data Load, Reporting and Planning)</a:t>
              </a:r>
            </a:p>
          </p:txBody>
        </p:sp>
        <p:sp>
          <p:nvSpPr>
            <p:cNvPr id="9" name="TextBox 8"/>
            <p:cNvSpPr txBox="1"/>
            <p:nvPr/>
          </p:nvSpPr>
          <p:spPr>
            <a:xfrm>
              <a:off x="501785" y="3895282"/>
              <a:ext cx="3168385" cy="2678144"/>
            </a:xfrm>
            <a:prstGeom prst="rect">
              <a:avLst/>
            </a:prstGeom>
            <a:solidFill>
              <a:schemeClr val="bg1">
                <a:lumMod val="95000"/>
              </a:schemeClr>
            </a:solidFill>
            <a:ln>
              <a:solidFill>
                <a:srgbClr val="996633"/>
              </a:solidFill>
            </a:ln>
          </p:spPr>
          <p:txBody>
            <a:bodyPr>
              <a:spAutoFit/>
            </a:bodyPr>
            <a:lstStyle/>
            <a:p>
              <a:pPr eaLnBrk="0" hangingPunct="0">
                <a:buFont typeface="Wingdings" pitchFamily="2" charset="2"/>
                <a:buChar char="§"/>
                <a:defRPr/>
              </a:pPr>
              <a:r>
                <a:rPr lang="en-US" sz="1400" dirty="0"/>
                <a:t> Focused on critical issues </a:t>
              </a:r>
            </a:p>
            <a:p>
              <a:pPr eaLnBrk="0" hangingPunct="0">
                <a:buFont typeface="Wingdings" pitchFamily="2" charset="2"/>
                <a:buChar char="§"/>
                <a:defRPr/>
              </a:pPr>
              <a:r>
                <a:rPr lang="en-US" sz="1400" dirty="0"/>
                <a:t> Time-lines and comparisons (with deviations)</a:t>
              </a:r>
            </a:p>
            <a:p>
              <a:pPr eaLnBrk="0" hangingPunct="0">
                <a:buFont typeface="Wingdings" pitchFamily="2" charset="2"/>
                <a:buChar char="§"/>
                <a:defRPr/>
              </a:pPr>
              <a:r>
                <a:rPr lang="en-US" sz="1400" dirty="0"/>
                <a:t> Drill-down from overviews to details </a:t>
              </a:r>
            </a:p>
            <a:p>
              <a:pPr eaLnBrk="0" hangingPunct="0">
                <a:buFont typeface="Wingdings" pitchFamily="2" charset="2"/>
                <a:buChar char="§"/>
                <a:defRPr/>
              </a:pPr>
              <a:r>
                <a:rPr lang="en-US" sz="1400" dirty="0"/>
                <a:t> Direct jump to facilitate solving problems </a:t>
              </a:r>
            </a:p>
            <a:p>
              <a:pPr eaLnBrk="0" hangingPunct="0">
                <a:buFont typeface="Wingdings" pitchFamily="2" charset="2"/>
                <a:buChar char="§"/>
                <a:defRPr/>
              </a:pPr>
              <a:r>
                <a:rPr lang="en-US" sz="1400" dirty="0"/>
                <a:t> Based on new technical content </a:t>
              </a:r>
              <a:r>
                <a:rPr lang="en-US" sz="1400" dirty="0" err="1"/>
                <a:t>InfoCubes</a:t>
              </a:r>
              <a:endParaRPr lang="en-US" sz="1400" dirty="0"/>
            </a:p>
            <a:p>
              <a:pPr eaLnBrk="0" hangingPunct="0">
                <a:buFont typeface="Wingdings" pitchFamily="2" charset="2"/>
                <a:buChar char="§"/>
                <a:defRPr/>
              </a:pPr>
              <a:r>
                <a:rPr lang="en-US" sz="1400" dirty="0"/>
                <a:t> Based on </a:t>
              </a:r>
              <a:r>
                <a:rPr lang="en-US" sz="1400" dirty="0" err="1"/>
                <a:t>Bex</a:t>
              </a:r>
              <a:r>
                <a:rPr lang="en-US" sz="1400" dirty="0"/>
                <a:t> and Portal technology</a:t>
              </a:r>
            </a:p>
            <a:p>
              <a:pPr eaLnBrk="0" hangingPunct="0">
                <a:buFont typeface="Wingdings" pitchFamily="2" charset="2"/>
                <a:buChar char="§"/>
                <a:defRPr/>
              </a:pPr>
              <a:r>
                <a:rPr lang="en-US" sz="1400" dirty="0"/>
                <a:t>  Enhancements easily possible</a:t>
              </a:r>
            </a:p>
          </p:txBody>
        </p:sp>
        <p:cxnSp>
          <p:nvCxnSpPr>
            <p:cNvPr id="90122" name="Straight Arrow Connector 10"/>
            <p:cNvCxnSpPr>
              <a:cxnSpLocks noChangeShapeType="1"/>
            </p:cNvCxnSpPr>
            <p:nvPr/>
          </p:nvCxnSpPr>
          <p:spPr bwMode="auto">
            <a:xfrm>
              <a:off x="643943" y="6078828"/>
              <a:ext cx="154546" cy="1588"/>
            </a:xfrm>
            <a:prstGeom prst="straightConnector1">
              <a:avLst/>
            </a:prstGeom>
            <a:noFill/>
            <a:ln w="9525" algn="ctr">
              <a:solidFill>
                <a:schemeClr val="tx1"/>
              </a:solidFill>
              <a:round/>
              <a:headEnd/>
              <a:tailEnd type="arrow" w="med" len="med"/>
            </a:ln>
          </p:spPr>
        </p:cxnSp>
      </p:gr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91138" name="Slide Number Placeholder 4"/>
          <p:cNvSpPr>
            <a:spLocks noGrp="1"/>
          </p:cNvSpPr>
          <p:nvPr>
            <p:ph type="sldNum" sz="quarter" idx="11"/>
          </p:nvPr>
        </p:nvSpPr>
        <p:spPr>
          <a:noFill/>
        </p:spPr>
        <p:txBody>
          <a:bodyPr/>
          <a:lstStyle/>
          <a:p>
            <a:fld id="{D5EB4B49-AE20-4EAB-8606-FA2F98BFC25C}" type="slidenum">
              <a:rPr lang="en-US" smtClean="0"/>
              <a:pPr/>
              <a:t>21</a:t>
            </a:fld>
            <a:endParaRPr lang="en-US" smtClean="0"/>
          </a:p>
        </p:txBody>
      </p:sp>
      <p:sp>
        <p:nvSpPr>
          <p:cNvPr id="91139" name="Rectangle 2"/>
          <p:cNvSpPr>
            <a:spLocks noGrp="1" noChangeArrowheads="1"/>
          </p:cNvSpPr>
          <p:nvPr>
            <p:ph type="title"/>
          </p:nvPr>
        </p:nvSpPr>
        <p:spPr/>
        <p:txBody>
          <a:bodyPr/>
          <a:lstStyle/>
          <a:p>
            <a:r>
              <a:rPr lang="en-US" smtClean="0"/>
              <a:t>Running the EDW – Main Processes - 3</a:t>
            </a:r>
          </a:p>
        </p:txBody>
      </p:sp>
      <p:grpSp>
        <p:nvGrpSpPr>
          <p:cNvPr id="91140" name="Group 8"/>
          <p:cNvGrpSpPr>
            <a:grpSpLocks/>
          </p:cNvGrpSpPr>
          <p:nvPr/>
        </p:nvGrpSpPr>
        <p:grpSpPr bwMode="auto">
          <a:xfrm>
            <a:off x="585788" y="1063625"/>
            <a:ext cx="8380412" cy="5588000"/>
            <a:chOff x="585700" y="1064331"/>
            <a:chExt cx="8380985" cy="5587262"/>
          </a:xfrm>
        </p:grpSpPr>
        <p:pic>
          <p:nvPicPr>
            <p:cNvPr id="91141" name="Picture 2"/>
            <p:cNvPicPr>
              <a:picLocks noChangeAspect="1" noChangeArrowheads="1"/>
            </p:cNvPicPr>
            <p:nvPr/>
          </p:nvPicPr>
          <p:blipFill>
            <a:blip r:embed="rId2"/>
            <a:srcRect t="17732" b="7224"/>
            <a:stretch>
              <a:fillRect/>
            </a:stretch>
          </p:blipFill>
          <p:spPr bwMode="auto">
            <a:xfrm>
              <a:off x="708510" y="2409315"/>
              <a:ext cx="8258175" cy="4038648"/>
            </a:xfrm>
            <a:prstGeom prst="rect">
              <a:avLst/>
            </a:prstGeom>
            <a:noFill/>
            <a:ln w="9525">
              <a:noFill/>
              <a:miter lim="800000"/>
              <a:headEnd/>
              <a:tailEnd/>
            </a:ln>
          </p:spPr>
        </p:pic>
        <p:sp>
          <p:nvSpPr>
            <p:cNvPr id="91142" name="TextBox 5"/>
            <p:cNvSpPr txBox="1">
              <a:spLocks noChangeArrowheads="1"/>
            </p:cNvSpPr>
            <p:nvPr/>
          </p:nvSpPr>
          <p:spPr bwMode="auto">
            <a:xfrm>
              <a:off x="585700" y="1064331"/>
              <a:ext cx="3849824" cy="355036"/>
            </a:xfrm>
            <a:prstGeom prst="rect">
              <a:avLst/>
            </a:prstGeom>
            <a:solidFill>
              <a:srgbClr val="FFC000"/>
            </a:solidFill>
            <a:ln w="9525" algn="ctr">
              <a:solidFill>
                <a:srgbClr val="FF9900"/>
              </a:solidFill>
              <a:round/>
              <a:headEnd/>
              <a:tailEnd/>
            </a:ln>
          </p:spPr>
          <p:txBody>
            <a:bodyPr wrap="none" lIns="0" tIns="0" rIns="0" bIns="0" anchor="ctr"/>
            <a:lstStyle/>
            <a:p>
              <a:pPr marL="109538" algn="ctr" eaLnBrk="0" hangingPunct="0">
                <a:lnSpc>
                  <a:spcPct val="120000"/>
                </a:lnSpc>
              </a:pPr>
              <a:r>
                <a:rPr lang="en-US" sz="1800"/>
                <a:t>Administration &amp; Monitoring - 3 - </a:t>
              </a:r>
            </a:p>
          </p:txBody>
        </p:sp>
        <p:sp>
          <p:nvSpPr>
            <p:cNvPr id="91143" name="TextBox 6"/>
            <p:cNvSpPr txBox="1">
              <a:spLocks noChangeArrowheads="1"/>
            </p:cNvSpPr>
            <p:nvPr/>
          </p:nvSpPr>
          <p:spPr bwMode="auto">
            <a:xfrm>
              <a:off x="585703" y="1501252"/>
              <a:ext cx="8075051" cy="706808"/>
            </a:xfrm>
            <a:prstGeom prst="rect">
              <a:avLst/>
            </a:prstGeom>
            <a:gradFill rotWithShape="0">
              <a:gsLst>
                <a:gs pos="0">
                  <a:schemeClr val="bg1"/>
                </a:gs>
                <a:gs pos="100000">
                  <a:schemeClr val="folHlink">
                    <a:alpha val="50000"/>
                  </a:schemeClr>
                </a:gs>
              </a:gsLst>
              <a:path path="shape">
                <a:fillToRect l="50000" t="50000" r="50000" b="50000"/>
              </a:path>
            </a:gradFill>
            <a:ln w="9525" algn="ctr">
              <a:solidFill>
                <a:srgbClr val="996633"/>
              </a:solidFill>
              <a:round/>
              <a:headEnd/>
              <a:tailEnd/>
            </a:ln>
          </p:spPr>
          <p:txBody>
            <a:bodyPr wrap="none" lIns="0" tIns="0" rIns="0" bIns="0" anchor="ctr"/>
            <a:lstStyle/>
            <a:p>
              <a:pPr marL="109538" algn="ctr" eaLnBrk="0" hangingPunct="0">
                <a:lnSpc>
                  <a:spcPct val="120000"/>
                </a:lnSpc>
              </a:pPr>
              <a:r>
                <a:rPr lang="en-US" sz="1600" b="0"/>
                <a:t>Sap NetWeaver 2004s provides a pro-active framework and enhanced administration </a:t>
              </a:r>
            </a:p>
            <a:p>
              <a:pPr marL="109538" eaLnBrk="0" hangingPunct="0">
                <a:lnSpc>
                  <a:spcPct val="120000"/>
                </a:lnSpc>
              </a:pPr>
              <a:r>
                <a:rPr lang="en-US" sz="1600" b="0"/>
                <a:t>capabilities. TCO reduction is the guiding principle in this context.</a:t>
              </a:r>
            </a:p>
          </p:txBody>
        </p:sp>
        <p:sp>
          <p:nvSpPr>
            <p:cNvPr id="91144" name="TextBox 7"/>
            <p:cNvSpPr txBox="1">
              <a:spLocks noChangeArrowheads="1"/>
            </p:cNvSpPr>
            <p:nvPr/>
          </p:nvSpPr>
          <p:spPr bwMode="auto">
            <a:xfrm>
              <a:off x="658421" y="2281166"/>
              <a:ext cx="4224271" cy="4370427"/>
            </a:xfrm>
            <a:prstGeom prst="rect">
              <a:avLst/>
            </a:prstGeom>
            <a:solidFill>
              <a:srgbClr val="FFF3CD"/>
            </a:solidFill>
            <a:ln w="9525">
              <a:solidFill>
                <a:srgbClr val="996633"/>
              </a:solidFill>
              <a:miter lim="800000"/>
              <a:headEnd/>
              <a:tailEnd/>
            </a:ln>
          </p:spPr>
          <p:txBody>
            <a:bodyPr>
              <a:spAutoFit/>
            </a:bodyPr>
            <a:lstStyle/>
            <a:p>
              <a:pPr eaLnBrk="0" hangingPunct="0">
                <a:buFont typeface="Wingdings" pitchFamily="2" charset="2"/>
                <a:buChar char="q"/>
              </a:pPr>
              <a:r>
                <a:rPr lang="en-US" sz="1600"/>
                <a:t> Enhanced query performance statistics</a:t>
              </a:r>
            </a:p>
            <a:p>
              <a:pPr eaLnBrk="0" hangingPunct="0"/>
              <a:r>
                <a:rPr lang="en-US" sz="1600" b="0"/>
                <a:t>Additional information in technical content for performance statistics</a:t>
              </a:r>
            </a:p>
            <a:p>
              <a:pPr eaLnBrk="0" hangingPunct="0">
                <a:buFont typeface="Wingdings" pitchFamily="2" charset="2"/>
                <a:buChar char="§"/>
              </a:pPr>
              <a:r>
                <a:rPr lang="en-US" sz="1400"/>
                <a:t> Additional flexibility by 4 different modes:</a:t>
              </a:r>
            </a:p>
            <a:p>
              <a:pPr eaLnBrk="0" hangingPunct="0"/>
              <a:r>
                <a:rPr lang="en-US" sz="1400"/>
                <a:t>  aggregates statistics, OLAP, Olap &amp; Data Manager, no data</a:t>
              </a:r>
            </a:p>
            <a:p>
              <a:pPr eaLnBrk="0" hangingPunct="0">
                <a:buFont typeface="Wingdings" pitchFamily="2" charset="2"/>
                <a:buChar char="§"/>
              </a:pPr>
              <a:r>
                <a:rPr lang="en-US" sz="1400"/>
                <a:t> Recording of parallel processes</a:t>
              </a:r>
            </a:p>
            <a:p>
              <a:pPr eaLnBrk="0" hangingPunct="0">
                <a:buFont typeface="Wingdings" pitchFamily="2" charset="2"/>
                <a:buChar char="§"/>
              </a:pPr>
              <a:r>
                <a:rPr lang="en-US" sz="1400"/>
                <a:t> Improved precision</a:t>
              </a:r>
            </a:p>
            <a:p>
              <a:pPr eaLnBrk="0" hangingPunct="0">
                <a:buFont typeface="Wingdings" pitchFamily="2" charset="2"/>
                <a:buChar char="§"/>
              </a:pPr>
              <a:r>
                <a:rPr lang="en-US" sz="1400"/>
                <a:t> MultiProvider Information</a:t>
              </a:r>
            </a:p>
            <a:p>
              <a:pPr eaLnBrk="0" hangingPunct="0">
                <a:buFont typeface="Wingdings" pitchFamily="2" charset="2"/>
                <a:buChar char="§"/>
              </a:pPr>
              <a:r>
                <a:rPr lang="en-US" sz="1400"/>
                <a:t> Reading Cache</a:t>
              </a:r>
            </a:p>
            <a:p>
              <a:pPr eaLnBrk="0" hangingPunct="0"/>
              <a:endParaRPr lang="en-US" sz="1400"/>
            </a:p>
            <a:p>
              <a:pPr eaLnBrk="0" hangingPunct="0">
                <a:buFont typeface="Wingdings" pitchFamily="2" charset="2"/>
                <a:buChar char="q"/>
              </a:pPr>
              <a:r>
                <a:rPr lang="en-US" sz="1600"/>
                <a:t> Enhanced data load performance statistics</a:t>
              </a:r>
            </a:p>
            <a:p>
              <a:pPr eaLnBrk="0" hangingPunct="0">
                <a:buFont typeface="Wingdings" pitchFamily="2" charset="2"/>
                <a:buChar char="§"/>
              </a:pPr>
              <a:r>
                <a:rPr lang="en-US" sz="1400"/>
                <a:t> Process chains, processes</a:t>
              </a:r>
            </a:p>
            <a:p>
              <a:pPr eaLnBrk="0" hangingPunct="0">
                <a:buFont typeface="Wingdings" pitchFamily="2" charset="2"/>
                <a:buChar char="§"/>
              </a:pPr>
              <a:r>
                <a:rPr lang="en-US" sz="1400"/>
                <a:t> Data Transfer Process details</a:t>
              </a:r>
              <a:br>
                <a:rPr lang="en-US" sz="1400"/>
              </a:br>
              <a:endParaRPr lang="en-US" sz="1400"/>
            </a:p>
            <a:p>
              <a:pPr eaLnBrk="0" hangingPunct="0">
                <a:buFont typeface="Wingdings" pitchFamily="2" charset="2"/>
                <a:buChar char="q"/>
              </a:pPr>
              <a:r>
                <a:rPr lang="en-US" sz="1600"/>
                <a:t> New data load status</a:t>
              </a:r>
            </a:p>
            <a:p>
              <a:pPr eaLnBrk="0" hangingPunct="0">
                <a:buFont typeface="Wingdings" pitchFamily="2" charset="2"/>
                <a:buChar char="§"/>
              </a:pPr>
              <a:r>
                <a:rPr lang="en-US" sz="1400"/>
                <a:t> PSA tables, InfoProviders, InfoObjects</a:t>
              </a:r>
            </a:p>
            <a:p>
              <a:pPr eaLnBrk="0" hangingPunct="0">
                <a:buFont typeface="Wingdings" pitchFamily="2" charset="2"/>
                <a:buChar char="§"/>
              </a:pPr>
              <a:r>
                <a:rPr lang="en-US" sz="1400"/>
                <a:t> Process chains, processes</a:t>
              </a:r>
            </a:p>
          </p:txBody>
        </p:sp>
      </p:gr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92162" name="Slide Number Placeholder 4"/>
          <p:cNvSpPr>
            <a:spLocks noGrp="1"/>
          </p:cNvSpPr>
          <p:nvPr>
            <p:ph type="sldNum" sz="quarter" idx="11"/>
          </p:nvPr>
        </p:nvSpPr>
        <p:spPr>
          <a:noFill/>
        </p:spPr>
        <p:txBody>
          <a:bodyPr/>
          <a:lstStyle/>
          <a:p>
            <a:fld id="{3FF093C5-6C7A-4D66-BD6A-E3CACB2D3008}" type="slidenum">
              <a:rPr lang="en-US" smtClean="0"/>
              <a:pPr/>
              <a:t>22</a:t>
            </a:fld>
            <a:endParaRPr lang="en-US" smtClean="0"/>
          </a:p>
        </p:txBody>
      </p:sp>
      <p:sp>
        <p:nvSpPr>
          <p:cNvPr id="92163" name="Rectangle 2"/>
          <p:cNvSpPr>
            <a:spLocks noGrp="1" noChangeArrowheads="1"/>
          </p:cNvSpPr>
          <p:nvPr>
            <p:ph type="title"/>
          </p:nvPr>
        </p:nvSpPr>
        <p:spPr/>
        <p:txBody>
          <a:bodyPr/>
          <a:lstStyle/>
          <a:p>
            <a:r>
              <a:rPr lang="en-US" smtClean="0"/>
              <a:t>Running the EDW – Main Processes - 4</a:t>
            </a:r>
          </a:p>
        </p:txBody>
      </p:sp>
      <p:sp>
        <p:nvSpPr>
          <p:cNvPr id="92164" name="TextBox 5"/>
          <p:cNvSpPr txBox="1">
            <a:spLocks noChangeArrowheads="1"/>
          </p:cNvSpPr>
          <p:nvPr/>
        </p:nvSpPr>
        <p:spPr bwMode="auto">
          <a:xfrm>
            <a:off x="433388" y="1260475"/>
            <a:ext cx="3898900" cy="428625"/>
          </a:xfrm>
          <a:prstGeom prst="rect">
            <a:avLst/>
          </a:prstGeom>
          <a:solidFill>
            <a:srgbClr val="FFC000"/>
          </a:solidFill>
          <a:ln w="9525" algn="ctr">
            <a:solidFill>
              <a:srgbClr val="996633"/>
            </a:solidFill>
            <a:round/>
            <a:headEnd/>
            <a:tailEnd/>
          </a:ln>
        </p:spPr>
        <p:txBody>
          <a:bodyPr wrap="none" lIns="0" tIns="0" rIns="0" bIns="0" anchor="ctr"/>
          <a:lstStyle/>
          <a:p>
            <a:pPr marL="109538" eaLnBrk="0" hangingPunct="0">
              <a:lnSpc>
                <a:spcPct val="120000"/>
              </a:lnSpc>
            </a:pPr>
            <a:r>
              <a:rPr lang="en-US" sz="1800"/>
              <a:t>Administration &amp; Monitoring - 4 - </a:t>
            </a:r>
          </a:p>
        </p:txBody>
      </p:sp>
      <p:sp>
        <p:nvSpPr>
          <p:cNvPr id="92165" name="TextBox 6"/>
          <p:cNvSpPr txBox="1">
            <a:spLocks noChangeArrowheads="1"/>
          </p:cNvSpPr>
          <p:nvPr/>
        </p:nvSpPr>
        <p:spPr bwMode="auto">
          <a:xfrm>
            <a:off x="476250" y="1824038"/>
            <a:ext cx="8075613" cy="623887"/>
          </a:xfrm>
          <a:prstGeom prst="rect">
            <a:avLst/>
          </a:prstGeom>
          <a:gradFill rotWithShape="0">
            <a:gsLst>
              <a:gs pos="0">
                <a:schemeClr val="bg1"/>
              </a:gs>
              <a:gs pos="100000">
                <a:schemeClr val="folHlink">
                  <a:alpha val="50000"/>
                </a:schemeClr>
              </a:gs>
            </a:gsLst>
            <a:path path="shape">
              <a:fillToRect l="50000" t="50000" r="50000" b="50000"/>
            </a:path>
          </a:gradFill>
          <a:ln w="9525" algn="ctr">
            <a:solidFill>
              <a:srgbClr val="996633"/>
            </a:solidFill>
            <a:round/>
            <a:headEnd/>
            <a:tailEnd/>
          </a:ln>
        </p:spPr>
        <p:txBody>
          <a:bodyPr wrap="none" lIns="0" tIns="0" rIns="0" bIns="0" anchor="ctr"/>
          <a:lstStyle/>
          <a:p>
            <a:pPr marL="109538" eaLnBrk="0" hangingPunct="0">
              <a:lnSpc>
                <a:spcPct val="120000"/>
              </a:lnSpc>
            </a:pPr>
            <a:r>
              <a:rPr lang="en-US" sz="1600" b="0"/>
              <a:t>Sap NetWeaver 2004s provides a pro-active framework and enhanced administration </a:t>
            </a:r>
          </a:p>
          <a:p>
            <a:pPr marL="109538" eaLnBrk="0" hangingPunct="0">
              <a:lnSpc>
                <a:spcPct val="120000"/>
              </a:lnSpc>
            </a:pPr>
            <a:r>
              <a:rPr lang="en-US" sz="1600" b="0"/>
              <a:t>capabilities</a:t>
            </a:r>
          </a:p>
        </p:txBody>
      </p:sp>
      <p:sp>
        <p:nvSpPr>
          <p:cNvPr id="92166" name="TextBox 7"/>
          <p:cNvSpPr txBox="1">
            <a:spLocks noChangeArrowheads="1"/>
          </p:cNvSpPr>
          <p:nvPr/>
        </p:nvSpPr>
        <p:spPr bwMode="auto">
          <a:xfrm>
            <a:off x="657225" y="2643188"/>
            <a:ext cx="3657600" cy="1476375"/>
          </a:xfrm>
          <a:prstGeom prst="rect">
            <a:avLst/>
          </a:prstGeom>
          <a:solidFill>
            <a:srgbClr val="FFF3CD"/>
          </a:solidFill>
          <a:ln w="9525">
            <a:solidFill>
              <a:srgbClr val="996633"/>
            </a:solidFill>
            <a:miter lim="800000"/>
            <a:headEnd/>
            <a:tailEnd/>
          </a:ln>
        </p:spPr>
        <p:txBody>
          <a:bodyPr>
            <a:spAutoFit/>
          </a:bodyPr>
          <a:lstStyle/>
          <a:p>
            <a:pPr eaLnBrk="0" hangingPunct="0">
              <a:buFont typeface="Wingdings" pitchFamily="2" charset="2"/>
              <a:buChar char="q"/>
            </a:pPr>
            <a:r>
              <a:rPr lang="en-US" sz="1600"/>
              <a:t> Data Quality: Error handling</a:t>
            </a:r>
          </a:p>
          <a:p>
            <a:pPr eaLnBrk="0" hangingPunct="0"/>
            <a:r>
              <a:rPr lang="en-US" sz="1600" b="0" i="1"/>
              <a:t>Data transfer process (DTP) error</a:t>
            </a:r>
            <a:r>
              <a:rPr lang="en-US" sz="1600" b="0"/>
              <a:t/>
            </a:r>
            <a:br>
              <a:rPr lang="en-US" sz="1600" b="0"/>
            </a:br>
            <a:endParaRPr lang="en-US" sz="1600" b="0"/>
          </a:p>
          <a:p>
            <a:pPr eaLnBrk="0" hangingPunct="0">
              <a:buFont typeface="Wingdings" pitchFamily="2" charset="2"/>
              <a:buChar char="§"/>
            </a:pPr>
            <a:r>
              <a:rPr lang="en-US" sz="1400"/>
              <a:t> Error stack contains erroneous records, after fixing, the process can be re-started</a:t>
            </a:r>
          </a:p>
        </p:txBody>
      </p:sp>
      <p:sp>
        <p:nvSpPr>
          <p:cNvPr id="9" name="TextBox 8"/>
          <p:cNvSpPr txBox="1"/>
          <p:nvPr/>
        </p:nvSpPr>
        <p:spPr>
          <a:xfrm>
            <a:off x="1974850" y="4321175"/>
            <a:ext cx="6373813" cy="1693863"/>
          </a:xfrm>
          <a:prstGeom prst="rect">
            <a:avLst/>
          </a:prstGeom>
          <a:solidFill>
            <a:schemeClr val="bg1">
              <a:lumMod val="95000"/>
            </a:schemeClr>
          </a:solidFill>
          <a:ln>
            <a:solidFill>
              <a:srgbClr val="996633"/>
            </a:solidFill>
          </a:ln>
        </p:spPr>
        <p:txBody>
          <a:bodyPr>
            <a:spAutoFit/>
          </a:bodyPr>
          <a:lstStyle/>
          <a:p>
            <a:pPr eaLnBrk="0" hangingPunct="0">
              <a:buFont typeface="Wingdings" pitchFamily="2" charset="2"/>
              <a:buChar char="q"/>
              <a:defRPr/>
            </a:pPr>
            <a:r>
              <a:rPr lang="en-US" sz="1600" dirty="0"/>
              <a:t> Example for error stack:</a:t>
            </a:r>
          </a:p>
          <a:p>
            <a:pPr eaLnBrk="0" hangingPunct="0">
              <a:defRPr/>
            </a:pPr>
            <a:r>
              <a:rPr lang="en-US" sz="1600" b="0" i="1" dirty="0"/>
              <a:t>Error stack enhances former error request handling</a:t>
            </a:r>
            <a:r>
              <a:rPr lang="en-US" sz="1600" b="0" dirty="0"/>
              <a:t/>
            </a:r>
            <a:br>
              <a:rPr lang="en-US" sz="1600" b="0" dirty="0"/>
            </a:br>
            <a:endParaRPr lang="en-US" sz="1600" b="0" dirty="0"/>
          </a:p>
          <a:p>
            <a:pPr eaLnBrk="0" hangingPunct="0">
              <a:buFont typeface="Wingdings" pitchFamily="2" charset="2"/>
              <a:buChar char="§"/>
              <a:defRPr/>
            </a:pPr>
            <a:r>
              <a:rPr lang="en-US" sz="1400" dirty="0"/>
              <a:t> Stack collects erroneous records on semantic key basis</a:t>
            </a:r>
          </a:p>
          <a:p>
            <a:pPr eaLnBrk="0" hangingPunct="0">
              <a:buFont typeface="Wingdings" pitchFamily="2" charset="2"/>
              <a:buChar char="§"/>
              <a:defRPr/>
            </a:pPr>
            <a:r>
              <a:rPr lang="en-US" sz="1400" dirty="0"/>
              <a:t> Keeps sequence of records in order to serialize data for </a:t>
            </a:r>
            <a:r>
              <a:rPr lang="en-US" sz="1400" dirty="0" err="1"/>
              <a:t>DataStore</a:t>
            </a:r>
            <a:r>
              <a:rPr lang="en-US" sz="1400" dirty="0"/>
              <a:t> updates</a:t>
            </a:r>
          </a:p>
          <a:p>
            <a:pPr eaLnBrk="0" hangingPunct="0">
              <a:buFont typeface="Wingdings" pitchFamily="2" charset="2"/>
              <a:buChar char="§"/>
              <a:defRPr/>
            </a:pPr>
            <a:r>
              <a:rPr lang="en-US" sz="1400" dirty="0"/>
              <a:t> Keeps multiple records with the same key</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93186" name="Slide Number Placeholder 4"/>
          <p:cNvSpPr>
            <a:spLocks noGrp="1"/>
          </p:cNvSpPr>
          <p:nvPr>
            <p:ph type="sldNum" sz="quarter" idx="11"/>
          </p:nvPr>
        </p:nvSpPr>
        <p:spPr>
          <a:noFill/>
        </p:spPr>
        <p:txBody>
          <a:bodyPr/>
          <a:lstStyle/>
          <a:p>
            <a:fld id="{D36E27F7-974F-4D67-B37C-D67B561E01C3}" type="slidenum">
              <a:rPr lang="en-US" smtClean="0"/>
              <a:pPr/>
              <a:t>23</a:t>
            </a:fld>
            <a:endParaRPr lang="en-US" smtClean="0"/>
          </a:p>
        </p:txBody>
      </p:sp>
      <p:sp>
        <p:nvSpPr>
          <p:cNvPr id="93187" name="Rectangle 2"/>
          <p:cNvSpPr>
            <a:spLocks noGrp="1" noChangeArrowheads="1"/>
          </p:cNvSpPr>
          <p:nvPr>
            <p:ph type="title"/>
          </p:nvPr>
        </p:nvSpPr>
        <p:spPr/>
        <p:txBody>
          <a:bodyPr/>
          <a:lstStyle/>
          <a:p>
            <a:r>
              <a:rPr lang="en-US" smtClean="0"/>
              <a:t>Running the EDW – Main Processes - 1</a:t>
            </a:r>
          </a:p>
        </p:txBody>
      </p:sp>
      <p:pic>
        <p:nvPicPr>
          <p:cNvPr id="93188" name="Picture 2"/>
          <p:cNvPicPr>
            <a:picLocks noChangeAspect="1" noChangeArrowheads="1"/>
          </p:cNvPicPr>
          <p:nvPr/>
        </p:nvPicPr>
        <p:blipFill>
          <a:blip r:embed="rId2"/>
          <a:srcRect l="43977" t="33571"/>
          <a:stretch>
            <a:fillRect/>
          </a:stretch>
        </p:blipFill>
        <p:spPr bwMode="auto">
          <a:xfrm>
            <a:off x="4205288" y="2692400"/>
            <a:ext cx="4551362" cy="3397250"/>
          </a:xfrm>
          <a:prstGeom prst="rect">
            <a:avLst/>
          </a:prstGeom>
          <a:noFill/>
          <a:ln w="9525">
            <a:noFill/>
            <a:miter lim="800000"/>
            <a:headEnd/>
            <a:tailEnd/>
          </a:ln>
        </p:spPr>
      </p:pic>
      <p:sp>
        <p:nvSpPr>
          <p:cNvPr id="93189" name="TextBox 5"/>
          <p:cNvSpPr txBox="1">
            <a:spLocks noChangeArrowheads="1"/>
          </p:cNvSpPr>
          <p:nvPr/>
        </p:nvSpPr>
        <p:spPr bwMode="auto">
          <a:xfrm>
            <a:off x="488950" y="1136650"/>
            <a:ext cx="3400425" cy="428625"/>
          </a:xfrm>
          <a:prstGeom prst="rect">
            <a:avLst/>
          </a:prstGeom>
          <a:solidFill>
            <a:srgbClr val="FFC000"/>
          </a:solidFill>
          <a:ln w="9525" algn="ctr">
            <a:solidFill>
              <a:srgbClr val="FF9900"/>
            </a:solidFill>
            <a:round/>
            <a:headEnd/>
            <a:tailEnd/>
          </a:ln>
        </p:spPr>
        <p:txBody>
          <a:bodyPr wrap="none" lIns="0" tIns="0" rIns="0" bIns="0" anchor="ctr"/>
          <a:lstStyle/>
          <a:p>
            <a:pPr marL="109538" eaLnBrk="0" hangingPunct="0">
              <a:lnSpc>
                <a:spcPct val="120000"/>
              </a:lnSpc>
            </a:pPr>
            <a:r>
              <a:rPr lang="en-US" sz="1800"/>
              <a:t>Performance Optimization- 1 - </a:t>
            </a:r>
          </a:p>
        </p:txBody>
      </p:sp>
      <p:sp>
        <p:nvSpPr>
          <p:cNvPr id="93190" name="TextBox 6"/>
          <p:cNvSpPr txBox="1">
            <a:spLocks noChangeArrowheads="1"/>
          </p:cNvSpPr>
          <p:nvPr/>
        </p:nvSpPr>
        <p:spPr bwMode="auto">
          <a:xfrm>
            <a:off x="476250" y="1677988"/>
            <a:ext cx="8075613" cy="1066800"/>
          </a:xfrm>
          <a:prstGeom prst="rect">
            <a:avLst/>
          </a:prstGeom>
          <a:gradFill rotWithShape="0">
            <a:gsLst>
              <a:gs pos="0">
                <a:schemeClr val="bg1"/>
              </a:gs>
              <a:gs pos="100000">
                <a:schemeClr val="folHlink">
                  <a:alpha val="50000"/>
                </a:schemeClr>
              </a:gs>
            </a:gsLst>
            <a:path path="shape">
              <a:fillToRect l="50000" t="50000" r="50000" b="50000"/>
            </a:path>
          </a:gradFill>
          <a:ln w="9525" algn="ctr">
            <a:solidFill>
              <a:srgbClr val="996633"/>
            </a:solidFill>
            <a:round/>
            <a:headEnd/>
            <a:tailEnd/>
          </a:ln>
        </p:spPr>
        <p:txBody>
          <a:bodyPr wrap="none" lIns="0" tIns="0" rIns="0" bIns="0" anchor="ctr"/>
          <a:lstStyle/>
          <a:p>
            <a:pPr marL="109538" eaLnBrk="0" hangingPunct="0">
              <a:lnSpc>
                <a:spcPct val="120000"/>
              </a:lnSpc>
            </a:pPr>
            <a:r>
              <a:rPr lang="en-US" sz="1600" b="0"/>
              <a:t>Sap NetWeaver 2004s provides various tools to increase the data load and query </a:t>
            </a:r>
          </a:p>
          <a:p>
            <a:pPr marL="109538" eaLnBrk="0" hangingPunct="0">
              <a:lnSpc>
                <a:spcPct val="120000"/>
              </a:lnSpc>
            </a:pPr>
            <a:r>
              <a:rPr lang="en-US" sz="1600" b="0"/>
              <a:t>performance significantly – among them the innovative high performance analytics </a:t>
            </a:r>
          </a:p>
          <a:p>
            <a:pPr marL="109538" eaLnBrk="0" hangingPunct="0">
              <a:lnSpc>
                <a:spcPct val="120000"/>
              </a:lnSpc>
            </a:pPr>
            <a:r>
              <a:rPr lang="en-US" sz="1600" b="0"/>
              <a:t>approach. Thus, the implementation of large enterprise data warehouse is facilitated</a:t>
            </a:r>
          </a:p>
        </p:txBody>
      </p:sp>
      <p:sp>
        <p:nvSpPr>
          <p:cNvPr id="93191" name="TextBox 7"/>
          <p:cNvSpPr txBox="1">
            <a:spLocks noChangeArrowheads="1"/>
          </p:cNvSpPr>
          <p:nvPr/>
        </p:nvSpPr>
        <p:spPr bwMode="auto">
          <a:xfrm>
            <a:off x="463550" y="2862263"/>
            <a:ext cx="4327525" cy="3046412"/>
          </a:xfrm>
          <a:prstGeom prst="rect">
            <a:avLst/>
          </a:prstGeom>
          <a:solidFill>
            <a:srgbClr val="FFF3CD"/>
          </a:solidFill>
          <a:ln w="9525">
            <a:solidFill>
              <a:srgbClr val="996633"/>
            </a:solidFill>
            <a:miter lim="800000"/>
            <a:headEnd/>
            <a:tailEnd/>
          </a:ln>
        </p:spPr>
        <p:txBody>
          <a:bodyPr>
            <a:spAutoFit/>
          </a:bodyPr>
          <a:lstStyle/>
          <a:p>
            <a:pPr eaLnBrk="0" hangingPunct="0">
              <a:buFont typeface="Wingdings" pitchFamily="2" charset="2"/>
              <a:buChar char="q"/>
            </a:pPr>
            <a:r>
              <a:rPr lang="en-US" sz="1600"/>
              <a:t> High performance analytics (HPA)</a:t>
            </a:r>
            <a:br>
              <a:rPr lang="en-US" sz="1600"/>
            </a:br>
            <a:endParaRPr lang="en-US" sz="1600"/>
          </a:p>
          <a:p>
            <a:pPr eaLnBrk="0" hangingPunct="0"/>
            <a:r>
              <a:rPr lang="en-US" sz="1600" b="0"/>
              <a:t>A new paradigm for high performance data access.</a:t>
            </a:r>
            <a:br>
              <a:rPr lang="en-US" sz="1600" b="0"/>
            </a:br>
            <a:endParaRPr lang="en-US" sz="1600" b="0"/>
          </a:p>
          <a:p>
            <a:pPr eaLnBrk="0" hangingPunct="0">
              <a:buFont typeface="Wingdings" pitchFamily="2" charset="2"/>
              <a:buChar char="§"/>
            </a:pPr>
            <a:r>
              <a:rPr lang="en-US" sz="1400"/>
              <a:t> Query performance is boosted by orders of magnitude</a:t>
            </a:r>
          </a:p>
          <a:p>
            <a:pPr eaLnBrk="0" hangingPunct="0">
              <a:buFont typeface="Wingdings" pitchFamily="2" charset="2"/>
              <a:buChar char="§"/>
            </a:pPr>
            <a:r>
              <a:rPr lang="en-US" sz="1400"/>
              <a:t> Simultaneously the realignment processes roll-up and change run are improved significantly</a:t>
            </a:r>
          </a:p>
          <a:p>
            <a:pPr eaLnBrk="0" hangingPunct="0">
              <a:buFont typeface="Wingdings" pitchFamily="2" charset="2"/>
              <a:buChar char="§"/>
            </a:pPr>
            <a:r>
              <a:rPr lang="en-US" sz="1400"/>
              <a:t> HPA is built using TREX technology (search and classification engine)</a:t>
            </a:r>
          </a:p>
          <a:p>
            <a:pPr eaLnBrk="0" hangingPunct="0">
              <a:buFont typeface="Wingdings" pitchFamily="2" charset="2"/>
              <a:buChar char="§"/>
            </a:pPr>
            <a:r>
              <a:rPr lang="en-US" sz="1400"/>
              <a:t> Provides linear scalability and can fully leverage grid and adaptive computing capabilities</a:t>
            </a:r>
          </a:p>
        </p:txBody>
      </p:sp>
      <p:sp>
        <p:nvSpPr>
          <p:cNvPr id="93192" name="Rectangle 8"/>
          <p:cNvSpPr>
            <a:spLocks noChangeArrowheads="1"/>
          </p:cNvSpPr>
          <p:nvPr/>
        </p:nvSpPr>
        <p:spPr bwMode="auto">
          <a:xfrm>
            <a:off x="7577138" y="5919788"/>
            <a:ext cx="1166812" cy="228600"/>
          </a:xfrm>
          <a:prstGeom prst="rect">
            <a:avLst/>
          </a:prstGeom>
          <a:noFill/>
          <a:ln w="9525">
            <a:noFill/>
            <a:miter lim="800000"/>
            <a:headEnd/>
            <a:tailEnd/>
          </a:ln>
        </p:spPr>
        <p:txBody>
          <a:bodyPr wrap="none">
            <a:spAutoFit/>
          </a:bodyPr>
          <a:lstStyle/>
          <a:p>
            <a:pPr eaLnBrk="0" hangingPunct="0"/>
            <a:r>
              <a:rPr lang="en-US" sz="900"/>
              <a:t>*Copyright SAP AG</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94210" name="Slide Number Placeholder 4"/>
          <p:cNvSpPr>
            <a:spLocks noGrp="1"/>
          </p:cNvSpPr>
          <p:nvPr>
            <p:ph type="sldNum" sz="quarter" idx="11"/>
          </p:nvPr>
        </p:nvSpPr>
        <p:spPr>
          <a:noFill/>
        </p:spPr>
        <p:txBody>
          <a:bodyPr/>
          <a:lstStyle/>
          <a:p>
            <a:fld id="{40D405F8-67AC-4BAF-8600-B197C66A7162}" type="slidenum">
              <a:rPr lang="en-US" smtClean="0"/>
              <a:pPr/>
              <a:t>24</a:t>
            </a:fld>
            <a:endParaRPr lang="en-US" smtClean="0"/>
          </a:p>
        </p:txBody>
      </p:sp>
      <p:sp>
        <p:nvSpPr>
          <p:cNvPr id="94211" name="Rectangle 2"/>
          <p:cNvSpPr>
            <a:spLocks noGrp="1" noChangeArrowheads="1"/>
          </p:cNvSpPr>
          <p:nvPr>
            <p:ph type="title"/>
          </p:nvPr>
        </p:nvSpPr>
        <p:spPr/>
        <p:txBody>
          <a:bodyPr/>
          <a:lstStyle/>
          <a:p>
            <a:r>
              <a:rPr lang="en-US" smtClean="0"/>
              <a:t>Running the EDW – Main Processes - 2</a:t>
            </a:r>
          </a:p>
        </p:txBody>
      </p:sp>
      <p:pic>
        <p:nvPicPr>
          <p:cNvPr id="94212" name="Picture 2"/>
          <p:cNvPicPr>
            <a:picLocks noChangeAspect="1" noChangeArrowheads="1"/>
          </p:cNvPicPr>
          <p:nvPr/>
        </p:nvPicPr>
        <p:blipFill>
          <a:blip r:embed="rId2"/>
          <a:srcRect t="56873" r="39670"/>
          <a:stretch>
            <a:fillRect/>
          </a:stretch>
        </p:blipFill>
        <p:spPr bwMode="auto">
          <a:xfrm>
            <a:off x="258763" y="4217988"/>
            <a:ext cx="5040312" cy="2243137"/>
          </a:xfrm>
          <a:prstGeom prst="rect">
            <a:avLst/>
          </a:prstGeom>
          <a:noFill/>
          <a:ln w="9525">
            <a:noFill/>
            <a:miter lim="800000"/>
            <a:headEnd/>
            <a:tailEnd/>
          </a:ln>
        </p:spPr>
      </p:pic>
      <p:sp>
        <p:nvSpPr>
          <p:cNvPr id="94213" name="TextBox 5"/>
          <p:cNvSpPr txBox="1">
            <a:spLocks noChangeArrowheads="1"/>
          </p:cNvSpPr>
          <p:nvPr/>
        </p:nvSpPr>
        <p:spPr bwMode="auto">
          <a:xfrm>
            <a:off x="488950" y="1085850"/>
            <a:ext cx="3578225" cy="387350"/>
          </a:xfrm>
          <a:prstGeom prst="rect">
            <a:avLst/>
          </a:prstGeom>
          <a:solidFill>
            <a:srgbClr val="FFC000"/>
          </a:solidFill>
          <a:ln w="9525" algn="ctr">
            <a:solidFill>
              <a:srgbClr val="FF9900"/>
            </a:solidFill>
            <a:round/>
            <a:headEnd/>
            <a:tailEnd/>
          </a:ln>
        </p:spPr>
        <p:txBody>
          <a:bodyPr wrap="none" lIns="0" tIns="0" rIns="0" bIns="0" anchor="ctr"/>
          <a:lstStyle/>
          <a:p>
            <a:pPr marL="109538" eaLnBrk="0" hangingPunct="0">
              <a:lnSpc>
                <a:spcPct val="120000"/>
              </a:lnSpc>
            </a:pPr>
            <a:r>
              <a:rPr lang="en-US" sz="1800"/>
              <a:t>Performance Optimization- 2 - </a:t>
            </a:r>
          </a:p>
        </p:txBody>
      </p:sp>
      <p:sp>
        <p:nvSpPr>
          <p:cNvPr id="94214" name="TextBox 6"/>
          <p:cNvSpPr txBox="1">
            <a:spLocks noChangeArrowheads="1"/>
          </p:cNvSpPr>
          <p:nvPr/>
        </p:nvSpPr>
        <p:spPr bwMode="auto">
          <a:xfrm>
            <a:off x="476250" y="1609725"/>
            <a:ext cx="8075613" cy="860425"/>
          </a:xfrm>
          <a:prstGeom prst="rect">
            <a:avLst/>
          </a:prstGeom>
          <a:gradFill rotWithShape="0">
            <a:gsLst>
              <a:gs pos="0">
                <a:schemeClr val="bg1"/>
              </a:gs>
              <a:gs pos="100000">
                <a:schemeClr val="folHlink">
                  <a:alpha val="50000"/>
                </a:schemeClr>
              </a:gs>
            </a:gsLst>
            <a:path path="shape">
              <a:fillToRect l="50000" t="50000" r="50000" b="50000"/>
            </a:path>
          </a:gradFill>
          <a:ln w="9525" algn="ctr">
            <a:solidFill>
              <a:srgbClr val="FF9900"/>
            </a:solidFill>
            <a:round/>
            <a:headEnd/>
            <a:tailEnd/>
          </a:ln>
        </p:spPr>
        <p:txBody>
          <a:bodyPr wrap="none" lIns="0" tIns="0" rIns="0" bIns="0" anchor="ctr"/>
          <a:lstStyle/>
          <a:p>
            <a:pPr marL="109538" eaLnBrk="0" hangingPunct="0">
              <a:lnSpc>
                <a:spcPct val="120000"/>
              </a:lnSpc>
            </a:pPr>
            <a:r>
              <a:rPr lang="en-US" sz="1600" b="0"/>
              <a:t>Sap NetWeaver 2004s provides various tools to increase the data load and query </a:t>
            </a:r>
          </a:p>
          <a:p>
            <a:pPr marL="109538" eaLnBrk="0" hangingPunct="0">
              <a:lnSpc>
                <a:spcPct val="120000"/>
              </a:lnSpc>
            </a:pPr>
            <a:r>
              <a:rPr lang="en-US" sz="1600" b="0"/>
              <a:t>performance significantly – among them the innovative high performance analytics </a:t>
            </a:r>
          </a:p>
          <a:p>
            <a:pPr marL="109538" eaLnBrk="0" hangingPunct="0">
              <a:lnSpc>
                <a:spcPct val="120000"/>
              </a:lnSpc>
            </a:pPr>
            <a:r>
              <a:rPr lang="en-US" sz="1600" b="0"/>
              <a:t>approach. Thus, the implementation of large enterprise data warehouse is facilitated</a:t>
            </a:r>
          </a:p>
        </p:txBody>
      </p:sp>
      <p:sp>
        <p:nvSpPr>
          <p:cNvPr id="8" name="TextBox 7"/>
          <p:cNvSpPr txBox="1"/>
          <p:nvPr/>
        </p:nvSpPr>
        <p:spPr>
          <a:xfrm>
            <a:off x="5364163" y="2982913"/>
            <a:ext cx="3244850" cy="1878012"/>
          </a:xfrm>
          <a:prstGeom prst="rect">
            <a:avLst/>
          </a:prstGeom>
          <a:solidFill>
            <a:schemeClr val="bg1">
              <a:lumMod val="95000"/>
            </a:schemeClr>
          </a:solidFill>
          <a:ln>
            <a:solidFill>
              <a:srgbClr val="996633"/>
            </a:solidFill>
          </a:ln>
        </p:spPr>
        <p:txBody>
          <a:bodyPr>
            <a:spAutoFit/>
          </a:bodyPr>
          <a:lstStyle/>
          <a:p>
            <a:pPr eaLnBrk="0" hangingPunct="0">
              <a:buFont typeface="Wingdings" pitchFamily="2" charset="2"/>
              <a:buChar char="q"/>
              <a:defRPr/>
            </a:pPr>
            <a:r>
              <a:rPr lang="en-US" sz="1600" dirty="0"/>
              <a:t> Example for Re-Partitioning </a:t>
            </a:r>
          </a:p>
          <a:p>
            <a:pPr eaLnBrk="0" hangingPunct="0">
              <a:defRPr/>
            </a:pPr>
            <a:r>
              <a:rPr lang="en-US" sz="1600" b="0" dirty="0"/>
              <a:t>Change partitioning</a:t>
            </a:r>
          </a:p>
          <a:p>
            <a:pPr eaLnBrk="0" hangingPunct="0">
              <a:buFont typeface="Wingdings" pitchFamily="2" charset="2"/>
              <a:buChar char="§"/>
              <a:defRPr/>
            </a:pPr>
            <a:r>
              <a:rPr lang="en-US" sz="1400" dirty="0"/>
              <a:t> The </a:t>
            </a:r>
            <a:r>
              <a:rPr lang="en-US" sz="1400" dirty="0" err="1"/>
              <a:t>InfoCube</a:t>
            </a:r>
            <a:r>
              <a:rPr lang="en-US" sz="1400" dirty="0"/>
              <a:t> is partitioned on as too granular – too many partitions have been created during the past years</a:t>
            </a:r>
          </a:p>
          <a:p>
            <a:pPr eaLnBrk="0" hangingPunct="0">
              <a:buFont typeface="Wingdings" pitchFamily="2" charset="2"/>
              <a:buChar char="§"/>
              <a:defRPr/>
            </a:pPr>
            <a:r>
              <a:rPr lang="en-US" sz="1400" dirty="0"/>
              <a:t> The new partitioning should be on monthly basis</a:t>
            </a:r>
          </a:p>
        </p:txBody>
      </p:sp>
      <p:sp>
        <p:nvSpPr>
          <p:cNvPr id="94216" name="TextBox 8"/>
          <p:cNvSpPr txBox="1">
            <a:spLocks noChangeArrowheads="1"/>
          </p:cNvSpPr>
          <p:nvPr/>
        </p:nvSpPr>
        <p:spPr bwMode="auto">
          <a:xfrm>
            <a:off x="1016000" y="2563813"/>
            <a:ext cx="3736975" cy="1508125"/>
          </a:xfrm>
          <a:prstGeom prst="rect">
            <a:avLst/>
          </a:prstGeom>
          <a:solidFill>
            <a:srgbClr val="FFF3CD"/>
          </a:solidFill>
          <a:ln w="9525">
            <a:solidFill>
              <a:srgbClr val="996633"/>
            </a:solidFill>
            <a:miter lim="800000"/>
            <a:headEnd/>
            <a:tailEnd/>
          </a:ln>
        </p:spPr>
        <p:txBody>
          <a:bodyPr>
            <a:spAutoFit/>
          </a:bodyPr>
          <a:lstStyle/>
          <a:p>
            <a:pPr eaLnBrk="0" hangingPunct="0">
              <a:buFont typeface="Wingdings" pitchFamily="2" charset="2"/>
              <a:buChar char="q"/>
            </a:pPr>
            <a:r>
              <a:rPr lang="en-US" sz="1600"/>
              <a:t> Re-Partitioning </a:t>
            </a:r>
          </a:p>
          <a:p>
            <a:pPr eaLnBrk="0" hangingPunct="0"/>
            <a:r>
              <a:rPr lang="en-US" sz="1600" b="0"/>
              <a:t>Re-partitioning enables the change management of partitioned InfoCubes</a:t>
            </a:r>
            <a:br>
              <a:rPr lang="en-US" sz="1600" b="0"/>
            </a:br>
            <a:endParaRPr lang="en-US" sz="1600" b="0"/>
          </a:p>
          <a:p>
            <a:pPr eaLnBrk="0" hangingPunct="0">
              <a:buFont typeface="Wingdings" pitchFamily="2" charset="2"/>
              <a:buChar char="§"/>
            </a:pPr>
            <a:r>
              <a:rPr lang="en-US" sz="1400"/>
              <a:t> Attaching, combining partitions or complete re-partitioning </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95234" name="Slide Number Placeholder 4"/>
          <p:cNvSpPr>
            <a:spLocks noGrp="1"/>
          </p:cNvSpPr>
          <p:nvPr>
            <p:ph type="sldNum" sz="quarter" idx="11"/>
          </p:nvPr>
        </p:nvSpPr>
        <p:spPr>
          <a:noFill/>
        </p:spPr>
        <p:txBody>
          <a:bodyPr/>
          <a:lstStyle/>
          <a:p>
            <a:fld id="{83A72C8D-B763-4CBA-9C00-1D7EF85F98F3}" type="slidenum">
              <a:rPr lang="en-US" smtClean="0"/>
              <a:pPr/>
              <a:t>25</a:t>
            </a:fld>
            <a:endParaRPr lang="en-US" smtClean="0"/>
          </a:p>
        </p:txBody>
      </p:sp>
      <p:sp>
        <p:nvSpPr>
          <p:cNvPr id="95235" name="Rectangle 2"/>
          <p:cNvSpPr>
            <a:spLocks noGrp="1" noChangeArrowheads="1"/>
          </p:cNvSpPr>
          <p:nvPr>
            <p:ph type="title"/>
          </p:nvPr>
        </p:nvSpPr>
        <p:spPr/>
        <p:txBody>
          <a:bodyPr/>
          <a:lstStyle/>
          <a:p>
            <a:r>
              <a:rPr lang="en-US" smtClean="0"/>
              <a:t>Running the EDW – Main Processes - 2</a:t>
            </a:r>
          </a:p>
        </p:txBody>
      </p:sp>
      <p:sp>
        <p:nvSpPr>
          <p:cNvPr id="95236" name="TextBox 5"/>
          <p:cNvSpPr txBox="1">
            <a:spLocks noChangeArrowheads="1"/>
          </p:cNvSpPr>
          <p:nvPr/>
        </p:nvSpPr>
        <p:spPr bwMode="auto">
          <a:xfrm>
            <a:off x="488950" y="1147763"/>
            <a:ext cx="3578225" cy="381000"/>
          </a:xfrm>
          <a:prstGeom prst="rect">
            <a:avLst/>
          </a:prstGeom>
          <a:solidFill>
            <a:srgbClr val="FFC000"/>
          </a:solidFill>
          <a:ln w="9525" algn="ctr">
            <a:solidFill>
              <a:srgbClr val="FF9900"/>
            </a:solidFill>
            <a:round/>
            <a:headEnd/>
            <a:tailEnd/>
          </a:ln>
        </p:spPr>
        <p:txBody>
          <a:bodyPr wrap="none" lIns="0" tIns="0" rIns="0" bIns="0" anchor="ctr"/>
          <a:lstStyle/>
          <a:p>
            <a:pPr marL="109538" eaLnBrk="0" hangingPunct="0">
              <a:lnSpc>
                <a:spcPct val="120000"/>
              </a:lnSpc>
            </a:pPr>
            <a:r>
              <a:rPr lang="en-US" sz="1800"/>
              <a:t>Performance Optimization- 3 - </a:t>
            </a:r>
          </a:p>
        </p:txBody>
      </p:sp>
      <p:sp>
        <p:nvSpPr>
          <p:cNvPr id="95237" name="TextBox 6"/>
          <p:cNvSpPr txBox="1">
            <a:spLocks noChangeArrowheads="1"/>
          </p:cNvSpPr>
          <p:nvPr/>
        </p:nvSpPr>
        <p:spPr bwMode="auto">
          <a:xfrm>
            <a:off x="515938" y="1706563"/>
            <a:ext cx="8074025" cy="1208087"/>
          </a:xfrm>
          <a:prstGeom prst="rect">
            <a:avLst/>
          </a:prstGeom>
          <a:gradFill rotWithShape="0">
            <a:gsLst>
              <a:gs pos="0">
                <a:schemeClr val="bg1"/>
              </a:gs>
              <a:gs pos="100000">
                <a:schemeClr val="folHlink">
                  <a:alpha val="50000"/>
                </a:schemeClr>
              </a:gs>
            </a:gsLst>
            <a:path path="shape">
              <a:fillToRect l="50000" t="50000" r="50000" b="50000"/>
            </a:path>
          </a:gradFill>
          <a:ln w="9525" algn="ctr">
            <a:solidFill>
              <a:srgbClr val="996633"/>
            </a:solidFill>
            <a:round/>
            <a:headEnd/>
            <a:tailEnd/>
          </a:ln>
        </p:spPr>
        <p:txBody>
          <a:bodyPr wrap="none" lIns="0" tIns="0" rIns="0" bIns="0" anchor="ctr"/>
          <a:lstStyle/>
          <a:p>
            <a:pPr marL="109538" eaLnBrk="0" hangingPunct="0">
              <a:lnSpc>
                <a:spcPct val="120000"/>
              </a:lnSpc>
            </a:pPr>
            <a:r>
              <a:rPr lang="en-US" sz="1600" b="0"/>
              <a:t>Sap NetWeaver 2004s provides various tools to increase the data load and query </a:t>
            </a:r>
          </a:p>
          <a:p>
            <a:pPr marL="109538" eaLnBrk="0" hangingPunct="0">
              <a:lnSpc>
                <a:spcPct val="120000"/>
              </a:lnSpc>
            </a:pPr>
            <a:r>
              <a:rPr lang="en-US" sz="1600" b="0"/>
              <a:t>performance significantly – among them the innovative high performance analytics </a:t>
            </a:r>
          </a:p>
          <a:p>
            <a:pPr marL="109538" eaLnBrk="0" hangingPunct="0">
              <a:lnSpc>
                <a:spcPct val="120000"/>
              </a:lnSpc>
            </a:pPr>
            <a:r>
              <a:rPr lang="en-US" sz="1600" b="0"/>
              <a:t>approach. Thus, the implementation of large enterprise data warehouse is facilitated</a:t>
            </a:r>
          </a:p>
        </p:txBody>
      </p:sp>
      <p:sp>
        <p:nvSpPr>
          <p:cNvPr id="8" name="TextBox 7"/>
          <p:cNvSpPr txBox="1"/>
          <p:nvPr/>
        </p:nvSpPr>
        <p:spPr>
          <a:xfrm>
            <a:off x="881063" y="3057525"/>
            <a:ext cx="6581775" cy="2616200"/>
          </a:xfrm>
          <a:prstGeom prst="rect">
            <a:avLst/>
          </a:prstGeom>
          <a:solidFill>
            <a:schemeClr val="bg1">
              <a:lumMod val="95000"/>
            </a:schemeClr>
          </a:solidFill>
          <a:ln>
            <a:solidFill>
              <a:srgbClr val="996633"/>
            </a:solidFill>
          </a:ln>
        </p:spPr>
        <p:txBody>
          <a:bodyPr>
            <a:spAutoFit/>
          </a:bodyPr>
          <a:lstStyle/>
          <a:p>
            <a:pPr eaLnBrk="0" hangingPunct="0">
              <a:buFont typeface="Wingdings" pitchFamily="2" charset="2"/>
              <a:buChar char="q"/>
              <a:defRPr/>
            </a:pPr>
            <a:r>
              <a:rPr lang="en-US" sz="1600" dirty="0"/>
              <a:t> Improved performance of processes</a:t>
            </a:r>
            <a:br>
              <a:rPr lang="en-US" sz="1600" dirty="0"/>
            </a:br>
            <a:endParaRPr lang="en-US" sz="1600" dirty="0"/>
          </a:p>
          <a:p>
            <a:pPr eaLnBrk="0" hangingPunct="0">
              <a:defRPr/>
            </a:pPr>
            <a:r>
              <a:rPr lang="en-US" sz="1600" b="0" dirty="0"/>
              <a:t>Extended (intrinsic) parallelism and scalability of the following  processes</a:t>
            </a:r>
            <a:br>
              <a:rPr lang="en-US" sz="1600" b="0" dirty="0"/>
            </a:br>
            <a:endParaRPr lang="en-US" sz="1600" b="0" dirty="0"/>
          </a:p>
          <a:p>
            <a:pPr eaLnBrk="0" hangingPunct="0">
              <a:buFont typeface="Wingdings" pitchFamily="2" charset="2"/>
              <a:buChar char="§"/>
              <a:defRPr/>
            </a:pPr>
            <a:r>
              <a:rPr lang="en-US" sz="1400" dirty="0"/>
              <a:t> Query Execution</a:t>
            </a:r>
          </a:p>
          <a:p>
            <a:pPr eaLnBrk="0" hangingPunct="0">
              <a:buFont typeface="Wingdings" pitchFamily="2" charset="2"/>
              <a:buChar char="§"/>
              <a:defRPr/>
            </a:pPr>
            <a:r>
              <a:rPr lang="en-US" sz="1400" dirty="0"/>
              <a:t> </a:t>
            </a:r>
            <a:r>
              <a:rPr lang="en-US" sz="1400" dirty="0" err="1"/>
              <a:t>DataSource</a:t>
            </a:r>
            <a:r>
              <a:rPr lang="en-US" sz="1400" dirty="0"/>
              <a:t> object activation </a:t>
            </a:r>
          </a:p>
          <a:p>
            <a:pPr eaLnBrk="0" hangingPunct="0">
              <a:buFont typeface="Wingdings" pitchFamily="2" charset="2"/>
              <a:buChar char="§"/>
              <a:defRPr/>
            </a:pPr>
            <a:r>
              <a:rPr lang="en-US" sz="1400" dirty="0"/>
              <a:t> Roll-up change run and compression</a:t>
            </a:r>
          </a:p>
          <a:p>
            <a:pPr eaLnBrk="0" hangingPunct="0">
              <a:buFont typeface="Wingdings" pitchFamily="2" charset="2"/>
              <a:buChar char="§"/>
              <a:defRPr/>
            </a:pPr>
            <a:r>
              <a:rPr lang="en-US" sz="1400" dirty="0"/>
              <a:t> Platform-specific improvements</a:t>
            </a:r>
          </a:p>
          <a:p>
            <a:pPr eaLnBrk="0" hangingPunct="0">
              <a:buFont typeface="Wingdings" pitchFamily="2" charset="2"/>
              <a:buChar char="§"/>
              <a:defRPr/>
            </a:pPr>
            <a:r>
              <a:rPr lang="en-US" sz="1400" dirty="0"/>
              <a:t> Multidimensional clustering on IBM DB6</a:t>
            </a:r>
          </a:p>
          <a:p>
            <a:pPr eaLnBrk="0" hangingPunct="0">
              <a:defRPr/>
            </a:pPr>
            <a:endParaRPr lang="en-US" sz="14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96258" name="Slide Number Placeholder 4"/>
          <p:cNvSpPr>
            <a:spLocks noGrp="1"/>
          </p:cNvSpPr>
          <p:nvPr>
            <p:ph type="sldNum" sz="quarter" idx="11"/>
          </p:nvPr>
        </p:nvSpPr>
        <p:spPr>
          <a:noFill/>
        </p:spPr>
        <p:txBody>
          <a:bodyPr/>
          <a:lstStyle/>
          <a:p>
            <a:fld id="{8C4563D7-8B1B-48C5-9AA1-EC3085D6FAC9}" type="slidenum">
              <a:rPr lang="en-US" smtClean="0"/>
              <a:pPr/>
              <a:t>26</a:t>
            </a:fld>
            <a:endParaRPr lang="en-US" smtClean="0"/>
          </a:p>
        </p:txBody>
      </p:sp>
      <p:sp>
        <p:nvSpPr>
          <p:cNvPr id="96259" name="Rectangle 2"/>
          <p:cNvSpPr>
            <a:spLocks noGrp="1" noChangeArrowheads="1"/>
          </p:cNvSpPr>
          <p:nvPr>
            <p:ph type="title"/>
          </p:nvPr>
        </p:nvSpPr>
        <p:spPr/>
        <p:txBody>
          <a:bodyPr/>
          <a:lstStyle/>
          <a:p>
            <a:r>
              <a:rPr lang="en-US" smtClean="0"/>
              <a:t>Running the EDW – Main Processes - 2</a:t>
            </a:r>
          </a:p>
        </p:txBody>
      </p:sp>
      <p:sp>
        <p:nvSpPr>
          <p:cNvPr id="96260" name="TextBox 6"/>
          <p:cNvSpPr txBox="1">
            <a:spLocks noChangeArrowheads="1"/>
          </p:cNvSpPr>
          <p:nvPr/>
        </p:nvSpPr>
        <p:spPr bwMode="auto">
          <a:xfrm>
            <a:off x="552450" y="1160463"/>
            <a:ext cx="2573338" cy="360362"/>
          </a:xfrm>
          <a:prstGeom prst="rect">
            <a:avLst/>
          </a:prstGeom>
          <a:solidFill>
            <a:srgbClr val="FFC000"/>
          </a:solidFill>
          <a:ln w="9525" algn="ctr">
            <a:solidFill>
              <a:srgbClr val="FF9900"/>
            </a:solidFill>
            <a:round/>
            <a:headEnd/>
            <a:tailEnd/>
          </a:ln>
        </p:spPr>
        <p:txBody>
          <a:bodyPr wrap="none" lIns="0" tIns="0" rIns="0" bIns="0" anchor="ctr"/>
          <a:lstStyle/>
          <a:p>
            <a:pPr marL="109538" algn="ctr" eaLnBrk="0" hangingPunct="0">
              <a:lnSpc>
                <a:spcPct val="120000"/>
              </a:lnSpc>
            </a:pPr>
            <a:r>
              <a:rPr lang="en-US" sz="1800"/>
              <a:t>User Management</a:t>
            </a:r>
          </a:p>
        </p:txBody>
      </p:sp>
      <p:sp>
        <p:nvSpPr>
          <p:cNvPr id="8" name="TextBox 7"/>
          <p:cNvSpPr txBox="1"/>
          <p:nvPr/>
        </p:nvSpPr>
        <p:spPr>
          <a:xfrm>
            <a:off x="565150" y="1624013"/>
            <a:ext cx="8075613" cy="750887"/>
          </a:xfrm>
          <a:prstGeom prst="rect">
            <a:avLst/>
          </a:prstGeom>
          <a:gradFill>
            <a:gsLst>
              <a:gs pos="0">
                <a:schemeClr val="bg1"/>
              </a:gs>
              <a:gs pos="100000">
                <a:schemeClr val="folHlink">
                  <a:alpha val="50000"/>
                </a:schemeClr>
              </a:gs>
            </a:gsLst>
            <a:path path="shape">
              <a:fillToRect l="50000" t="50000" r="50000" b="50000"/>
            </a:path>
          </a:gradFill>
          <a:ln w="9525" algn="ctr">
            <a:solidFill>
              <a:srgbClr val="FF9900"/>
            </a:solidFill>
            <a:round/>
            <a:headEnd/>
            <a:tailEnd/>
          </a:ln>
          <a:effectLst/>
        </p:spPr>
        <p:txBody>
          <a:bodyPr wrap="none" lIns="0" tIns="0" rIns="0" bIns="0" anchor="ctr"/>
          <a:lstStyle/>
          <a:p>
            <a:pPr algn="ctr" eaLnBrk="0" hangingPunct="0">
              <a:lnSpc>
                <a:spcPct val="120000"/>
              </a:lnSpc>
              <a:defRPr/>
            </a:pPr>
            <a:r>
              <a:rPr lang="en-US" sz="1600" b="0" dirty="0"/>
              <a:t>Sap </a:t>
            </a:r>
            <a:r>
              <a:rPr lang="en-US" sz="1600" b="0" dirty="0" err="1"/>
              <a:t>NetWeaver</a:t>
            </a:r>
            <a:r>
              <a:rPr lang="en-US" sz="1600" b="0" dirty="0"/>
              <a:t> 2004s provides a new highly flexible approach to define end user </a:t>
            </a:r>
          </a:p>
          <a:p>
            <a:pPr marL="109538" algn="ctr" eaLnBrk="0" hangingPunct="0">
              <a:lnSpc>
                <a:spcPct val="120000"/>
              </a:lnSpc>
              <a:defRPr/>
            </a:pPr>
            <a:r>
              <a:rPr lang="en-US" sz="1600" b="0" dirty="0"/>
              <a:t>authorizations. This new concept should facilitate even complex security paradigms.</a:t>
            </a:r>
          </a:p>
        </p:txBody>
      </p:sp>
      <p:sp>
        <p:nvSpPr>
          <p:cNvPr id="96262" name="TextBox 8"/>
          <p:cNvSpPr txBox="1">
            <a:spLocks noChangeArrowheads="1"/>
          </p:cNvSpPr>
          <p:nvPr/>
        </p:nvSpPr>
        <p:spPr bwMode="auto">
          <a:xfrm>
            <a:off x="715963" y="2514600"/>
            <a:ext cx="6581775" cy="3684588"/>
          </a:xfrm>
          <a:prstGeom prst="rect">
            <a:avLst/>
          </a:prstGeom>
          <a:solidFill>
            <a:srgbClr val="FFF3CD"/>
          </a:solidFill>
          <a:ln w="9525">
            <a:solidFill>
              <a:srgbClr val="996633"/>
            </a:solidFill>
            <a:miter lim="800000"/>
            <a:headEnd/>
            <a:tailEnd/>
          </a:ln>
        </p:spPr>
        <p:txBody>
          <a:bodyPr>
            <a:spAutoFit/>
          </a:bodyPr>
          <a:lstStyle/>
          <a:p>
            <a:pPr eaLnBrk="0" hangingPunct="0">
              <a:buFont typeface="Wingdings" pitchFamily="2" charset="2"/>
              <a:buChar char="q"/>
            </a:pPr>
            <a:r>
              <a:rPr lang="en-US" sz="1600"/>
              <a:t> New analysis authorization concept</a:t>
            </a:r>
            <a:br>
              <a:rPr lang="en-US" sz="1600"/>
            </a:br>
            <a:endParaRPr lang="en-US" sz="1600"/>
          </a:p>
          <a:p>
            <a:pPr eaLnBrk="0" hangingPunct="0"/>
            <a:r>
              <a:rPr lang="en-US" sz="1600" b="0"/>
              <a:t>New concept replaces authorization object concept for analysis users</a:t>
            </a:r>
            <a:br>
              <a:rPr lang="en-US" sz="1600" b="0"/>
            </a:br>
            <a:endParaRPr lang="en-US" sz="1600" b="0"/>
          </a:p>
          <a:p>
            <a:pPr eaLnBrk="0" hangingPunct="0">
              <a:lnSpc>
                <a:spcPct val="110000"/>
              </a:lnSpc>
              <a:buFont typeface="Wingdings" pitchFamily="2" charset="2"/>
              <a:buChar char="§"/>
            </a:pPr>
            <a:r>
              <a:rPr lang="en-US" sz="1400"/>
              <a:t> Authorization form a union (not an intersection)   ‘as expected’</a:t>
            </a:r>
          </a:p>
          <a:p>
            <a:pPr eaLnBrk="0" hangingPunct="0">
              <a:lnSpc>
                <a:spcPct val="110000"/>
              </a:lnSpc>
              <a:buFont typeface="Wingdings" pitchFamily="2" charset="2"/>
              <a:buChar char="§"/>
            </a:pPr>
            <a:r>
              <a:rPr lang="en-US" sz="1400"/>
              <a:t> High flexibility of authorizations (e.g. authorized only on the first 10 days of each month)</a:t>
            </a:r>
          </a:p>
          <a:p>
            <a:pPr eaLnBrk="0" hangingPunct="0">
              <a:lnSpc>
                <a:spcPct val="110000"/>
              </a:lnSpc>
              <a:buFont typeface="Wingdings" pitchFamily="2" charset="2"/>
              <a:buChar char="§"/>
            </a:pPr>
            <a:r>
              <a:rPr lang="en-US" sz="1400"/>
              <a:t> No restrictions in terms of number of InfoObjects</a:t>
            </a:r>
          </a:p>
          <a:p>
            <a:pPr eaLnBrk="0" hangingPunct="0">
              <a:lnSpc>
                <a:spcPct val="110000"/>
              </a:lnSpc>
              <a:buFont typeface="Wingdings" pitchFamily="2" charset="2"/>
              <a:buChar char="§"/>
            </a:pPr>
            <a:r>
              <a:rPr lang="en-US" sz="1400"/>
              <a:t> Changeable at every time </a:t>
            </a:r>
          </a:p>
          <a:p>
            <a:pPr eaLnBrk="0" hangingPunct="0">
              <a:lnSpc>
                <a:spcPct val="110000"/>
              </a:lnSpc>
              <a:buFont typeface="Wingdings" pitchFamily="2" charset="2"/>
              <a:buChar char="§"/>
            </a:pPr>
            <a:r>
              <a:rPr lang="en-US" sz="1400"/>
              <a:t> Navigation attributes individually selectable </a:t>
            </a:r>
          </a:p>
          <a:p>
            <a:pPr eaLnBrk="0" hangingPunct="0">
              <a:lnSpc>
                <a:spcPct val="110000"/>
              </a:lnSpc>
              <a:buFont typeface="Wingdings" pitchFamily="2" charset="2"/>
              <a:buChar char="§"/>
            </a:pPr>
            <a:r>
              <a:rPr lang="en-US" sz="1400"/>
              <a:t> Hierarchy authorizations at the same level as value/interval authorizations</a:t>
            </a:r>
          </a:p>
          <a:p>
            <a:pPr eaLnBrk="0" hangingPunct="0">
              <a:lnSpc>
                <a:spcPct val="110000"/>
              </a:lnSpc>
              <a:buFont typeface="Wingdings" pitchFamily="2" charset="2"/>
              <a:buChar char="§"/>
            </a:pPr>
            <a:r>
              <a:rPr lang="en-US" sz="1400"/>
              <a:t> Special dimensions for every authorizations: InfoProvider, activity, validity</a:t>
            </a:r>
          </a:p>
          <a:p>
            <a:pPr eaLnBrk="0" hangingPunct="0">
              <a:lnSpc>
                <a:spcPct val="110000"/>
              </a:lnSpc>
              <a:buFont typeface="Wingdings" pitchFamily="2" charset="2"/>
              <a:buChar char="§"/>
            </a:pPr>
            <a:r>
              <a:rPr lang="en-US" sz="1400"/>
              <a:t> Simplified modeling</a:t>
            </a:r>
          </a:p>
          <a:p>
            <a:pPr eaLnBrk="0" hangingPunct="0">
              <a:lnSpc>
                <a:spcPct val="110000"/>
              </a:lnSpc>
              <a:buFont typeface="Wingdings" pitchFamily="2" charset="2"/>
              <a:buChar char="§"/>
            </a:pPr>
            <a:r>
              <a:rPr lang="en-US" sz="1400"/>
              <a:t> Lower TCO</a:t>
            </a:r>
          </a:p>
          <a:p>
            <a:pPr eaLnBrk="0" hangingPunct="0">
              <a:lnSpc>
                <a:spcPct val="110000"/>
              </a:lnSpc>
              <a:buFont typeface="Wingdings" pitchFamily="2" charset="2"/>
              <a:buChar char="§"/>
            </a:pPr>
            <a:r>
              <a:rPr lang="en-US" sz="1400"/>
              <a:t> Migration help available (not completely automatic)</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97282" name="Slide Number Placeholder 4"/>
          <p:cNvSpPr>
            <a:spLocks noGrp="1"/>
          </p:cNvSpPr>
          <p:nvPr>
            <p:ph type="sldNum" sz="quarter" idx="11"/>
          </p:nvPr>
        </p:nvSpPr>
        <p:spPr>
          <a:noFill/>
        </p:spPr>
        <p:txBody>
          <a:bodyPr/>
          <a:lstStyle/>
          <a:p>
            <a:fld id="{0D343054-02A7-4200-B460-A6CFC346D61F}" type="slidenum">
              <a:rPr lang="en-US" smtClean="0"/>
              <a:pPr/>
              <a:t>27</a:t>
            </a:fld>
            <a:endParaRPr lang="en-US" smtClean="0"/>
          </a:p>
        </p:txBody>
      </p:sp>
      <p:sp>
        <p:nvSpPr>
          <p:cNvPr id="97283" name="Rectangle 2"/>
          <p:cNvSpPr>
            <a:spLocks noGrp="1" noChangeArrowheads="1"/>
          </p:cNvSpPr>
          <p:nvPr>
            <p:ph type="title"/>
          </p:nvPr>
        </p:nvSpPr>
        <p:spPr/>
        <p:txBody>
          <a:bodyPr/>
          <a:lstStyle/>
          <a:p>
            <a:r>
              <a:rPr lang="en-US" smtClean="0"/>
              <a:t>Running the EDW – Process Flow</a:t>
            </a:r>
          </a:p>
        </p:txBody>
      </p:sp>
      <p:pic>
        <p:nvPicPr>
          <p:cNvPr id="97284" name="Picture 2"/>
          <p:cNvPicPr>
            <a:picLocks noChangeAspect="1" noChangeArrowheads="1"/>
          </p:cNvPicPr>
          <p:nvPr/>
        </p:nvPicPr>
        <p:blipFill>
          <a:blip r:embed="rId2"/>
          <a:srcRect/>
          <a:stretch>
            <a:fillRect/>
          </a:stretch>
        </p:blipFill>
        <p:spPr bwMode="auto">
          <a:xfrm>
            <a:off x="304800" y="1160463"/>
            <a:ext cx="8534400" cy="5257800"/>
          </a:xfrm>
          <a:prstGeom prst="rect">
            <a:avLst/>
          </a:prstGeom>
          <a:noFill/>
          <a:ln w="9525">
            <a:noFill/>
            <a:miter lim="800000"/>
            <a:headEnd/>
            <a:tailEnd/>
          </a:ln>
        </p:spPr>
      </p:pic>
      <p:sp>
        <p:nvSpPr>
          <p:cNvPr id="97285" name="Rectangle 5"/>
          <p:cNvSpPr>
            <a:spLocks noChangeArrowheads="1"/>
          </p:cNvSpPr>
          <p:nvPr/>
        </p:nvSpPr>
        <p:spPr bwMode="auto">
          <a:xfrm>
            <a:off x="7054850" y="6548438"/>
            <a:ext cx="1176338" cy="230187"/>
          </a:xfrm>
          <a:prstGeom prst="rect">
            <a:avLst/>
          </a:prstGeom>
          <a:noFill/>
          <a:ln w="9525">
            <a:noFill/>
            <a:miter lim="800000"/>
            <a:headEnd/>
            <a:tailEnd/>
          </a:ln>
        </p:spPr>
        <p:txBody>
          <a:bodyPr wrap="none">
            <a:spAutoFit/>
          </a:bodyPr>
          <a:lstStyle/>
          <a:p>
            <a:pPr eaLnBrk="0" hangingPunct="0"/>
            <a:r>
              <a:rPr lang="en-US" sz="900"/>
              <a:t>*Copyright SAP AG</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98306" name="Slide Number Placeholder 4"/>
          <p:cNvSpPr>
            <a:spLocks noGrp="1"/>
          </p:cNvSpPr>
          <p:nvPr>
            <p:ph type="sldNum" sz="quarter" idx="11"/>
          </p:nvPr>
        </p:nvSpPr>
        <p:spPr>
          <a:noFill/>
        </p:spPr>
        <p:txBody>
          <a:bodyPr/>
          <a:lstStyle/>
          <a:p>
            <a:fld id="{6E15EB6D-6CAC-42BB-A6E9-741D819D3313}" type="slidenum">
              <a:rPr lang="en-US" smtClean="0"/>
              <a:pPr/>
              <a:t>28</a:t>
            </a:fld>
            <a:endParaRPr lang="en-US" smtClean="0"/>
          </a:p>
        </p:txBody>
      </p:sp>
      <p:sp>
        <p:nvSpPr>
          <p:cNvPr id="6" name="Oval 4"/>
          <p:cNvSpPr>
            <a:spLocks noChangeArrowheads="1"/>
          </p:cNvSpPr>
          <p:nvPr/>
        </p:nvSpPr>
        <p:spPr bwMode="auto">
          <a:xfrm>
            <a:off x="720725" y="1190625"/>
            <a:ext cx="457200" cy="457200"/>
          </a:xfrm>
          <a:prstGeom prst="ellipse">
            <a:avLst/>
          </a:prstGeom>
          <a:solidFill>
            <a:schemeClr val="bg1">
              <a:lumMod val="75000"/>
            </a:schemeClr>
          </a:solidFill>
          <a:ln w="9525">
            <a:noFill/>
            <a:round/>
            <a:headEnd/>
            <a:tailEnd/>
          </a:ln>
        </p:spPr>
        <p:txBody>
          <a:bodyPr wrap="none" anchor="ctr"/>
          <a:lstStyle/>
          <a:p>
            <a:pPr algn="ctr" eaLnBrk="0" hangingPunct="0">
              <a:defRPr/>
            </a:pPr>
            <a:r>
              <a:rPr lang="en-US" dirty="0">
                <a:solidFill>
                  <a:schemeClr val="bg1"/>
                </a:solidFill>
              </a:rPr>
              <a:t>1</a:t>
            </a:r>
          </a:p>
        </p:txBody>
      </p:sp>
      <p:sp>
        <p:nvSpPr>
          <p:cNvPr id="98308" name="Oval 6"/>
          <p:cNvSpPr>
            <a:spLocks noChangeArrowheads="1"/>
          </p:cNvSpPr>
          <p:nvPr/>
        </p:nvSpPr>
        <p:spPr bwMode="auto">
          <a:xfrm>
            <a:off x="735013" y="1855788"/>
            <a:ext cx="457200" cy="457200"/>
          </a:xfrm>
          <a:prstGeom prst="ellipse">
            <a:avLst/>
          </a:prstGeom>
          <a:solidFill>
            <a:srgbClr val="333333"/>
          </a:solidFill>
          <a:ln w="9525">
            <a:noFill/>
            <a:round/>
            <a:headEnd/>
            <a:tailEnd/>
          </a:ln>
        </p:spPr>
        <p:txBody>
          <a:bodyPr wrap="none" anchor="ctr"/>
          <a:lstStyle/>
          <a:p>
            <a:pPr algn="ctr" eaLnBrk="0" hangingPunct="0"/>
            <a:r>
              <a:rPr lang="en-US">
                <a:solidFill>
                  <a:schemeClr val="bg1"/>
                </a:solidFill>
              </a:rPr>
              <a:t>2</a:t>
            </a:r>
          </a:p>
        </p:txBody>
      </p:sp>
      <p:sp>
        <p:nvSpPr>
          <p:cNvPr id="8" name="Oval 8"/>
          <p:cNvSpPr>
            <a:spLocks noChangeArrowheads="1"/>
          </p:cNvSpPr>
          <p:nvPr/>
        </p:nvSpPr>
        <p:spPr bwMode="auto">
          <a:xfrm>
            <a:off x="735013" y="2530475"/>
            <a:ext cx="457200" cy="457200"/>
          </a:xfrm>
          <a:prstGeom prst="ellipse">
            <a:avLst/>
          </a:prstGeom>
          <a:solidFill>
            <a:schemeClr val="bg1">
              <a:lumMod val="75000"/>
            </a:schemeClr>
          </a:solidFill>
          <a:ln w="9525">
            <a:noFill/>
            <a:round/>
            <a:headEnd/>
            <a:tailEnd/>
          </a:ln>
        </p:spPr>
        <p:txBody>
          <a:bodyPr wrap="none" anchor="ctr"/>
          <a:lstStyle/>
          <a:p>
            <a:pPr algn="ctr" eaLnBrk="0" hangingPunct="0">
              <a:defRPr/>
            </a:pPr>
            <a:r>
              <a:rPr lang="en-US" dirty="0">
                <a:solidFill>
                  <a:schemeClr val="bg1"/>
                </a:solidFill>
              </a:rPr>
              <a:t>3</a:t>
            </a:r>
          </a:p>
        </p:txBody>
      </p:sp>
      <p:sp>
        <p:nvSpPr>
          <p:cNvPr id="9" name="Rectangle 11"/>
          <p:cNvSpPr>
            <a:spLocks noChangeArrowheads="1"/>
          </p:cNvSpPr>
          <p:nvPr/>
        </p:nvSpPr>
        <p:spPr bwMode="auto">
          <a:xfrm>
            <a:off x="1243013" y="1250950"/>
            <a:ext cx="3482975" cy="400050"/>
          </a:xfrm>
          <a:prstGeom prst="rect">
            <a:avLst/>
          </a:prstGeom>
          <a:noFill/>
          <a:ln w="9525">
            <a:noFill/>
            <a:miter lim="800000"/>
            <a:headEnd/>
            <a:tailEnd/>
          </a:ln>
        </p:spPr>
        <p:txBody>
          <a:bodyPr wrap="none">
            <a:spAutoFit/>
          </a:bodyPr>
          <a:lstStyle/>
          <a:p>
            <a:pPr eaLnBrk="0" hangingPunct="0">
              <a:defRPr/>
            </a:pPr>
            <a:r>
              <a:rPr lang="en-US" b="0" dirty="0">
                <a:solidFill>
                  <a:schemeClr val="bg1">
                    <a:lumMod val="75000"/>
                  </a:schemeClr>
                </a:solidFill>
              </a:rPr>
              <a:t>Enterprise Data Warehousing</a:t>
            </a:r>
            <a:endParaRPr lang="en-US" b="0" dirty="0">
              <a:solidFill>
                <a:schemeClr val="bg1">
                  <a:lumMod val="75000"/>
                </a:schemeClr>
              </a:solidFill>
            </a:endParaRPr>
          </a:p>
        </p:txBody>
      </p:sp>
      <p:sp>
        <p:nvSpPr>
          <p:cNvPr id="98311" name="Rectangle 12"/>
          <p:cNvSpPr>
            <a:spLocks noChangeArrowheads="1"/>
          </p:cNvSpPr>
          <p:nvPr/>
        </p:nvSpPr>
        <p:spPr bwMode="auto">
          <a:xfrm>
            <a:off x="1284288" y="1916113"/>
            <a:ext cx="4822825" cy="400050"/>
          </a:xfrm>
          <a:prstGeom prst="rect">
            <a:avLst/>
          </a:prstGeom>
          <a:noFill/>
          <a:ln w="9525">
            <a:noFill/>
            <a:miter lim="800000"/>
            <a:headEnd/>
            <a:tailEnd/>
          </a:ln>
        </p:spPr>
        <p:txBody>
          <a:bodyPr wrap="none">
            <a:spAutoFit/>
          </a:bodyPr>
          <a:lstStyle/>
          <a:p>
            <a:pPr eaLnBrk="0" hangingPunct="0"/>
            <a:r>
              <a:rPr lang="en-US" b="0"/>
              <a:t>Enterprise Query, Reporting and Analysis</a:t>
            </a:r>
          </a:p>
        </p:txBody>
      </p:sp>
      <p:sp>
        <p:nvSpPr>
          <p:cNvPr id="11" name="Rectangle 13"/>
          <p:cNvSpPr>
            <a:spLocks noChangeArrowheads="1"/>
          </p:cNvSpPr>
          <p:nvPr/>
        </p:nvSpPr>
        <p:spPr bwMode="auto">
          <a:xfrm>
            <a:off x="1284288" y="2590800"/>
            <a:ext cx="4889500" cy="400050"/>
          </a:xfrm>
          <a:prstGeom prst="rect">
            <a:avLst/>
          </a:prstGeom>
          <a:noFill/>
          <a:ln w="9525">
            <a:noFill/>
            <a:miter lim="800000"/>
            <a:headEnd/>
            <a:tailEnd/>
          </a:ln>
        </p:spPr>
        <p:txBody>
          <a:bodyPr wrap="none">
            <a:spAutoFit/>
          </a:bodyPr>
          <a:lstStyle/>
          <a:p>
            <a:pPr eaLnBrk="0" hangingPunct="0">
              <a:defRPr/>
            </a:pPr>
            <a:r>
              <a:rPr lang="en-US" b="0" dirty="0">
                <a:solidFill>
                  <a:schemeClr val="bg1">
                    <a:lumMod val="75000"/>
                  </a:schemeClr>
                </a:solidFill>
              </a:rPr>
              <a:t>Business Planning and Analytical Services</a:t>
            </a:r>
            <a:endParaRPr lang="en-US" b="0" dirty="0">
              <a:solidFill>
                <a:schemeClr val="bg1">
                  <a:lumMod val="75000"/>
                </a:schemeClr>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00354" name="Slide Number Placeholder 4"/>
          <p:cNvSpPr>
            <a:spLocks noGrp="1"/>
          </p:cNvSpPr>
          <p:nvPr>
            <p:ph type="sldNum" sz="quarter" idx="11"/>
          </p:nvPr>
        </p:nvSpPr>
        <p:spPr>
          <a:noFill/>
        </p:spPr>
        <p:txBody>
          <a:bodyPr/>
          <a:lstStyle/>
          <a:p>
            <a:fld id="{AE8D0965-3488-49D5-A0D8-B1A9C0942CA7}" type="slidenum">
              <a:rPr lang="en-US" smtClean="0"/>
              <a:pPr/>
              <a:t>29</a:t>
            </a:fld>
            <a:endParaRPr lang="en-US" smtClean="0"/>
          </a:p>
        </p:txBody>
      </p:sp>
      <p:sp>
        <p:nvSpPr>
          <p:cNvPr id="100355" name="Rectangle 2"/>
          <p:cNvSpPr>
            <a:spLocks noGrp="1" noChangeArrowheads="1"/>
          </p:cNvSpPr>
          <p:nvPr>
            <p:ph type="title"/>
          </p:nvPr>
        </p:nvSpPr>
        <p:spPr/>
        <p:txBody>
          <a:bodyPr/>
          <a:lstStyle/>
          <a:p>
            <a:r>
              <a:rPr lang="en-US" smtClean="0"/>
              <a:t>Business Explorer Strategic Focus </a:t>
            </a:r>
          </a:p>
        </p:txBody>
      </p:sp>
      <p:grpSp>
        <p:nvGrpSpPr>
          <p:cNvPr id="100356" name="Group 15"/>
          <p:cNvGrpSpPr>
            <a:grpSpLocks/>
          </p:cNvGrpSpPr>
          <p:nvPr/>
        </p:nvGrpSpPr>
        <p:grpSpPr bwMode="auto">
          <a:xfrm>
            <a:off x="558800" y="1192213"/>
            <a:ext cx="8391525" cy="5224462"/>
            <a:chOff x="559557" y="1192350"/>
            <a:chExt cx="8391259" cy="5223883"/>
          </a:xfrm>
        </p:grpSpPr>
        <p:pic>
          <p:nvPicPr>
            <p:cNvPr id="100357" name="Picture 2"/>
            <p:cNvPicPr>
              <a:picLocks noChangeAspect="1" noChangeArrowheads="1"/>
            </p:cNvPicPr>
            <p:nvPr/>
          </p:nvPicPr>
          <p:blipFill>
            <a:blip r:embed="rId2"/>
            <a:srcRect t="14752" r="40620"/>
            <a:stretch>
              <a:fillRect/>
            </a:stretch>
          </p:blipFill>
          <p:spPr bwMode="auto">
            <a:xfrm>
              <a:off x="606984" y="2047742"/>
              <a:ext cx="4892295" cy="4368491"/>
            </a:xfrm>
            <a:prstGeom prst="rect">
              <a:avLst/>
            </a:prstGeom>
            <a:noFill/>
            <a:ln w="9525">
              <a:noFill/>
              <a:miter lim="800000"/>
              <a:headEnd/>
              <a:tailEnd/>
            </a:ln>
          </p:spPr>
        </p:pic>
        <p:sp>
          <p:nvSpPr>
            <p:cNvPr id="100358" name="TextBox 5"/>
            <p:cNvSpPr txBox="1">
              <a:spLocks noChangeArrowheads="1"/>
            </p:cNvSpPr>
            <p:nvPr/>
          </p:nvSpPr>
          <p:spPr bwMode="auto">
            <a:xfrm>
              <a:off x="559557" y="1192350"/>
              <a:ext cx="8391259" cy="369332"/>
            </a:xfrm>
            <a:prstGeom prst="rect">
              <a:avLst/>
            </a:prstGeom>
            <a:solidFill>
              <a:srgbClr val="FFC000"/>
            </a:solidFill>
            <a:ln w="9525">
              <a:solidFill>
                <a:srgbClr val="996633"/>
              </a:solidFill>
              <a:miter lim="800000"/>
              <a:headEnd/>
              <a:tailEnd/>
            </a:ln>
          </p:spPr>
          <p:txBody>
            <a:bodyPr>
              <a:spAutoFit/>
            </a:bodyPr>
            <a:lstStyle/>
            <a:p>
              <a:pPr algn="ctr" eaLnBrk="0" hangingPunct="0"/>
              <a:r>
                <a:rPr lang="en-US" sz="1800"/>
                <a:t>Business Explorer will facilitate to extend the reach of BI by providing:</a:t>
              </a:r>
            </a:p>
          </p:txBody>
        </p:sp>
        <p:sp>
          <p:nvSpPr>
            <p:cNvPr id="100359" name="TextBox 12"/>
            <p:cNvSpPr txBox="1">
              <a:spLocks noChangeArrowheads="1"/>
            </p:cNvSpPr>
            <p:nvPr/>
          </p:nvSpPr>
          <p:spPr bwMode="auto">
            <a:xfrm rot="-3624159">
              <a:off x="770990" y="3652864"/>
              <a:ext cx="1632062" cy="307777"/>
            </a:xfrm>
            <a:prstGeom prst="rect">
              <a:avLst/>
            </a:prstGeom>
            <a:solidFill>
              <a:srgbClr val="FFE48F"/>
            </a:solidFill>
            <a:ln w="9525">
              <a:solidFill>
                <a:srgbClr val="996633"/>
              </a:solidFill>
              <a:miter lim="800000"/>
              <a:headEnd/>
              <a:tailEnd/>
            </a:ln>
          </p:spPr>
          <p:txBody>
            <a:bodyPr>
              <a:spAutoFit/>
            </a:bodyPr>
            <a:lstStyle/>
            <a:p>
              <a:pPr algn="ctr" eaLnBrk="0" hangingPunct="0"/>
              <a:r>
                <a:rPr lang="en-US" sz="1400"/>
                <a:t>Any user type</a:t>
              </a:r>
            </a:p>
          </p:txBody>
        </p:sp>
        <p:sp>
          <p:nvSpPr>
            <p:cNvPr id="100360" name="TextBox 13"/>
            <p:cNvSpPr txBox="1">
              <a:spLocks noChangeArrowheads="1"/>
            </p:cNvSpPr>
            <p:nvPr/>
          </p:nvSpPr>
          <p:spPr bwMode="auto">
            <a:xfrm>
              <a:off x="4421300" y="2292823"/>
              <a:ext cx="3248742" cy="1815882"/>
            </a:xfrm>
            <a:prstGeom prst="rect">
              <a:avLst/>
            </a:prstGeom>
            <a:solidFill>
              <a:schemeClr val="bg1"/>
            </a:solidFill>
            <a:ln w="9525">
              <a:noFill/>
              <a:miter lim="800000"/>
              <a:headEnd/>
              <a:tailEnd/>
            </a:ln>
          </p:spPr>
          <p:txBody>
            <a:bodyPr>
              <a:spAutoFit/>
            </a:bodyPr>
            <a:lstStyle/>
            <a:p>
              <a:pPr lvl="1" eaLnBrk="0" hangingPunct="0">
                <a:buFont typeface="Wingdings" pitchFamily="2" charset="2"/>
                <a:buChar char="w"/>
              </a:pPr>
              <a:endParaRPr lang="en-US" sz="1400"/>
            </a:p>
            <a:p>
              <a:pPr lvl="1" eaLnBrk="0" hangingPunct="0">
                <a:buFont typeface="Wingdings" pitchFamily="2" charset="2"/>
                <a:buChar char="w"/>
              </a:pPr>
              <a:endParaRPr lang="en-US" sz="1400"/>
            </a:p>
            <a:p>
              <a:pPr lvl="1" eaLnBrk="0" hangingPunct="0">
                <a:buFont typeface="Wingdings" pitchFamily="2" charset="2"/>
                <a:buChar char="w"/>
              </a:pPr>
              <a:endParaRPr lang="en-US" sz="1400"/>
            </a:p>
            <a:p>
              <a:pPr lvl="1" eaLnBrk="0" hangingPunct="0">
                <a:buFont typeface="Wingdings" pitchFamily="2" charset="2"/>
                <a:buChar char="w"/>
              </a:pPr>
              <a:endParaRPr lang="en-US" sz="1400"/>
            </a:p>
            <a:p>
              <a:pPr lvl="1" eaLnBrk="0" hangingPunct="0">
                <a:buFont typeface="Wingdings" pitchFamily="2" charset="2"/>
                <a:buChar char="w"/>
              </a:pPr>
              <a:endParaRPr lang="en-US" sz="1400"/>
            </a:p>
            <a:p>
              <a:pPr lvl="1" eaLnBrk="0" hangingPunct="0">
                <a:buFont typeface="Wingdings" pitchFamily="2" charset="2"/>
                <a:buChar char="w"/>
              </a:pPr>
              <a:endParaRPr lang="en-US" sz="1400"/>
            </a:p>
            <a:p>
              <a:pPr lvl="1" eaLnBrk="0" hangingPunct="0">
                <a:buFont typeface="Wingdings" pitchFamily="2" charset="2"/>
                <a:buChar char="w"/>
              </a:pPr>
              <a:endParaRPr lang="en-US" sz="1400"/>
            </a:p>
            <a:p>
              <a:pPr lvl="1" eaLnBrk="0" hangingPunct="0">
                <a:buFont typeface="Wingdings" pitchFamily="2" charset="2"/>
                <a:buChar char="w"/>
              </a:pPr>
              <a:endParaRPr lang="en-US" sz="1400"/>
            </a:p>
          </p:txBody>
        </p:sp>
        <p:sp>
          <p:nvSpPr>
            <p:cNvPr id="100361" name="TextBox 6"/>
            <p:cNvSpPr txBox="1">
              <a:spLocks noChangeArrowheads="1"/>
            </p:cNvSpPr>
            <p:nvPr/>
          </p:nvSpPr>
          <p:spPr bwMode="auto">
            <a:xfrm>
              <a:off x="3515934" y="1656697"/>
              <a:ext cx="5280337" cy="984885"/>
            </a:xfrm>
            <a:prstGeom prst="rect">
              <a:avLst/>
            </a:prstGeom>
            <a:gradFill rotWithShape="1">
              <a:gsLst>
                <a:gs pos="0">
                  <a:srgbClr val="FFDE80"/>
                </a:gs>
                <a:gs pos="50000">
                  <a:srgbClr val="FFE8B3"/>
                </a:gs>
                <a:gs pos="100000">
                  <a:srgbClr val="FFF3DA"/>
                </a:gs>
              </a:gsLst>
              <a:lin ang="2700000" scaled="1"/>
            </a:gradFill>
            <a:ln w="9525">
              <a:solidFill>
                <a:srgbClr val="996633"/>
              </a:solidFill>
              <a:miter lim="800000"/>
              <a:headEnd/>
              <a:tailEnd/>
            </a:ln>
          </p:spPr>
          <p:txBody>
            <a:bodyPr>
              <a:spAutoFit/>
            </a:bodyPr>
            <a:lstStyle/>
            <a:p>
              <a:pPr eaLnBrk="0" hangingPunct="0"/>
              <a:r>
                <a:rPr lang="en-US" sz="1600" b="0"/>
                <a:t>An integrated and state-of-art modeling environment</a:t>
              </a:r>
            </a:p>
            <a:p>
              <a:pPr lvl="1" eaLnBrk="0" hangingPunct="0">
                <a:buFont typeface="Wingdings" pitchFamily="2" charset="2"/>
                <a:buChar char="w"/>
              </a:pPr>
              <a:r>
                <a:rPr lang="en-US" sz="1400"/>
                <a:t> for all types of queries, reports, and analytics</a:t>
              </a:r>
            </a:p>
            <a:p>
              <a:pPr lvl="1" eaLnBrk="0" hangingPunct="0">
                <a:buFont typeface="Wingdings" pitchFamily="2" charset="2"/>
                <a:buChar char="w"/>
              </a:pPr>
              <a:r>
                <a:rPr lang="en-US" sz="1400"/>
                <a:t> for business users and IT</a:t>
              </a:r>
            </a:p>
            <a:p>
              <a:pPr lvl="1" eaLnBrk="0" hangingPunct="0">
                <a:buFont typeface="Wingdings" pitchFamily="2" charset="2"/>
                <a:buChar char="w"/>
              </a:pPr>
              <a:r>
                <a:rPr lang="en-US" sz="1400"/>
                <a:t> BI data &amp; external data</a:t>
              </a:r>
            </a:p>
          </p:txBody>
        </p:sp>
        <p:sp>
          <p:nvSpPr>
            <p:cNvPr id="100362" name="TextBox 9"/>
            <p:cNvSpPr txBox="1">
              <a:spLocks noChangeArrowheads="1"/>
            </p:cNvSpPr>
            <p:nvPr/>
          </p:nvSpPr>
          <p:spPr bwMode="auto">
            <a:xfrm>
              <a:off x="4380357" y="2791643"/>
              <a:ext cx="3248742" cy="1200329"/>
            </a:xfrm>
            <a:prstGeom prst="rect">
              <a:avLst/>
            </a:prstGeom>
            <a:solidFill>
              <a:srgbClr val="FFF3CD"/>
            </a:solidFill>
            <a:ln w="9525">
              <a:solidFill>
                <a:srgbClr val="996633"/>
              </a:solidFill>
              <a:miter lim="800000"/>
              <a:headEnd/>
              <a:tailEnd/>
            </a:ln>
          </p:spPr>
          <p:txBody>
            <a:bodyPr>
              <a:spAutoFit/>
            </a:bodyPr>
            <a:lstStyle/>
            <a:p>
              <a:pPr eaLnBrk="0" hangingPunct="0"/>
              <a:r>
                <a:rPr lang="en-US" sz="1600" b="0"/>
                <a:t>BI for the masses:</a:t>
              </a:r>
            </a:p>
            <a:p>
              <a:pPr lvl="1" eaLnBrk="0" hangingPunct="0">
                <a:buFont typeface="Wingdings" pitchFamily="2" charset="2"/>
                <a:buChar char="w"/>
              </a:pPr>
              <a:r>
                <a:rPr lang="en-US" sz="1400"/>
                <a:t> High Visual Appeal &amp; Usability</a:t>
              </a:r>
            </a:p>
            <a:p>
              <a:pPr lvl="1" eaLnBrk="0" hangingPunct="0">
                <a:buFont typeface="Wingdings" pitchFamily="2" charset="2"/>
                <a:buChar char="w"/>
              </a:pPr>
              <a:r>
                <a:rPr lang="en-US" sz="1400"/>
                <a:t> High performance use of BI</a:t>
              </a:r>
            </a:p>
            <a:p>
              <a:pPr lvl="1" eaLnBrk="0" hangingPunct="0">
                <a:buFont typeface="Wingdings" pitchFamily="2" charset="2"/>
                <a:buChar char="w"/>
              </a:pPr>
              <a:r>
                <a:rPr lang="en-US" sz="1400"/>
                <a:t> Actionable BI</a:t>
              </a:r>
            </a:p>
          </p:txBody>
        </p:sp>
        <p:sp>
          <p:nvSpPr>
            <p:cNvPr id="100363" name="TextBox 14"/>
            <p:cNvSpPr txBox="1">
              <a:spLocks noChangeArrowheads="1"/>
            </p:cNvSpPr>
            <p:nvPr/>
          </p:nvSpPr>
          <p:spPr bwMode="auto">
            <a:xfrm>
              <a:off x="4981433" y="4026090"/>
              <a:ext cx="750627" cy="400110"/>
            </a:xfrm>
            <a:prstGeom prst="rect">
              <a:avLst/>
            </a:prstGeom>
            <a:solidFill>
              <a:schemeClr val="bg1"/>
            </a:solidFill>
            <a:ln w="9525">
              <a:noFill/>
              <a:miter lim="800000"/>
              <a:headEnd/>
              <a:tailEnd/>
            </a:ln>
          </p:spPr>
          <p:txBody>
            <a:bodyPr>
              <a:spAutoFit/>
            </a:bodyPr>
            <a:lstStyle/>
            <a:p>
              <a:pPr eaLnBrk="0" hangingPunct="0"/>
              <a:endParaRPr lang="en-US"/>
            </a:p>
          </p:txBody>
        </p:sp>
        <p:sp>
          <p:nvSpPr>
            <p:cNvPr id="11" name="TextBox 10"/>
            <p:cNvSpPr txBox="1"/>
            <p:nvPr/>
          </p:nvSpPr>
          <p:spPr>
            <a:xfrm>
              <a:off x="5125062" y="4243187"/>
              <a:ext cx="3454291" cy="1200017"/>
            </a:xfrm>
            <a:prstGeom prst="rect">
              <a:avLst/>
            </a:prstGeom>
            <a:solidFill>
              <a:schemeClr val="bg1">
                <a:lumMod val="95000"/>
              </a:schemeClr>
            </a:solidFill>
            <a:ln>
              <a:solidFill>
                <a:srgbClr val="996633"/>
              </a:solidFill>
            </a:ln>
          </p:spPr>
          <p:txBody>
            <a:bodyPr>
              <a:spAutoFit/>
            </a:bodyPr>
            <a:lstStyle/>
            <a:p>
              <a:pPr eaLnBrk="0" hangingPunct="0">
                <a:defRPr/>
              </a:pPr>
              <a:r>
                <a:rPr lang="en-US" sz="1600" b="0" dirty="0"/>
                <a:t>Seamless integration into</a:t>
              </a:r>
            </a:p>
            <a:p>
              <a:pPr lvl="1" eaLnBrk="0" hangingPunct="0">
                <a:buFont typeface="Wingdings" pitchFamily="2" charset="2"/>
                <a:buChar char="w"/>
                <a:defRPr/>
              </a:pPr>
              <a:r>
                <a:rPr lang="en-US" sz="1400" dirty="0"/>
                <a:t> Portal</a:t>
              </a:r>
            </a:p>
            <a:p>
              <a:pPr lvl="1" eaLnBrk="0" hangingPunct="0">
                <a:buFont typeface="Wingdings" pitchFamily="2" charset="2"/>
                <a:buChar char="w"/>
                <a:defRPr/>
              </a:pPr>
              <a:r>
                <a:rPr lang="en-US" sz="1400" dirty="0"/>
                <a:t> Knowledge Management</a:t>
              </a:r>
            </a:p>
            <a:p>
              <a:pPr lvl="1" eaLnBrk="0" hangingPunct="0">
                <a:buFont typeface="Wingdings" pitchFamily="2" charset="2"/>
                <a:buChar char="w"/>
                <a:defRPr/>
              </a:pPr>
              <a:r>
                <a:rPr lang="en-US" sz="1400" dirty="0"/>
                <a:t> Collaboration</a:t>
              </a:r>
            </a:p>
            <a:p>
              <a:pPr lvl="1" eaLnBrk="0" hangingPunct="0">
                <a:buFont typeface="Wingdings" pitchFamily="2" charset="2"/>
                <a:buChar char="w"/>
                <a:defRPr/>
              </a:pPr>
              <a:r>
                <a:rPr lang="en-US" sz="1400" dirty="0"/>
                <a:t> Visual Composer</a:t>
              </a:r>
            </a:p>
          </p:txBody>
        </p:sp>
      </p:grpSp>
      <p:sp>
        <p:nvSpPr>
          <p:cNvPr id="100366" name="Rectangle 5"/>
          <p:cNvSpPr>
            <a:spLocks noChangeArrowheads="1"/>
          </p:cNvSpPr>
          <p:nvPr/>
        </p:nvSpPr>
        <p:spPr bwMode="auto">
          <a:xfrm>
            <a:off x="2833688" y="6245225"/>
            <a:ext cx="1166812" cy="228600"/>
          </a:xfrm>
          <a:prstGeom prst="rect">
            <a:avLst/>
          </a:prstGeom>
          <a:noFill/>
          <a:ln w="9525">
            <a:noFill/>
            <a:miter lim="800000"/>
            <a:headEnd/>
            <a:tailEnd/>
          </a:ln>
        </p:spPr>
        <p:txBody>
          <a:bodyPr wrap="none">
            <a:spAutoFit/>
          </a:bodyPr>
          <a:lstStyle/>
          <a:p>
            <a:pPr eaLnBrk="0" hangingPunct="0"/>
            <a:r>
              <a:rPr lang="en-US" sz="900"/>
              <a:t>*Copyright SAP AG</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71682" name="Slide Number Placeholder 4"/>
          <p:cNvSpPr>
            <a:spLocks noGrp="1"/>
          </p:cNvSpPr>
          <p:nvPr>
            <p:ph type="sldNum" sz="quarter" idx="11"/>
          </p:nvPr>
        </p:nvSpPr>
        <p:spPr>
          <a:noFill/>
        </p:spPr>
        <p:txBody>
          <a:bodyPr/>
          <a:lstStyle/>
          <a:p>
            <a:fld id="{C0FC9802-CF19-42B7-96DB-52EC583C0A0F}" type="slidenum">
              <a:rPr lang="en-US" smtClean="0"/>
              <a:pPr/>
              <a:t>3</a:t>
            </a:fld>
            <a:endParaRPr lang="en-US" smtClean="0"/>
          </a:p>
        </p:txBody>
      </p:sp>
      <p:sp>
        <p:nvSpPr>
          <p:cNvPr id="71683" name="Oval 4"/>
          <p:cNvSpPr>
            <a:spLocks noChangeArrowheads="1"/>
          </p:cNvSpPr>
          <p:nvPr/>
        </p:nvSpPr>
        <p:spPr bwMode="auto">
          <a:xfrm>
            <a:off x="720725" y="1190625"/>
            <a:ext cx="457200" cy="457200"/>
          </a:xfrm>
          <a:prstGeom prst="ellipse">
            <a:avLst/>
          </a:prstGeom>
          <a:solidFill>
            <a:srgbClr val="333333"/>
          </a:solidFill>
          <a:ln w="9525">
            <a:noFill/>
            <a:round/>
            <a:headEnd/>
            <a:tailEnd/>
          </a:ln>
        </p:spPr>
        <p:txBody>
          <a:bodyPr wrap="none" anchor="ctr"/>
          <a:lstStyle/>
          <a:p>
            <a:pPr algn="ctr" eaLnBrk="0" hangingPunct="0"/>
            <a:r>
              <a:rPr lang="en-US">
                <a:solidFill>
                  <a:schemeClr val="bg1"/>
                </a:solidFill>
              </a:rPr>
              <a:t>1</a:t>
            </a:r>
          </a:p>
        </p:txBody>
      </p:sp>
      <p:sp>
        <p:nvSpPr>
          <p:cNvPr id="7" name="Oval 6"/>
          <p:cNvSpPr>
            <a:spLocks noChangeArrowheads="1"/>
          </p:cNvSpPr>
          <p:nvPr/>
        </p:nvSpPr>
        <p:spPr bwMode="auto">
          <a:xfrm>
            <a:off x="735013" y="1855788"/>
            <a:ext cx="457200" cy="457200"/>
          </a:xfrm>
          <a:prstGeom prst="ellipse">
            <a:avLst/>
          </a:prstGeom>
          <a:solidFill>
            <a:schemeClr val="bg1">
              <a:lumMod val="75000"/>
            </a:schemeClr>
          </a:solidFill>
          <a:ln w="9525">
            <a:noFill/>
            <a:round/>
            <a:headEnd/>
            <a:tailEnd/>
          </a:ln>
        </p:spPr>
        <p:txBody>
          <a:bodyPr wrap="none" anchor="ctr"/>
          <a:lstStyle/>
          <a:p>
            <a:pPr algn="ctr" eaLnBrk="0" hangingPunct="0">
              <a:defRPr/>
            </a:pPr>
            <a:r>
              <a:rPr lang="en-US" dirty="0">
                <a:solidFill>
                  <a:schemeClr val="bg1"/>
                </a:solidFill>
              </a:rPr>
              <a:t>2</a:t>
            </a:r>
          </a:p>
        </p:txBody>
      </p:sp>
      <p:sp>
        <p:nvSpPr>
          <p:cNvPr id="8" name="Oval 8"/>
          <p:cNvSpPr>
            <a:spLocks noChangeArrowheads="1"/>
          </p:cNvSpPr>
          <p:nvPr/>
        </p:nvSpPr>
        <p:spPr bwMode="auto">
          <a:xfrm>
            <a:off x="735013" y="2530475"/>
            <a:ext cx="457200" cy="457200"/>
          </a:xfrm>
          <a:prstGeom prst="ellipse">
            <a:avLst/>
          </a:prstGeom>
          <a:solidFill>
            <a:schemeClr val="bg1">
              <a:lumMod val="75000"/>
            </a:schemeClr>
          </a:solidFill>
          <a:ln w="9525">
            <a:noFill/>
            <a:round/>
            <a:headEnd/>
            <a:tailEnd/>
          </a:ln>
        </p:spPr>
        <p:txBody>
          <a:bodyPr wrap="none" anchor="ctr"/>
          <a:lstStyle/>
          <a:p>
            <a:pPr algn="ctr" eaLnBrk="0" hangingPunct="0">
              <a:defRPr/>
            </a:pPr>
            <a:r>
              <a:rPr lang="en-US" dirty="0">
                <a:solidFill>
                  <a:schemeClr val="bg1"/>
                </a:solidFill>
              </a:rPr>
              <a:t>3</a:t>
            </a:r>
          </a:p>
        </p:txBody>
      </p:sp>
      <p:sp>
        <p:nvSpPr>
          <p:cNvPr id="71686" name="Rectangle 11"/>
          <p:cNvSpPr>
            <a:spLocks noChangeArrowheads="1"/>
          </p:cNvSpPr>
          <p:nvPr/>
        </p:nvSpPr>
        <p:spPr bwMode="auto">
          <a:xfrm>
            <a:off x="1243013" y="1250950"/>
            <a:ext cx="3482975" cy="400050"/>
          </a:xfrm>
          <a:prstGeom prst="rect">
            <a:avLst/>
          </a:prstGeom>
          <a:noFill/>
          <a:ln w="9525">
            <a:noFill/>
            <a:miter lim="800000"/>
            <a:headEnd/>
            <a:tailEnd/>
          </a:ln>
        </p:spPr>
        <p:txBody>
          <a:bodyPr wrap="none">
            <a:spAutoFit/>
          </a:bodyPr>
          <a:lstStyle/>
          <a:p>
            <a:pPr eaLnBrk="0" hangingPunct="0"/>
            <a:r>
              <a:rPr lang="en-US" b="0"/>
              <a:t>Enterprise Data Warehousing</a:t>
            </a:r>
          </a:p>
        </p:txBody>
      </p:sp>
      <p:sp>
        <p:nvSpPr>
          <p:cNvPr id="10" name="Rectangle 12"/>
          <p:cNvSpPr>
            <a:spLocks noChangeArrowheads="1"/>
          </p:cNvSpPr>
          <p:nvPr/>
        </p:nvSpPr>
        <p:spPr bwMode="auto">
          <a:xfrm>
            <a:off x="1284288" y="1916113"/>
            <a:ext cx="4822825" cy="400050"/>
          </a:xfrm>
          <a:prstGeom prst="rect">
            <a:avLst/>
          </a:prstGeom>
          <a:noFill/>
          <a:ln w="9525">
            <a:noFill/>
            <a:miter lim="800000"/>
            <a:headEnd/>
            <a:tailEnd/>
          </a:ln>
        </p:spPr>
        <p:txBody>
          <a:bodyPr wrap="none">
            <a:spAutoFit/>
          </a:bodyPr>
          <a:lstStyle/>
          <a:p>
            <a:pPr eaLnBrk="0" hangingPunct="0">
              <a:defRPr/>
            </a:pPr>
            <a:r>
              <a:rPr lang="en-US" b="0" dirty="0">
                <a:solidFill>
                  <a:schemeClr val="bg1">
                    <a:lumMod val="75000"/>
                  </a:schemeClr>
                </a:solidFill>
              </a:rPr>
              <a:t>Enterprise Query, Reporting and Analysis</a:t>
            </a:r>
            <a:endParaRPr lang="en-US" b="0" dirty="0">
              <a:solidFill>
                <a:schemeClr val="bg1">
                  <a:lumMod val="75000"/>
                </a:schemeClr>
              </a:solidFill>
            </a:endParaRPr>
          </a:p>
        </p:txBody>
      </p:sp>
      <p:sp>
        <p:nvSpPr>
          <p:cNvPr id="11" name="Rectangle 13"/>
          <p:cNvSpPr>
            <a:spLocks noChangeArrowheads="1"/>
          </p:cNvSpPr>
          <p:nvPr/>
        </p:nvSpPr>
        <p:spPr bwMode="auto">
          <a:xfrm>
            <a:off x="1284288" y="2590800"/>
            <a:ext cx="4889500" cy="400050"/>
          </a:xfrm>
          <a:prstGeom prst="rect">
            <a:avLst/>
          </a:prstGeom>
          <a:noFill/>
          <a:ln w="9525">
            <a:noFill/>
            <a:miter lim="800000"/>
            <a:headEnd/>
            <a:tailEnd/>
          </a:ln>
        </p:spPr>
        <p:txBody>
          <a:bodyPr wrap="none">
            <a:spAutoFit/>
          </a:bodyPr>
          <a:lstStyle/>
          <a:p>
            <a:pPr eaLnBrk="0" hangingPunct="0">
              <a:defRPr/>
            </a:pPr>
            <a:r>
              <a:rPr lang="en-US" b="0" dirty="0">
                <a:solidFill>
                  <a:schemeClr val="bg1">
                    <a:lumMod val="75000"/>
                  </a:schemeClr>
                </a:solidFill>
              </a:rPr>
              <a:t>Business Planning and Analytical Services</a:t>
            </a:r>
            <a:endParaRPr lang="en-US" b="0" dirty="0">
              <a:solidFill>
                <a:schemeClr val="bg1">
                  <a:lumMod val="75000"/>
                </a:schemeClr>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01378" name="Slide Number Placeholder 4"/>
          <p:cNvSpPr>
            <a:spLocks noGrp="1"/>
          </p:cNvSpPr>
          <p:nvPr>
            <p:ph type="sldNum" sz="quarter" idx="11"/>
          </p:nvPr>
        </p:nvSpPr>
        <p:spPr>
          <a:noFill/>
        </p:spPr>
        <p:txBody>
          <a:bodyPr/>
          <a:lstStyle/>
          <a:p>
            <a:fld id="{7A3021EA-A2DE-49BB-8AF3-48651A631E9A}" type="slidenum">
              <a:rPr lang="en-US" smtClean="0"/>
              <a:pPr/>
              <a:t>30</a:t>
            </a:fld>
            <a:endParaRPr lang="en-US" smtClean="0"/>
          </a:p>
        </p:txBody>
      </p:sp>
      <p:sp>
        <p:nvSpPr>
          <p:cNvPr id="101379" name="Rectangle 2"/>
          <p:cNvSpPr>
            <a:spLocks noGrp="1" noChangeArrowheads="1"/>
          </p:cNvSpPr>
          <p:nvPr>
            <p:ph type="title"/>
          </p:nvPr>
        </p:nvSpPr>
        <p:spPr/>
        <p:txBody>
          <a:bodyPr/>
          <a:lstStyle/>
          <a:p>
            <a:r>
              <a:rPr lang="en-US" smtClean="0"/>
              <a:t>Business Explorer Suite </a:t>
            </a:r>
          </a:p>
        </p:txBody>
      </p:sp>
      <p:pic>
        <p:nvPicPr>
          <p:cNvPr id="101380" name="Picture 2"/>
          <p:cNvPicPr>
            <a:picLocks noChangeAspect="1" noChangeArrowheads="1"/>
          </p:cNvPicPr>
          <p:nvPr/>
        </p:nvPicPr>
        <p:blipFill>
          <a:blip r:embed="rId2"/>
          <a:srcRect l="5322" t="4207" r="9511"/>
          <a:stretch>
            <a:fillRect/>
          </a:stretch>
        </p:blipFill>
        <p:spPr bwMode="auto">
          <a:xfrm>
            <a:off x="860425" y="1323975"/>
            <a:ext cx="7164388" cy="4679950"/>
          </a:xfrm>
          <a:prstGeom prst="rect">
            <a:avLst/>
          </a:prstGeom>
          <a:noFill/>
          <a:ln w="9525">
            <a:noFill/>
            <a:miter lim="800000"/>
            <a:headEnd/>
            <a:tailEnd/>
          </a:ln>
        </p:spPr>
      </p:pic>
      <p:sp>
        <p:nvSpPr>
          <p:cNvPr id="101381" name="Rectangle 5"/>
          <p:cNvSpPr>
            <a:spLocks noChangeArrowheads="1"/>
          </p:cNvSpPr>
          <p:nvPr/>
        </p:nvSpPr>
        <p:spPr bwMode="auto">
          <a:xfrm>
            <a:off x="6697663" y="5764213"/>
            <a:ext cx="1166812" cy="228600"/>
          </a:xfrm>
          <a:prstGeom prst="rect">
            <a:avLst/>
          </a:prstGeom>
          <a:noFill/>
          <a:ln w="9525">
            <a:noFill/>
            <a:miter lim="800000"/>
            <a:headEnd/>
            <a:tailEnd/>
          </a:ln>
        </p:spPr>
        <p:txBody>
          <a:bodyPr wrap="none">
            <a:spAutoFit/>
          </a:bodyPr>
          <a:lstStyle/>
          <a:p>
            <a:pPr eaLnBrk="0" hangingPunct="0"/>
            <a:r>
              <a:rPr lang="en-US" sz="900"/>
              <a:t>*Copyright SAP AG</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02402" name="Slide Number Placeholder 4"/>
          <p:cNvSpPr>
            <a:spLocks noGrp="1"/>
          </p:cNvSpPr>
          <p:nvPr>
            <p:ph type="sldNum" sz="quarter" idx="11"/>
          </p:nvPr>
        </p:nvSpPr>
        <p:spPr>
          <a:noFill/>
        </p:spPr>
        <p:txBody>
          <a:bodyPr/>
          <a:lstStyle/>
          <a:p>
            <a:fld id="{B1C8F192-A5E3-48A8-9BC1-4E28949940A2}" type="slidenum">
              <a:rPr lang="en-US" smtClean="0"/>
              <a:pPr/>
              <a:t>31</a:t>
            </a:fld>
            <a:endParaRPr lang="en-US" smtClean="0"/>
          </a:p>
        </p:txBody>
      </p:sp>
      <p:sp>
        <p:nvSpPr>
          <p:cNvPr id="102403" name="Rectangle 2"/>
          <p:cNvSpPr>
            <a:spLocks noGrp="1" noChangeArrowheads="1"/>
          </p:cNvSpPr>
          <p:nvPr>
            <p:ph type="title"/>
          </p:nvPr>
        </p:nvSpPr>
        <p:spPr/>
        <p:txBody>
          <a:bodyPr/>
          <a:lstStyle/>
          <a:p>
            <a:r>
              <a:rPr lang="en-US" smtClean="0"/>
              <a:t>Enterprise Reporting, Query &amp; Analysis – scenario variants</a:t>
            </a:r>
          </a:p>
        </p:txBody>
      </p:sp>
      <p:sp>
        <p:nvSpPr>
          <p:cNvPr id="6" name="TextBox 5"/>
          <p:cNvSpPr txBox="1"/>
          <p:nvPr/>
        </p:nvSpPr>
        <p:spPr>
          <a:xfrm>
            <a:off x="379413" y="1143000"/>
            <a:ext cx="8274050" cy="5272088"/>
          </a:xfrm>
          <a:prstGeom prst="rect">
            <a:avLst/>
          </a:prstGeom>
          <a:solidFill>
            <a:srgbClr val="FFF3CD"/>
          </a:solidFill>
          <a:ln>
            <a:solidFill>
              <a:srgbClr val="996633"/>
            </a:solidFill>
          </a:ln>
        </p:spPr>
        <p:txBody>
          <a:bodyPr>
            <a:spAutoFit/>
          </a:bodyPr>
          <a:lstStyle/>
          <a:p>
            <a:pPr eaLnBrk="0" hangingPunct="0">
              <a:lnSpc>
                <a:spcPct val="110000"/>
              </a:lnSpc>
              <a:buFont typeface="Wingdings" pitchFamily="2" charset="2"/>
              <a:buChar char="W"/>
              <a:defRPr/>
            </a:pPr>
            <a:r>
              <a:rPr lang="en-US" sz="1600" dirty="0"/>
              <a:t> Query, Reporting &amp; Analysis</a:t>
            </a:r>
          </a:p>
          <a:p>
            <a:pPr eaLnBrk="0" hangingPunct="0">
              <a:lnSpc>
                <a:spcPct val="110000"/>
              </a:lnSpc>
              <a:buFont typeface="Wingdings" pitchFamily="2" charset="2"/>
              <a:buChar char="w"/>
              <a:defRPr/>
            </a:pPr>
            <a:r>
              <a:rPr lang="en-US" sz="1800" b="0" dirty="0"/>
              <a:t> </a:t>
            </a:r>
            <a:r>
              <a:rPr lang="en-US" sz="1400" b="0" dirty="0"/>
              <a:t>Describes the design, deployment &amp; execution of</a:t>
            </a:r>
          </a:p>
          <a:p>
            <a:pPr lvl="1" eaLnBrk="0" hangingPunct="0">
              <a:lnSpc>
                <a:spcPct val="110000"/>
              </a:lnSpc>
              <a:buFont typeface="Wingdings" pitchFamily="2" charset="2"/>
              <a:buChar char="û"/>
              <a:defRPr/>
            </a:pPr>
            <a:r>
              <a:rPr lang="en-US" sz="1400" b="0" dirty="0"/>
              <a:t> </a:t>
            </a:r>
            <a:r>
              <a:rPr lang="en-US" sz="1400" b="0" dirty="0" err="1"/>
              <a:t>Bex</a:t>
            </a:r>
            <a:r>
              <a:rPr lang="en-US" sz="1400" b="0" dirty="0"/>
              <a:t> Queries with the new .NET based Query Designer in state-of the art .NET Windows UI</a:t>
            </a:r>
          </a:p>
          <a:p>
            <a:pPr lvl="1" eaLnBrk="0" hangingPunct="0">
              <a:lnSpc>
                <a:spcPct val="110000"/>
              </a:lnSpc>
              <a:buFont typeface="Wingdings" pitchFamily="2" charset="2"/>
              <a:buChar char="û"/>
              <a:defRPr/>
            </a:pPr>
            <a:r>
              <a:rPr lang="en-US" sz="1400" b="0" dirty="0"/>
              <a:t> Formatted Reports with the new .NET based Report Designer using comprehensive design capabilities</a:t>
            </a:r>
          </a:p>
          <a:p>
            <a:pPr lvl="1" eaLnBrk="0" hangingPunct="0">
              <a:lnSpc>
                <a:spcPct val="110000"/>
              </a:lnSpc>
              <a:buFont typeface="Wingdings" pitchFamily="2" charset="2"/>
              <a:buChar char="û"/>
              <a:defRPr/>
            </a:pPr>
            <a:r>
              <a:rPr lang="en-US" sz="1400" b="0" dirty="0"/>
              <a:t> </a:t>
            </a:r>
            <a:r>
              <a:rPr lang="en-US" sz="1400" b="0" dirty="0" err="1"/>
              <a:t>Bex</a:t>
            </a:r>
            <a:r>
              <a:rPr lang="en-US" sz="1400" b="0" dirty="0"/>
              <a:t> Web Applications with the new .NET based Web Application Designer in WYSIWYG mode</a:t>
            </a:r>
          </a:p>
          <a:p>
            <a:pPr eaLnBrk="0" hangingPunct="0">
              <a:lnSpc>
                <a:spcPct val="110000"/>
              </a:lnSpc>
              <a:buFont typeface="Wingdings" pitchFamily="2" charset="2"/>
              <a:buChar char="W"/>
              <a:defRPr/>
            </a:pPr>
            <a:r>
              <a:rPr lang="en-US" sz="1600" dirty="0"/>
              <a:t> </a:t>
            </a:r>
            <a:r>
              <a:rPr lang="en-US" sz="1600" dirty="0" err="1"/>
              <a:t>AdHoc</a:t>
            </a:r>
            <a:r>
              <a:rPr lang="en-US" sz="1600" dirty="0"/>
              <a:t> Query</a:t>
            </a:r>
          </a:p>
          <a:p>
            <a:pPr marL="177800" indent="-177800" eaLnBrk="0" hangingPunct="0">
              <a:lnSpc>
                <a:spcPct val="110000"/>
              </a:lnSpc>
              <a:buFont typeface="Wingdings" pitchFamily="2" charset="2"/>
              <a:buChar char="w"/>
              <a:defRPr/>
            </a:pPr>
            <a:r>
              <a:rPr lang="en-US" sz="1800" dirty="0"/>
              <a:t> </a:t>
            </a:r>
            <a:r>
              <a:rPr lang="en-US" sz="1400" b="0" dirty="0"/>
              <a:t>Describes how a Business User can use the </a:t>
            </a:r>
            <a:r>
              <a:rPr lang="en-US" sz="1400" b="0" dirty="0" err="1"/>
              <a:t>Bex</a:t>
            </a:r>
            <a:r>
              <a:rPr lang="en-US" sz="1400" b="0" dirty="0"/>
              <a:t> Web Analyzer to analyze ad-hoc queries and create views on various data providers</a:t>
            </a:r>
          </a:p>
          <a:p>
            <a:pPr eaLnBrk="0" hangingPunct="0">
              <a:lnSpc>
                <a:spcPct val="110000"/>
              </a:lnSpc>
              <a:buFont typeface="Wingdings" pitchFamily="2" charset="2"/>
              <a:buChar char="W"/>
              <a:defRPr/>
            </a:pPr>
            <a:r>
              <a:rPr lang="en-US" sz="1600" dirty="0"/>
              <a:t> Excel Integration</a:t>
            </a:r>
          </a:p>
          <a:p>
            <a:pPr marL="109538" indent="-109538" eaLnBrk="0" hangingPunct="0">
              <a:lnSpc>
                <a:spcPct val="110000"/>
              </a:lnSpc>
              <a:buFont typeface="Wingdings" pitchFamily="2" charset="2"/>
              <a:buChar char="w"/>
              <a:defRPr/>
            </a:pPr>
            <a:r>
              <a:rPr lang="en-US" sz="1800" dirty="0"/>
              <a:t> </a:t>
            </a:r>
            <a:r>
              <a:rPr lang="en-US" sz="1400" b="0" dirty="0"/>
              <a:t>Describes how a Business User can use </a:t>
            </a:r>
            <a:r>
              <a:rPr lang="en-US" sz="1400" b="0" dirty="0" err="1"/>
              <a:t>Bex</a:t>
            </a:r>
            <a:r>
              <a:rPr lang="en-US" sz="1400" b="0" dirty="0"/>
              <a:t> Analyzer in order to design and interact with MS Excel based Bi Apps &amp; workbooks</a:t>
            </a:r>
          </a:p>
          <a:p>
            <a:pPr eaLnBrk="0" hangingPunct="0">
              <a:lnSpc>
                <a:spcPct val="110000"/>
              </a:lnSpc>
              <a:buFont typeface="Wingdings" pitchFamily="2" charset="2"/>
              <a:buChar char="W"/>
              <a:defRPr/>
            </a:pPr>
            <a:r>
              <a:rPr lang="en-US" sz="1800" dirty="0"/>
              <a:t> </a:t>
            </a:r>
            <a:r>
              <a:rPr lang="en-US" sz="1600" dirty="0"/>
              <a:t>Information Broadcasting</a:t>
            </a:r>
          </a:p>
          <a:p>
            <a:pPr eaLnBrk="0" hangingPunct="0">
              <a:lnSpc>
                <a:spcPct val="110000"/>
              </a:lnSpc>
              <a:buFont typeface="Wingdings" pitchFamily="2" charset="2"/>
              <a:buChar char="w"/>
              <a:defRPr/>
            </a:pPr>
            <a:r>
              <a:rPr lang="en-US" sz="1800" dirty="0"/>
              <a:t> </a:t>
            </a:r>
            <a:r>
              <a:rPr lang="en-US" sz="1400" b="0" dirty="0"/>
              <a:t>Describes the design, deployment &amp; execution of Information Broadcasting Settings</a:t>
            </a:r>
          </a:p>
          <a:p>
            <a:pPr marL="231775" indent="-231775" eaLnBrk="0" hangingPunct="0">
              <a:lnSpc>
                <a:spcPct val="110000"/>
              </a:lnSpc>
              <a:buFont typeface="Wingdings" pitchFamily="2" charset="2"/>
              <a:buChar char="w"/>
              <a:defRPr/>
            </a:pPr>
            <a:r>
              <a:rPr lang="en-US" sz="1800" b="0" dirty="0"/>
              <a:t> </a:t>
            </a:r>
            <a:r>
              <a:rPr lang="en-US" sz="1400" b="0" dirty="0"/>
              <a:t>Describes how the BI and KM end-user experience can be completely blended together. Seamless integration of BI capabilities with Enterprise Portal, Collaboration and KM </a:t>
            </a:r>
          </a:p>
          <a:p>
            <a:pPr eaLnBrk="0" hangingPunct="0">
              <a:lnSpc>
                <a:spcPct val="110000"/>
              </a:lnSpc>
              <a:buFont typeface="Wingdings" pitchFamily="2" charset="2"/>
              <a:buChar char="W"/>
              <a:defRPr/>
            </a:pPr>
            <a:r>
              <a:rPr lang="en-US" sz="1800" b="0" dirty="0"/>
              <a:t> </a:t>
            </a:r>
            <a:r>
              <a:rPr lang="en-US" sz="1600" dirty="0"/>
              <a:t>Modeling BI Data with Visual Composer</a:t>
            </a:r>
          </a:p>
          <a:p>
            <a:pPr marL="109538" indent="-109538" eaLnBrk="0" hangingPunct="0">
              <a:lnSpc>
                <a:spcPct val="110000"/>
              </a:lnSpc>
              <a:buFont typeface="Wingdings" pitchFamily="2" charset="2"/>
              <a:buChar char="w"/>
              <a:defRPr/>
            </a:pPr>
            <a:r>
              <a:rPr lang="en-US" dirty="0"/>
              <a:t> </a:t>
            </a:r>
            <a:r>
              <a:rPr lang="en-US" sz="1400" b="0" dirty="0"/>
              <a:t>Enables Business Analyst to easily configure BI Applications </a:t>
            </a:r>
            <a:r>
              <a:rPr lang="en-US" sz="1400" b="0" dirty="0" err="1"/>
              <a:t>ina</a:t>
            </a:r>
            <a:r>
              <a:rPr lang="en-US" sz="1400" b="0" dirty="0"/>
              <a:t> visual modeling environment and to deploy the results into the Enterprise Portal</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03426" name="Slide Number Placeholder 4"/>
          <p:cNvSpPr>
            <a:spLocks noGrp="1"/>
          </p:cNvSpPr>
          <p:nvPr>
            <p:ph type="sldNum" sz="quarter" idx="11"/>
          </p:nvPr>
        </p:nvSpPr>
        <p:spPr>
          <a:noFill/>
        </p:spPr>
        <p:txBody>
          <a:bodyPr/>
          <a:lstStyle/>
          <a:p>
            <a:fld id="{B15123B0-47C1-4614-80EB-E2774AFBEF9F}" type="slidenum">
              <a:rPr lang="en-US" smtClean="0"/>
              <a:pPr/>
              <a:t>32</a:t>
            </a:fld>
            <a:endParaRPr lang="en-US" smtClean="0"/>
          </a:p>
        </p:txBody>
      </p:sp>
      <p:sp>
        <p:nvSpPr>
          <p:cNvPr id="103427" name="Rectangle 2"/>
          <p:cNvSpPr>
            <a:spLocks noGrp="1" noChangeArrowheads="1"/>
          </p:cNvSpPr>
          <p:nvPr>
            <p:ph type="title"/>
          </p:nvPr>
        </p:nvSpPr>
        <p:spPr/>
        <p:txBody>
          <a:bodyPr/>
          <a:lstStyle/>
          <a:p>
            <a:r>
              <a:rPr lang="en-US" smtClean="0"/>
              <a:t>Business Explorer Suite – Query Designer</a:t>
            </a:r>
          </a:p>
        </p:txBody>
      </p:sp>
      <p:pic>
        <p:nvPicPr>
          <p:cNvPr id="103428" name="Picture 3"/>
          <p:cNvPicPr>
            <a:picLocks noChangeAspect="1" noChangeArrowheads="1"/>
          </p:cNvPicPr>
          <p:nvPr/>
        </p:nvPicPr>
        <p:blipFill>
          <a:blip r:embed="rId2"/>
          <a:srcRect l="3030" t="17065" r="50462" b="31474"/>
          <a:stretch>
            <a:fillRect/>
          </a:stretch>
        </p:blipFill>
        <p:spPr bwMode="auto">
          <a:xfrm>
            <a:off x="644525" y="2022475"/>
            <a:ext cx="3889375" cy="2484438"/>
          </a:xfrm>
          <a:prstGeom prst="rect">
            <a:avLst/>
          </a:prstGeom>
          <a:noFill/>
          <a:ln w="9525">
            <a:noFill/>
            <a:miter lim="800000"/>
            <a:headEnd/>
            <a:tailEnd/>
          </a:ln>
        </p:spPr>
      </p:pic>
      <p:sp>
        <p:nvSpPr>
          <p:cNvPr id="103429" name="TextBox 5"/>
          <p:cNvSpPr txBox="1">
            <a:spLocks noChangeArrowheads="1"/>
          </p:cNvSpPr>
          <p:nvPr/>
        </p:nvSpPr>
        <p:spPr bwMode="auto">
          <a:xfrm>
            <a:off x="541338" y="1470025"/>
            <a:ext cx="3116262" cy="344488"/>
          </a:xfrm>
          <a:prstGeom prst="rect">
            <a:avLst/>
          </a:prstGeom>
          <a:solidFill>
            <a:srgbClr val="FFC000"/>
          </a:solidFill>
          <a:ln w="9525" algn="ctr">
            <a:solidFill>
              <a:srgbClr val="FF9900"/>
            </a:solidFill>
            <a:round/>
            <a:headEnd/>
            <a:tailEnd/>
          </a:ln>
        </p:spPr>
        <p:txBody>
          <a:bodyPr wrap="none" lIns="0" tIns="0" rIns="0" bIns="0" anchor="ctr"/>
          <a:lstStyle/>
          <a:p>
            <a:pPr marL="109538" algn="ctr" eaLnBrk="0" hangingPunct="0">
              <a:lnSpc>
                <a:spcPct val="120000"/>
              </a:lnSpc>
            </a:pPr>
            <a:r>
              <a:rPr lang="en-US" sz="1800" b="0"/>
              <a:t>Designing a Query</a:t>
            </a:r>
          </a:p>
        </p:txBody>
      </p:sp>
      <p:sp>
        <p:nvSpPr>
          <p:cNvPr id="103430" name="TextBox 6"/>
          <p:cNvSpPr txBox="1">
            <a:spLocks noChangeArrowheads="1"/>
          </p:cNvSpPr>
          <p:nvPr/>
        </p:nvSpPr>
        <p:spPr bwMode="auto">
          <a:xfrm>
            <a:off x="695325" y="4722813"/>
            <a:ext cx="3297238" cy="1273175"/>
          </a:xfrm>
          <a:prstGeom prst="rect">
            <a:avLst/>
          </a:prstGeom>
          <a:gradFill rotWithShape="0">
            <a:gsLst>
              <a:gs pos="0">
                <a:schemeClr val="bg1"/>
              </a:gs>
              <a:gs pos="100000">
                <a:schemeClr val="folHlink">
                  <a:alpha val="50000"/>
                </a:schemeClr>
              </a:gs>
            </a:gsLst>
            <a:path path="shape">
              <a:fillToRect l="50000" t="50000" r="50000" b="50000"/>
            </a:path>
          </a:gradFill>
          <a:ln w="9525" algn="ctr">
            <a:solidFill>
              <a:srgbClr val="FF9900"/>
            </a:solidFill>
            <a:round/>
            <a:headEnd/>
            <a:tailEnd/>
          </a:ln>
        </p:spPr>
        <p:txBody>
          <a:bodyPr wrap="none" lIns="0" tIns="0" rIns="0" bIns="0" anchor="ctr"/>
          <a:lstStyle/>
          <a:p>
            <a:pPr marL="109538" eaLnBrk="0" hangingPunct="0">
              <a:lnSpc>
                <a:spcPct val="120000"/>
              </a:lnSpc>
            </a:pPr>
            <a:r>
              <a:rPr lang="en-US" sz="1600" b="0"/>
              <a:t>Query design takes place in the </a:t>
            </a:r>
          </a:p>
          <a:p>
            <a:pPr marL="109538" eaLnBrk="0" hangingPunct="0">
              <a:lnSpc>
                <a:spcPct val="120000"/>
              </a:lnSpc>
            </a:pPr>
            <a:r>
              <a:rPr lang="en-US" sz="1600" b="0"/>
              <a:t>Business Explorer (BEx)  Query </a:t>
            </a:r>
          </a:p>
          <a:p>
            <a:pPr marL="109538" eaLnBrk="0" hangingPunct="0">
              <a:lnSpc>
                <a:spcPct val="120000"/>
              </a:lnSpc>
            </a:pPr>
            <a:r>
              <a:rPr lang="en-US" sz="1600" b="0"/>
              <a:t>Designer, a value Basic .NET  </a:t>
            </a:r>
          </a:p>
          <a:p>
            <a:pPr marL="109538" eaLnBrk="0" hangingPunct="0">
              <a:lnSpc>
                <a:spcPct val="120000"/>
              </a:lnSpc>
            </a:pPr>
            <a:r>
              <a:rPr lang="en-US" sz="1600" b="0"/>
              <a:t>based Unicode-complaint tool.</a:t>
            </a:r>
          </a:p>
        </p:txBody>
      </p:sp>
      <p:sp>
        <p:nvSpPr>
          <p:cNvPr id="103431" name="TextBox 7"/>
          <p:cNvSpPr txBox="1">
            <a:spLocks noChangeArrowheads="1"/>
          </p:cNvSpPr>
          <p:nvPr/>
        </p:nvSpPr>
        <p:spPr bwMode="auto">
          <a:xfrm>
            <a:off x="4646613" y="4776788"/>
            <a:ext cx="3297237" cy="1077912"/>
          </a:xfrm>
          <a:prstGeom prst="rect">
            <a:avLst/>
          </a:prstGeom>
          <a:solidFill>
            <a:srgbClr val="FFF3CD"/>
          </a:solidFill>
          <a:ln w="9525">
            <a:solidFill>
              <a:srgbClr val="996633"/>
            </a:solidFill>
            <a:miter lim="800000"/>
            <a:headEnd/>
            <a:tailEnd/>
          </a:ln>
        </p:spPr>
        <p:txBody>
          <a:bodyPr>
            <a:spAutoFit/>
          </a:bodyPr>
          <a:lstStyle/>
          <a:p>
            <a:pPr eaLnBrk="0" hangingPunct="0">
              <a:buFont typeface="Wingdings" pitchFamily="2" charset="2"/>
              <a:buChar char="Ø"/>
            </a:pPr>
            <a:r>
              <a:rPr lang="en-US" sz="1600" b="0"/>
              <a:t> Support of multi-selected objects – drag&amp;drop, properties</a:t>
            </a:r>
          </a:p>
          <a:p>
            <a:pPr eaLnBrk="0" hangingPunct="0">
              <a:buFont typeface="Wingdings" pitchFamily="2" charset="2"/>
              <a:buChar char="Ø"/>
            </a:pPr>
            <a:r>
              <a:rPr lang="en-US" sz="1600" b="0"/>
              <a:t> Options for Bi-integration planning</a:t>
            </a:r>
          </a:p>
        </p:txBody>
      </p:sp>
      <p:sp>
        <p:nvSpPr>
          <p:cNvPr id="9" name="TextBox 8"/>
          <p:cNvSpPr txBox="1"/>
          <p:nvPr/>
        </p:nvSpPr>
        <p:spPr>
          <a:xfrm>
            <a:off x="4683125" y="1446213"/>
            <a:ext cx="3971925" cy="2844800"/>
          </a:xfrm>
          <a:prstGeom prst="rect">
            <a:avLst/>
          </a:prstGeom>
          <a:solidFill>
            <a:schemeClr val="bg1">
              <a:lumMod val="95000"/>
            </a:schemeClr>
          </a:solidFill>
          <a:ln>
            <a:solidFill>
              <a:srgbClr val="996633"/>
            </a:solidFill>
          </a:ln>
        </p:spPr>
        <p:txBody>
          <a:bodyPr>
            <a:spAutoFit/>
          </a:bodyPr>
          <a:lstStyle/>
          <a:p>
            <a:pPr eaLnBrk="0" hangingPunct="0">
              <a:buFont typeface="Wingdings" pitchFamily="2" charset="2"/>
              <a:buChar char="q"/>
              <a:defRPr/>
            </a:pPr>
            <a:r>
              <a:rPr lang="en-US" b="0" dirty="0"/>
              <a:t> </a:t>
            </a:r>
            <a:r>
              <a:rPr lang="en-US" sz="1800" b="0" dirty="0"/>
              <a:t>State-of-the-art UI concept, providing for example:</a:t>
            </a:r>
          </a:p>
          <a:p>
            <a:pPr lvl="1" eaLnBrk="0" hangingPunct="0">
              <a:lnSpc>
                <a:spcPct val="110000"/>
              </a:lnSpc>
              <a:buFont typeface="Wingdings" pitchFamily="2" charset="2"/>
              <a:buChar char="§"/>
              <a:defRPr/>
            </a:pPr>
            <a:r>
              <a:rPr lang="en-US" sz="1600" b="0" dirty="0"/>
              <a:t> </a:t>
            </a:r>
            <a:r>
              <a:rPr lang="en-US" sz="1400" dirty="0"/>
              <a:t>Available tasks for a selected object </a:t>
            </a:r>
            <a:r>
              <a:rPr lang="en-US" sz="1400" dirty="0" err="1"/>
              <a:t>presentated</a:t>
            </a:r>
            <a:r>
              <a:rPr lang="en-US" sz="1400" dirty="0"/>
              <a:t> via a </a:t>
            </a:r>
            <a:r>
              <a:rPr lang="en-US" sz="1400" i="1" dirty="0"/>
              <a:t>task pane</a:t>
            </a:r>
          </a:p>
          <a:p>
            <a:pPr lvl="1" eaLnBrk="0" hangingPunct="0">
              <a:lnSpc>
                <a:spcPct val="110000"/>
              </a:lnSpc>
              <a:buFont typeface="Wingdings" pitchFamily="2" charset="2"/>
              <a:buChar char="§"/>
              <a:defRPr/>
            </a:pPr>
            <a:r>
              <a:rPr lang="en-US" sz="1400" i="1" dirty="0"/>
              <a:t> </a:t>
            </a:r>
            <a:r>
              <a:rPr lang="en-US" sz="1400" dirty="0"/>
              <a:t>Message panel shows warnings and error messages in context      helps to avoid or correct errors</a:t>
            </a:r>
          </a:p>
          <a:p>
            <a:pPr lvl="1" eaLnBrk="0" hangingPunct="0">
              <a:lnSpc>
                <a:spcPct val="110000"/>
              </a:lnSpc>
              <a:buFont typeface="Wingdings" pitchFamily="2" charset="2"/>
              <a:buChar char="§"/>
              <a:defRPr/>
            </a:pPr>
            <a:r>
              <a:rPr lang="en-US" sz="1400" i="1" dirty="0"/>
              <a:t> </a:t>
            </a:r>
            <a:r>
              <a:rPr lang="en-US" sz="1400" dirty="0"/>
              <a:t>Enhanced application menus, toolbars and context menus</a:t>
            </a:r>
          </a:p>
          <a:p>
            <a:pPr lvl="1" eaLnBrk="0" hangingPunct="0">
              <a:lnSpc>
                <a:spcPct val="110000"/>
              </a:lnSpc>
              <a:buFont typeface="Wingdings" pitchFamily="2" charset="2"/>
              <a:buChar char="§"/>
              <a:defRPr/>
            </a:pPr>
            <a:r>
              <a:rPr lang="en-US" sz="1400" i="1" dirty="0"/>
              <a:t> </a:t>
            </a:r>
            <a:r>
              <a:rPr lang="en-US" sz="1400" dirty="0"/>
              <a:t>Extended visualization of status and user actions</a:t>
            </a:r>
            <a:endParaRPr lang="en-US" sz="1400" i="1" dirty="0"/>
          </a:p>
        </p:txBody>
      </p:sp>
      <p:cxnSp>
        <p:nvCxnSpPr>
          <p:cNvPr id="103433" name="Straight Arrow Connector 10"/>
          <p:cNvCxnSpPr>
            <a:cxnSpLocks noChangeShapeType="1"/>
          </p:cNvCxnSpPr>
          <p:nvPr/>
        </p:nvCxnSpPr>
        <p:spPr bwMode="auto">
          <a:xfrm>
            <a:off x="8151813" y="3206750"/>
            <a:ext cx="271462" cy="1588"/>
          </a:xfrm>
          <a:prstGeom prst="straightConnector1">
            <a:avLst/>
          </a:prstGeom>
          <a:noFill/>
          <a:ln w="9525" algn="ctr">
            <a:solidFill>
              <a:schemeClr val="tx1"/>
            </a:solidFill>
            <a:round/>
            <a:headEnd/>
            <a:tailEnd type="arrow" w="med" len="med"/>
          </a:ln>
        </p:spPr>
      </p:cxn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04450" name="Slide Number Placeholder 4"/>
          <p:cNvSpPr>
            <a:spLocks noGrp="1"/>
          </p:cNvSpPr>
          <p:nvPr>
            <p:ph type="sldNum" sz="quarter" idx="11"/>
          </p:nvPr>
        </p:nvSpPr>
        <p:spPr>
          <a:noFill/>
        </p:spPr>
        <p:txBody>
          <a:bodyPr/>
          <a:lstStyle/>
          <a:p>
            <a:fld id="{D839085B-4C43-4117-83D0-6E92EA413222}" type="slidenum">
              <a:rPr lang="en-US" smtClean="0"/>
              <a:pPr/>
              <a:t>33</a:t>
            </a:fld>
            <a:endParaRPr lang="en-US" smtClean="0"/>
          </a:p>
        </p:txBody>
      </p:sp>
      <p:sp>
        <p:nvSpPr>
          <p:cNvPr id="104451" name="Rectangle 2"/>
          <p:cNvSpPr>
            <a:spLocks noGrp="1" noChangeArrowheads="1"/>
          </p:cNvSpPr>
          <p:nvPr>
            <p:ph type="title"/>
          </p:nvPr>
        </p:nvSpPr>
        <p:spPr/>
        <p:txBody>
          <a:bodyPr/>
          <a:lstStyle/>
          <a:p>
            <a:r>
              <a:rPr lang="en-US" smtClean="0"/>
              <a:t>Business Explorer Suite -  Report Designer</a:t>
            </a:r>
          </a:p>
        </p:txBody>
      </p:sp>
      <p:pic>
        <p:nvPicPr>
          <p:cNvPr id="104452" name="Picture 2"/>
          <p:cNvPicPr>
            <a:picLocks noChangeAspect="1" noChangeArrowheads="1"/>
          </p:cNvPicPr>
          <p:nvPr/>
        </p:nvPicPr>
        <p:blipFill>
          <a:blip r:embed="rId2"/>
          <a:srcRect t="16573" r="53807" b="36517"/>
          <a:stretch>
            <a:fillRect/>
          </a:stretch>
        </p:blipFill>
        <p:spPr bwMode="auto">
          <a:xfrm>
            <a:off x="342900" y="2060575"/>
            <a:ext cx="3906838" cy="2408238"/>
          </a:xfrm>
          <a:prstGeom prst="rect">
            <a:avLst/>
          </a:prstGeom>
          <a:noFill/>
          <a:ln w="9525">
            <a:noFill/>
            <a:miter lim="800000"/>
            <a:headEnd/>
            <a:tailEnd/>
          </a:ln>
        </p:spPr>
      </p:pic>
      <p:sp>
        <p:nvSpPr>
          <p:cNvPr id="104453" name="TextBox 5"/>
          <p:cNvSpPr txBox="1">
            <a:spLocks noChangeArrowheads="1"/>
          </p:cNvSpPr>
          <p:nvPr/>
        </p:nvSpPr>
        <p:spPr bwMode="auto">
          <a:xfrm>
            <a:off x="566738" y="1416050"/>
            <a:ext cx="3116262" cy="361950"/>
          </a:xfrm>
          <a:prstGeom prst="rect">
            <a:avLst/>
          </a:prstGeom>
          <a:solidFill>
            <a:srgbClr val="FFC000"/>
          </a:solidFill>
          <a:ln w="9525" algn="ctr">
            <a:solidFill>
              <a:srgbClr val="FF9900"/>
            </a:solidFill>
            <a:round/>
            <a:headEnd/>
            <a:tailEnd/>
          </a:ln>
        </p:spPr>
        <p:txBody>
          <a:bodyPr wrap="none" lIns="0" tIns="0" rIns="0" bIns="0" anchor="ctr"/>
          <a:lstStyle/>
          <a:p>
            <a:pPr marL="109538" algn="ctr" eaLnBrk="0" hangingPunct="0">
              <a:lnSpc>
                <a:spcPct val="120000"/>
              </a:lnSpc>
            </a:pPr>
            <a:r>
              <a:rPr lang="en-US" sz="1800"/>
              <a:t>Designing a Report</a:t>
            </a:r>
          </a:p>
        </p:txBody>
      </p:sp>
      <p:sp>
        <p:nvSpPr>
          <p:cNvPr id="104454" name="TextBox 6"/>
          <p:cNvSpPr txBox="1">
            <a:spLocks noChangeArrowheads="1"/>
          </p:cNvSpPr>
          <p:nvPr/>
        </p:nvSpPr>
        <p:spPr bwMode="auto">
          <a:xfrm>
            <a:off x="604838" y="4494213"/>
            <a:ext cx="3297237" cy="1997075"/>
          </a:xfrm>
          <a:prstGeom prst="rect">
            <a:avLst/>
          </a:prstGeom>
          <a:gradFill rotWithShape="0">
            <a:gsLst>
              <a:gs pos="0">
                <a:schemeClr val="bg1"/>
              </a:gs>
              <a:gs pos="100000">
                <a:schemeClr val="folHlink">
                  <a:alpha val="50000"/>
                </a:schemeClr>
              </a:gs>
            </a:gsLst>
            <a:path path="shape">
              <a:fillToRect l="50000" t="50000" r="50000" b="50000"/>
            </a:path>
          </a:gradFill>
          <a:ln w="9525" algn="ctr">
            <a:solidFill>
              <a:srgbClr val="FF9900"/>
            </a:solidFill>
            <a:round/>
            <a:headEnd/>
            <a:tailEnd/>
          </a:ln>
        </p:spPr>
        <p:txBody>
          <a:bodyPr wrap="none" lIns="0" tIns="0" rIns="0" bIns="0" anchor="ctr"/>
          <a:lstStyle/>
          <a:p>
            <a:pPr marL="109538" eaLnBrk="0" hangingPunct="0">
              <a:lnSpc>
                <a:spcPct val="120000"/>
              </a:lnSpc>
            </a:pPr>
            <a:r>
              <a:rPr lang="en-US" sz="1600" b="0"/>
              <a:t>Report design takes place in the </a:t>
            </a:r>
          </a:p>
          <a:p>
            <a:pPr marL="109538" eaLnBrk="0" hangingPunct="0">
              <a:lnSpc>
                <a:spcPct val="120000"/>
              </a:lnSpc>
            </a:pPr>
            <a:r>
              <a:rPr lang="en-US" sz="1600" b="0"/>
              <a:t>Business Explorer (BEx)  Report </a:t>
            </a:r>
          </a:p>
          <a:p>
            <a:pPr marL="109538" eaLnBrk="0" hangingPunct="0">
              <a:lnSpc>
                <a:spcPct val="120000"/>
              </a:lnSpc>
            </a:pPr>
            <a:r>
              <a:rPr lang="en-US" sz="1600" b="0"/>
              <a:t>Designer, - a new, VB.NET-based </a:t>
            </a:r>
          </a:p>
          <a:p>
            <a:pPr marL="109538" eaLnBrk="0" hangingPunct="0">
              <a:lnSpc>
                <a:spcPct val="120000"/>
              </a:lnSpc>
            </a:pPr>
            <a:r>
              <a:rPr lang="en-US" sz="1600" b="0"/>
              <a:t>tool that allows to create </a:t>
            </a:r>
          </a:p>
          <a:p>
            <a:pPr marL="109538" eaLnBrk="0" hangingPunct="0">
              <a:lnSpc>
                <a:spcPct val="120000"/>
              </a:lnSpc>
            </a:pPr>
            <a:r>
              <a:rPr lang="en-US" sz="1600" b="0"/>
              <a:t>formatted, print-optimized </a:t>
            </a:r>
          </a:p>
          <a:p>
            <a:pPr marL="109538" eaLnBrk="0" hangingPunct="0">
              <a:lnSpc>
                <a:spcPct val="120000"/>
              </a:lnSpc>
            </a:pPr>
            <a:r>
              <a:rPr lang="en-US" sz="1600" b="0"/>
              <a:t>reports</a:t>
            </a:r>
          </a:p>
        </p:txBody>
      </p:sp>
      <p:sp>
        <p:nvSpPr>
          <p:cNvPr id="104455" name="TextBox 7"/>
          <p:cNvSpPr txBox="1">
            <a:spLocks noChangeArrowheads="1"/>
          </p:cNvSpPr>
          <p:nvPr/>
        </p:nvSpPr>
        <p:spPr bwMode="auto">
          <a:xfrm>
            <a:off x="4425950" y="1227138"/>
            <a:ext cx="3970338" cy="4794250"/>
          </a:xfrm>
          <a:prstGeom prst="rect">
            <a:avLst/>
          </a:prstGeom>
          <a:solidFill>
            <a:srgbClr val="FFF3CD"/>
          </a:solidFill>
          <a:ln w="9525">
            <a:solidFill>
              <a:srgbClr val="996633"/>
            </a:solidFill>
            <a:miter lim="800000"/>
            <a:headEnd/>
            <a:tailEnd/>
          </a:ln>
        </p:spPr>
        <p:txBody>
          <a:bodyPr>
            <a:spAutoFit/>
          </a:bodyPr>
          <a:lstStyle/>
          <a:p>
            <a:pPr eaLnBrk="0" hangingPunct="0">
              <a:lnSpc>
                <a:spcPct val="120000"/>
              </a:lnSpc>
              <a:buFont typeface="Wingdings" pitchFamily="2" charset="2"/>
              <a:buChar char="q"/>
            </a:pPr>
            <a:r>
              <a:rPr lang="en-US" sz="1600" b="0"/>
              <a:t> Standard formatting: Font styles (e.g. bold, italic) and colors, etc.</a:t>
            </a:r>
          </a:p>
          <a:p>
            <a:pPr eaLnBrk="0" hangingPunct="0">
              <a:lnSpc>
                <a:spcPct val="120000"/>
              </a:lnSpc>
              <a:buFont typeface="Wingdings" pitchFamily="2" charset="2"/>
              <a:buChar char="q"/>
            </a:pPr>
            <a:r>
              <a:rPr lang="en-US" sz="1600" b="0"/>
              <a:t> Group level changes with individual formattings</a:t>
            </a:r>
          </a:p>
          <a:p>
            <a:pPr eaLnBrk="0" hangingPunct="0">
              <a:lnSpc>
                <a:spcPct val="120000"/>
              </a:lnSpc>
              <a:buFont typeface="Wingdings" pitchFamily="2" charset="2"/>
              <a:buChar char="q"/>
            </a:pPr>
            <a:r>
              <a:rPr lang="en-US" sz="1600" b="0"/>
              <a:t> Layout options, for example</a:t>
            </a:r>
          </a:p>
          <a:p>
            <a:pPr lvl="1" eaLnBrk="0" hangingPunct="0">
              <a:lnSpc>
                <a:spcPct val="120000"/>
              </a:lnSpc>
              <a:buFont typeface="Wingdings" pitchFamily="2" charset="2"/>
              <a:buChar char="§"/>
            </a:pPr>
            <a:r>
              <a:rPr lang="en-US" sz="1600" b="0"/>
              <a:t> </a:t>
            </a:r>
            <a:r>
              <a:rPr lang="en-US" sz="1400"/>
              <a:t>Height of rows, width of columns</a:t>
            </a:r>
            <a:endParaRPr lang="en-US" sz="1400" i="1"/>
          </a:p>
          <a:p>
            <a:pPr lvl="1" eaLnBrk="0" hangingPunct="0">
              <a:lnSpc>
                <a:spcPct val="120000"/>
              </a:lnSpc>
              <a:buFont typeface="Wingdings" pitchFamily="2" charset="2"/>
              <a:buChar char="§"/>
            </a:pPr>
            <a:r>
              <a:rPr lang="en-US" sz="1400" i="1"/>
              <a:t> </a:t>
            </a:r>
            <a:r>
              <a:rPr lang="en-US" sz="1400"/>
              <a:t>Multiline column headers</a:t>
            </a:r>
          </a:p>
          <a:p>
            <a:pPr lvl="1" eaLnBrk="0" hangingPunct="0">
              <a:lnSpc>
                <a:spcPct val="120000"/>
              </a:lnSpc>
              <a:buFont typeface="Wingdings" pitchFamily="2" charset="2"/>
              <a:buChar char="§"/>
            </a:pPr>
            <a:r>
              <a:rPr lang="en-US" sz="1400" i="1"/>
              <a:t> </a:t>
            </a:r>
            <a:r>
              <a:rPr lang="en-US" sz="1400"/>
              <a:t>Flexible positioning of fields</a:t>
            </a:r>
          </a:p>
          <a:p>
            <a:pPr lvl="1" eaLnBrk="0" hangingPunct="0">
              <a:lnSpc>
                <a:spcPct val="120000"/>
              </a:lnSpc>
              <a:buFont typeface="Wingdings" pitchFamily="2" charset="2"/>
              <a:buChar char="§"/>
            </a:pPr>
            <a:r>
              <a:rPr lang="en-US" sz="1400" i="1"/>
              <a:t> </a:t>
            </a:r>
            <a:r>
              <a:rPr lang="en-US" sz="1400"/>
              <a:t>Merger of cells</a:t>
            </a:r>
          </a:p>
          <a:p>
            <a:pPr eaLnBrk="0" hangingPunct="0">
              <a:lnSpc>
                <a:spcPct val="120000"/>
              </a:lnSpc>
              <a:buFont typeface="Wingdings" pitchFamily="2" charset="2"/>
              <a:buChar char="q"/>
            </a:pPr>
            <a:r>
              <a:rPr lang="en-US" sz="1600" i="1"/>
              <a:t> </a:t>
            </a:r>
            <a:r>
              <a:rPr lang="en-US" sz="1600" b="0"/>
              <a:t>Support of hierarchies</a:t>
            </a:r>
          </a:p>
          <a:p>
            <a:pPr eaLnBrk="0" hangingPunct="0">
              <a:lnSpc>
                <a:spcPct val="120000"/>
              </a:lnSpc>
              <a:buFont typeface="Wingdings" pitchFamily="2" charset="2"/>
              <a:buChar char="q"/>
            </a:pPr>
            <a:r>
              <a:rPr lang="en-US" sz="1600" b="0" i="1"/>
              <a:t> </a:t>
            </a:r>
            <a:r>
              <a:rPr lang="en-US" sz="1600" b="0"/>
              <a:t>Rules</a:t>
            </a:r>
            <a:r>
              <a:rPr lang="en-US" sz="1600" b="0" i="1"/>
              <a:t> </a:t>
            </a:r>
            <a:r>
              <a:rPr lang="en-US" sz="1600" b="0"/>
              <a:t>for the presentation of special characteristics values</a:t>
            </a:r>
          </a:p>
          <a:p>
            <a:pPr eaLnBrk="0" hangingPunct="0">
              <a:lnSpc>
                <a:spcPct val="120000"/>
              </a:lnSpc>
              <a:buFont typeface="Wingdings" pitchFamily="2" charset="2"/>
              <a:buChar char="q"/>
            </a:pPr>
            <a:r>
              <a:rPr lang="en-US" sz="1600" b="0" i="1"/>
              <a:t> </a:t>
            </a:r>
            <a:r>
              <a:rPr lang="en-US" sz="1600" b="0"/>
              <a:t>Integration of text, pictures, and charts</a:t>
            </a:r>
          </a:p>
          <a:p>
            <a:pPr eaLnBrk="0" hangingPunct="0">
              <a:lnSpc>
                <a:spcPct val="120000"/>
              </a:lnSpc>
              <a:buFont typeface="Wingdings" pitchFamily="2" charset="2"/>
              <a:buChar char="q"/>
            </a:pPr>
            <a:r>
              <a:rPr lang="en-US" sz="1600" b="0"/>
              <a:t> Header and footer for reports and pages</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05474" name="Slide Number Placeholder 4"/>
          <p:cNvSpPr>
            <a:spLocks noGrp="1"/>
          </p:cNvSpPr>
          <p:nvPr>
            <p:ph type="sldNum" sz="quarter" idx="11"/>
          </p:nvPr>
        </p:nvSpPr>
        <p:spPr>
          <a:noFill/>
        </p:spPr>
        <p:txBody>
          <a:bodyPr/>
          <a:lstStyle/>
          <a:p>
            <a:fld id="{D1471286-AFA4-441D-89C1-8B2FB77A116C}" type="slidenum">
              <a:rPr lang="en-US" smtClean="0"/>
              <a:pPr/>
              <a:t>34</a:t>
            </a:fld>
            <a:endParaRPr lang="en-US" smtClean="0"/>
          </a:p>
        </p:txBody>
      </p:sp>
      <p:sp>
        <p:nvSpPr>
          <p:cNvPr id="105475" name="Rectangle 2"/>
          <p:cNvSpPr>
            <a:spLocks noGrp="1" noChangeArrowheads="1"/>
          </p:cNvSpPr>
          <p:nvPr>
            <p:ph type="title"/>
          </p:nvPr>
        </p:nvSpPr>
        <p:spPr/>
        <p:txBody>
          <a:bodyPr/>
          <a:lstStyle/>
          <a:p>
            <a:r>
              <a:rPr lang="en-US" smtClean="0"/>
              <a:t>Business Explorer Suite – Web Application Designer</a:t>
            </a:r>
          </a:p>
        </p:txBody>
      </p:sp>
      <p:pic>
        <p:nvPicPr>
          <p:cNvPr id="105476" name="Picture 3"/>
          <p:cNvPicPr>
            <a:picLocks noChangeAspect="1" noChangeArrowheads="1"/>
          </p:cNvPicPr>
          <p:nvPr/>
        </p:nvPicPr>
        <p:blipFill>
          <a:blip r:embed="rId2"/>
          <a:srcRect t="22310" r="58479" b="32945"/>
          <a:stretch>
            <a:fillRect/>
          </a:stretch>
        </p:blipFill>
        <p:spPr bwMode="auto">
          <a:xfrm>
            <a:off x="395288" y="2151063"/>
            <a:ext cx="3468687" cy="2357437"/>
          </a:xfrm>
          <a:prstGeom prst="rect">
            <a:avLst/>
          </a:prstGeom>
          <a:noFill/>
          <a:ln w="9525">
            <a:noFill/>
            <a:miter lim="800000"/>
            <a:headEnd/>
            <a:tailEnd/>
          </a:ln>
        </p:spPr>
      </p:pic>
      <p:sp>
        <p:nvSpPr>
          <p:cNvPr id="105477" name="TextBox 5"/>
          <p:cNvSpPr txBox="1">
            <a:spLocks noChangeArrowheads="1"/>
          </p:cNvSpPr>
          <p:nvPr/>
        </p:nvSpPr>
        <p:spPr bwMode="auto">
          <a:xfrm>
            <a:off x="476250" y="1444625"/>
            <a:ext cx="3375025" cy="452438"/>
          </a:xfrm>
          <a:prstGeom prst="rect">
            <a:avLst/>
          </a:prstGeom>
          <a:solidFill>
            <a:srgbClr val="FFC000"/>
          </a:solidFill>
          <a:ln w="9525" algn="ctr">
            <a:solidFill>
              <a:srgbClr val="FF9900"/>
            </a:solidFill>
            <a:round/>
            <a:headEnd/>
            <a:tailEnd/>
          </a:ln>
        </p:spPr>
        <p:txBody>
          <a:bodyPr wrap="none" lIns="0" tIns="0" rIns="0" bIns="0" anchor="ctr"/>
          <a:lstStyle/>
          <a:p>
            <a:pPr marL="109538" algn="ctr" eaLnBrk="0" hangingPunct="0">
              <a:lnSpc>
                <a:spcPct val="120000"/>
              </a:lnSpc>
            </a:pPr>
            <a:r>
              <a:rPr lang="en-US" sz="1800" b="0"/>
              <a:t>Designing a Web Application</a:t>
            </a:r>
          </a:p>
        </p:txBody>
      </p:sp>
      <p:sp>
        <p:nvSpPr>
          <p:cNvPr id="105478" name="TextBox 6"/>
          <p:cNvSpPr txBox="1">
            <a:spLocks noChangeArrowheads="1"/>
          </p:cNvSpPr>
          <p:nvPr/>
        </p:nvSpPr>
        <p:spPr bwMode="auto">
          <a:xfrm>
            <a:off x="476250" y="4656138"/>
            <a:ext cx="3297238" cy="1739900"/>
          </a:xfrm>
          <a:prstGeom prst="rect">
            <a:avLst/>
          </a:prstGeom>
          <a:gradFill rotWithShape="0">
            <a:gsLst>
              <a:gs pos="0">
                <a:schemeClr val="bg1"/>
              </a:gs>
              <a:gs pos="100000">
                <a:schemeClr val="folHlink">
                  <a:alpha val="50000"/>
                </a:schemeClr>
              </a:gs>
            </a:gsLst>
            <a:path path="shape">
              <a:fillToRect l="50000" t="50000" r="50000" b="50000"/>
            </a:path>
          </a:gradFill>
          <a:ln w="9525" algn="ctr">
            <a:solidFill>
              <a:srgbClr val="FF9900"/>
            </a:solidFill>
            <a:round/>
            <a:headEnd/>
            <a:tailEnd/>
          </a:ln>
        </p:spPr>
        <p:txBody>
          <a:bodyPr wrap="none" lIns="0" tIns="0" rIns="0" bIns="0" anchor="ctr"/>
          <a:lstStyle/>
          <a:p>
            <a:pPr marL="109538" eaLnBrk="0" hangingPunct="0">
              <a:lnSpc>
                <a:spcPct val="120000"/>
              </a:lnSpc>
            </a:pPr>
            <a:r>
              <a:rPr lang="en-US" sz="1600" b="0"/>
              <a:t>Web application design takes </a:t>
            </a:r>
          </a:p>
          <a:p>
            <a:pPr marL="109538" eaLnBrk="0" hangingPunct="0">
              <a:lnSpc>
                <a:spcPct val="120000"/>
              </a:lnSpc>
            </a:pPr>
            <a:r>
              <a:rPr lang="en-US" sz="1600" b="0"/>
              <a:t>place in the Business Explorer </a:t>
            </a:r>
          </a:p>
          <a:p>
            <a:pPr marL="109538" eaLnBrk="0" hangingPunct="0">
              <a:lnSpc>
                <a:spcPct val="120000"/>
              </a:lnSpc>
            </a:pPr>
            <a:r>
              <a:rPr lang="en-US" sz="1600" b="0"/>
              <a:t>(BEx) Web Application Designer, a </a:t>
            </a:r>
          </a:p>
          <a:p>
            <a:pPr marL="109538" eaLnBrk="0" hangingPunct="0">
              <a:lnSpc>
                <a:spcPct val="120000"/>
              </a:lnSpc>
            </a:pPr>
            <a:r>
              <a:rPr lang="en-US" sz="1600" b="0"/>
              <a:t>Visual Basic .NET- based , </a:t>
            </a:r>
          </a:p>
          <a:p>
            <a:pPr marL="109538" eaLnBrk="0" hangingPunct="0">
              <a:lnSpc>
                <a:spcPct val="120000"/>
              </a:lnSpc>
            </a:pPr>
            <a:r>
              <a:rPr lang="en-US" sz="1600" b="0"/>
              <a:t>Unicode-complaint tool</a:t>
            </a:r>
          </a:p>
        </p:txBody>
      </p:sp>
      <p:sp>
        <p:nvSpPr>
          <p:cNvPr id="105479" name="TextBox 7"/>
          <p:cNvSpPr txBox="1">
            <a:spLocks noChangeArrowheads="1"/>
          </p:cNvSpPr>
          <p:nvPr/>
        </p:nvSpPr>
        <p:spPr bwMode="auto">
          <a:xfrm>
            <a:off x="4108450" y="1343025"/>
            <a:ext cx="3970338" cy="4265613"/>
          </a:xfrm>
          <a:prstGeom prst="rect">
            <a:avLst/>
          </a:prstGeom>
          <a:solidFill>
            <a:srgbClr val="FFF3CD"/>
          </a:solidFill>
          <a:ln w="9525">
            <a:solidFill>
              <a:srgbClr val="996633"/>
            </a:solidFill>
            <a:miter lim="800000"/>
            <a:headEnd/>
            <a:tailEnd/>
          </a:ln>
        </p:spPr>
        <p:txBody>
          <a:bodyPr>
            <a:spAutoFit/>
          </a:bodyPr>
          <a:lstStyle/>
          <a:p>
            <a:pPr eaLnBrk="0" hangingPunct="0">
              <a:lnSpc>
                <a:spcPct val="120000"/>
              </a:lnSpc>
              <a:buFont typeface="Wingdings" pitchFamily="2" charset="2"/>
              <a:buChar char="q"/>
            </a:pPr>
            <a:r>
              <a:rPr lang="en-US" sz="1600" b="0"/>
              <a:t> Model-driven BI application building</a:t>
            </a:r>
          </a:p>
          <a:p>
            <a:pPr lvl="1" eaLnBrk="0" hangingPunct="0">
              <a:lnSpc>
                <a:spcPct val="120000"/>
              </a:lnSpc>
              <a:buFont typeface="Wingdings" pitchFamily="2" charset="2"/>
              <a:buChar char="§"/>
            </a:pPr>
            <a:r>
              <a:rPr lang="en-US" sz="1600" b="0"/>
              <a:t> </a:t>
            </a:r>
            <a:r>
              <a:rPr lang="en-US" sz="1400"/>
              <a:t>Wizards for charts, maps, command editing</a:t>
            </a:r>
            <a:endParaRPr lang="en-US" sz="1400" i="1"/>
          </a:p>
          <a:p>
            <a:pPr lvl="1" eaLnBrk="0" hangingPunct="0">
              <a:lnSpc>
                <a:spcPct val="120000"/>
              </a:lnSpc>
              <a:buFont typeface="Wingdings" pitchFamily="2" charset="2"/>
              <a:buChar char="§"/>
            </a:pPr>
            <a:r>
              <a:rPr lang="en-US" sz="1400" i="1"/>
              <a:t> </a:t>
            </a:r>
            <a:r>
              <a:rPr lang="en-US" sz="1400"/>
              <a:t>Wizards for layout elements (e.g. buttons)</a:t>
            </a:r>
          </a:p>
          <a:p>
            <a:pPr lvl="1" eaLnBrk="0" hangingPunct="0">
              <a:lnSpc>
                <a:spcPct val="120000"/>
              </a:lnSpc>
              <a:buFont typeface="Wingdings" pitchFamily="2" charset="2"/>
              <a:buChar char="§"/>
            </a:pPr>
            <a:r>
              <a:rPr lang="en-US" sz="1400" i="1"/>
              <a:t> “</a:t>
            </a:r>
            <a:r>
              <a:rPr lang="en-US" sz="1400"/>
              <a:t>Intelligence’’ support for Web API developers</a:t>
            </a:r>
          </a:p>
          <a:p>
            <a:pPr lvl="1" eaLnBrk="0" hangingPunct="0">
              <a:lnSpc>
                <a:spcPct val="120000"/>
              </a:lnSpc>
              <a:buFont typeface="Wingdings" pitchFamily="2" charset="2"/>
              <a:buChar char="§"/>
            </a:pPr>
            <a:r>
              <a:rPr lang="en-US" sz="1400" i="1"/>
              <a:t> </a:t>
            </a:r>
            <a:r>
              <a:rPr lang="en-US" sz="1400"/>
              <a:t>Easy integration of native HTML commands</a:t>
            </a:r>
          </a:p>
          <a:p>
            <a:pPr eaLnBrk="0" hangingPunct="0">
              <a:lnSpc>
                <a:spcPct val="120000"/>
              </a:lnSpc>
              <a:buFont typeface="Wingdings" pitchFamily="2" charset="2"/>
              <a:buChar char="q"/>
            </a:pPr>
            <a:r>
              <a:rPr lang="en-US" sz="1600" i="1"/>
              <a:t> </a:t>
            </a:r>
            <a:r>
              <a:rPr lang="en-US" sz="1600" b="0"/>
              <a:t>New layout elements (Tab strips etc.)</a:t>
            </a:r>
          </a:p>
          <a:p>
            <a:pPr eaLnBrk="0" hangingPunct="0">
              <a:lnSpc>
                <a:spcPct val="120000"/>
              </a:lnSpc>
              <a:buFont typeface="Wingdings" pitchFamily="2" charset="2"/>
              <a:buChar char="q"/>
            </a:pPr>
            <a:r>
              <a:rPr lang="en-US" sz="1600" b="0" i="1"/>
              <a:t> </a:t>
            </a:r>
            <a:r>
              <a:rPr lang="en-US" sz="1600" b="0"/>
              <a:t>New Web items</a:t>
            </a:r>
          </a:p>
          <a:p>
            <a:pPr eaLnBrk="0" hangingPunct="0">
              <a:lnSpc>
                <a:spcPct val="120000"/>
              </a:lnSpc>
              <a:buFont typeface="Wingdings" pitchFamily="2" charset="2"/>
              <a:buChar char="q"/>
            </a:pPr>
            <a:r>
              <a:rPr lang="en-US" sz="1600" b="0" i="1"/>
              <a:t> </a:t>
            </a:r>
            <a:r>
              <a:rPr lang="en-US" sz="1600" b="0"/>
              <a:t>New chart types, e.g. GANTT chart, MTA chart</a:t>
            </a:r>
          </a:p>
          <a:p>
            <a:pPr eaLnBrk="0" hangingPunct="0">
              <a:lnSpc>
                <a:spcPct val="120000"/>
              </a:lnSpc>
              <a:buFont typeface="Wingdings" pitchFamily="2" charset="2"/>
              <a:buChar char="q"/>
            </a:pPr>
            <a:r>
              <a:rPr lang="en-US" sz="1600" b="0"/>
              <a:t> Design of planning aware business applications</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06498" name="Slide Number Placeholder 4"/>
          <p:cNvSpPr>
            <a:spLocks noGrp="1"/>
          </p:cNvSpPr>
          <p:nvPr>
            <p:ph type="sldNum" sz="quarter" idx="11"/>
          </p:nvPr>
        </p:nvSpPr>
        <p:spPr>
          <a:noFill/>
        </p:spPr>
        <p:txBody>
          <a:bodyPr/>
          <a:lstStyle/>
          <a:p>
            <a:fld id="{C2D5C0E3-6E4E-4F68-9E7B-73FE9DD0093B}" type="slidenum">
              <a:rPr lang="en-US" smtClean="0"/>
              <a:pPr/>
              <a:t>35</a:t>
            </a:fld>
            <a:endParaRPr lang="en-US" smtClean="0"/>
          </a:p>
        </p:txBody>
      </p:sp>
      <p:sp>
        <p:nvSpPr>
          <p:cNvPr id="106499" name="Rectangle 2"/>
          <p:cNvSpPr>
            <a:spLocks noGrp="1" noChangeArrowheads="1"/>
          </p:cNvSpPr>
          <p:nvPr>
            <p:ph type="title"/>
          </p:nvPr>
        </p:nvSpPr>
        <p:spPr/>
        <p:txBody>
          <a:bodyPr/>
          <a:lstStyle/>
          <a:p>
            <a:r>
              <a:rPr lang="en-US" smtClean="0"/>
              <a:t>Business Explorer Suite – Web Analyzer</a:t>
            </a:r>
          </a:p>
        </p:txBody>
      </p:sp>
      <p:pic>
        <p:nvPicPr>
          <p:cNvPr id="106500" name="Picture 2"/>
          <p:cNvPicPr>
            <a:picLocks noChangeAspect="1" noChangeArrowheads="1"/>
          </p:cNvPicPr>
          <p:nvPr/>
        </p:nvPicPr>
        <p:blipFill>
          <a:blip r:embed="rId2"/>
          <a:srcRect l="11823" r="19490" b="12868"/>
          <a:stretch>
            <a:fillRect/>
          </a:stretch>
        </p:blipFill>
        <p:spPr bwMode="auto">
          <a:xfrm>
            <a:off x="1309688" y="1006475"/>
            <a:ext cx="5868987" cy="4465638"/>
          </a:xfrm>
          <a:prstGeom prst="rect">
            <a:avLst/>
          </a:prstGeom>
          <a:noFill/>
          <a:ln w="9525">
            <a:noFill/>
            <a:miter lim="800000"/>
            <a:headEnd/>
            <a:tailEnd/>
          </a:ln>
        </p:spPr>
      </p:pic>
      <p:sp>
        <p:nvSpPr>
          <p:cNvPr id="106501" name="TextBox 5"/>
          <p:cNvSpPr txBox="1">
            <a:spLocks noChangeArrowheads="1"/>
          </p:cNvSpPr>
          <p:nvPr/>
        </p:nvSpPr>
        <p:spPr bwMode="auto">
          <a:xfrm>
            <a:off x="450850" y="5662613"/>
            <a:ext cx="7959725" cy="663575"/>
          </a:xfrm>
          <a:prstGeom prst="rect">
            <a:avLst/>
          </a:prstGeom>
          <a:gradFill rotWithShape="0">
            <a:gsLst>
              <a:gs pos="0">
                <a:schemeClr val="bg1"/>
              </a:gs>
              <a:gs pos="100000">
                <a:schemeClr val="folHlink">
                  <a:alpha val="50000"/>
                </a:schemeClr>
              </a:gs>
            </a:gsLst>
            <a:path path="shape">
              <a:fillToRect l="50000" t="50000" r="50000" b="50000"/>
            </a:path>
          </a:gradFill>
          <a:ln w="9525" algn="ctr">
            <a:solidFill>
              <a:srgbClr val="FF9900"/>
            </a:solidFill>
            <a:round/>
            <a:headEnd/>
            <a:tailEnd/>
          </a:ln>
        </p:spPr>
        <p:txBody>
          <a:bodyPr wrap="none" lIns="0" tIns="0" rIns="0" bIns="0" anchor="ctr"/>
          <a:lstStyle/>
          <a:p>
            <a:pPr marL="109538" eaLnBrk="0" hangingPunct="0">
              <a:lnSpc>
                <a:spcPct val="120000"/>
              </a:lnSpc>
            </a:pPr>
            <a:r>
              <a:rPr lang="en-US" sz="1600" b="0"/>
              <a:t>The processes in the Ad hoc Query &amp; Analysis variant are performed in the Explorer</a:t>
            </a:r>
            <a:br>
              <a:rPr lang="en-US" sz="1600" b="0"/>
            </a:br>
            <a:r>
              <a:rPr lang="en-US" sz="1600" b="0"/>
              <a:t> (BEx) Web Analyzer</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07522" name="Slide Number Placeholder 4"/>
          <p:cNvSpPr>
            <a:spLocks noGrp="1"/>
          </p:cNvSpPr>
          <p:nvPr>
            <p:ph type="sldNum" sz="quarter" idx="11"/>
          </p:nvPr>
        </p:nvSpPr>
        <p:spPr>
          <a:noFill/>
        </p:spPr>
        <p:txBody>
          <a:bodyPr/>
          <a:lstStyle/>
          <a:p>
            <a:fld id="{832860AE-4B99-4449-98E9-CC7530E207B3}" type="slidenum">
              <a:rPr lang="en-US" smtClean="0"/>
              <a:pPr/>
              <a:t>36</a:t>
            </a:fld>
            <a:endParaRPr lang="en-US" smtClean="0"/>
          </a:p>
        </p:txBody>
      </p:sp>
      <p:sp>
        <p:nvSpPr>
          <p:cNvPr id="107523" name="Rectangle 2"/>
          <p:cNvSpPr>
            <a:spLocks noGrp="1" noChangeArrowheads="1"/>
          </p:cNvSpPr>
          <p:nvPr>
            <p:ph type="title"/>
          </p:nvPr>
        </p:nvSpPr>
        <p:spPr/>
        <p:txBody>
          <a:bodyPr/>
          <a:lstStyle/>
          <a:p>
            <a:r>
              <a:rPr lang="en-US" smtClean="0"/>
              <a:t>Business Explorer Suite – BEx Analyzer </a:t>
            </a:r>
          </a:p>
        </p:txBody>
      </p:sp>
      <p:pic>
        <p:nvPicPr>
          <p:cNvPr id="107524" name="Picture 3"/>
          <p:cNvPicPr>
            <a:picLocks noChangeAspect="1" noChangeArrowheads="1"/>
          </p:cNvPicPr>
          <p:nvPr/>
        </p:nvPicPr>
        <p:blipFill>
          <a:blip r:embed="rId2"/>
          <a:srcRect l="40602" t="8754" r="3767" b="19051"/>
          <a:stretch>
            <a:fillRect/>
          </a:stretch>
        </p:blipFill>
        <p:spPr bwMode="auto">
          <a:xfrm>
            <a:off x="4108450" y="1674813"/>
            <a:ext cx="4725988" cy="3746500"/>
          </a:xfrm>
          <a:prstGeom prst="rect">
            <a:avLst/>
          </a:prstGeom>
          <a:noFill/>
          <a:ln w="9525">
            <a:noFill/>
            <a:miter lim="800000"/>
            <a:headEnd/>
            <a:tailEnd/>
          </a:ln>
        </p:spPr>
      </p:pic>
      <p:sp>
        <p:nvSpPr>
          <p:cNvPr id="107525" name="TextBox 6"/>
          <p:cNvSpPr txBox="1">
            <a:spLocks noChangeArrowheads="1"/>
          </p:cNvSpPr>
          <p:nvPr/>
        </p:nvSpPr>
        <p:spPr bwMode="auto">
          <a:xfrm>
            <a:off x="309563" y="1171575"/>
            <a:ext cx="4576762" cy="428625"/>
          </a:xfrm>
          <a:prstGeom prst="rect">
            <a:avLst/>
          </a:prstGeom>
          <a:solidFill>
            <a:srgbClr val="FFC000"/>
          </a:solidFill>
          <a:ln w="9525" algn="ctr">
            <a:solidFill>
              <a:srgbClr val="FF9900"/>
            </a:solidFill>
            <a:round/>
            <a:headEnd/>
            <a:tailEnd/>
          </a:ln>
        </p:spPr>
        <p:txBody>
          <a:bodyPr wrap="none" lIns="0" tIns="0" rIns="0" bIns="0" anchor="ctr"/>
          <a:lstStyle/>
          <a:p>
            <a:pPr marL="109538" eaLnBrk="0" hangingPunct="0">
              <a:lnSpc>
                <a:spcPct val="120000"/>
              </a:lnSpc>
            </a:pPr>
            <a:r>
              <a:rPr lang="en-US" sz="1800" b="0"/>
              <a:t>Embedding Queries, Views &amp; InfoProvider</a:t>
            </a:r>
          </a:p>
        </p:txBody>
      </p:sp>
      <p:sp>
        <p:nvSpPr>
          <p:cNvPr id="107526" name="TextBox 7"/>
          <p:cNvSpPr txBox="1">
            <a:spLocks noChangeArrowheads="1"/>
          </p:cNvSpPr>
          <p:nvPr/>
        </p:nvSpPr>
        <p:spPr bwMode="auto">
          <a:xfrm>
            <a:off x="244475" y="1743075"/>
            <a:ext cx="3786188" cy="4770438"/>
          </a:xfrm>
          <a:prstGeom prst="rect">
            <a:avLst/>
          </a:prstGeom>
          <a:solidFill>
            <a:srgbClr val="FFF3CD"/>
          </a:solidFill>
          <a:ln w="9525">
            <a:solidFill>
              <a:srgbClr val="996633"/>
            </a:solidFill>
            <a:miter lim="800000"/>
            <a:headEnd/>
            <a:tailEnd/>
          </a:ln>
        </p:spPr>
        <p:txBody>
          <a:bodyPr>
            <a:spAutoFit/>
          </a:bodyPr>
          <a:lstStyle/>
          <a:p>
            <a:pPr eaLnBrk="0" hangingPunct="0">
              <a:buFont typeface="Wingdings" pitchFamily="2" charset="2"/>
              <a:buChar char="q"/>
            </a:pPr>
            <a:r>
              <a:rPr lang="en-US" sz="1600"/>
              <a:t> </a:t>
            </a:r>
            <a:r>
              <a:rPr lang="en-US" sz="1600" b="0"/>
              <a:t>Direct Access to InfoProvider as well as queries &amp; query views</a:t>
            </a:r>
          </a:p>
          <a:p>
            <a:pPr eaLnBrk="0" hangingPunct="0">
              <a:lnSpc>
                <a:spcPct val="50000"/>
              </a:lnSpc>
            </a:pPr>
            <a:endParaRPr lang="en-US" sz="1600" b="0"/>
          </a:p>
          <a:p>
            <a:pPr eaLnBrk="0" hangingPunct="0">
              <a:buFont typeface="Wingdings" pitchFamily="2" charset="2"/>
              <a:buChar char="q"/>
            </a:pPr>
            <a:r>
              <a:rPr lang="en-US" sz="1600" b="0"/>
              <a:t> new workbook default layout</a:t>
            </a:r>
          </a:p>
          <a:p>
            <a:pPr eaLnBrk="0" hangingPunct="0">
              <a:lnSpc>
                <a:spcPct val="50000"/>
              </a:lnSpc>
            </a:pPr>
            <a:endParaRPr lang="en-US" sz="1600" b="0"/>
          </a:p>
          <a:p>
            <a:pPr eaLnBrk="0" hangingPunct="0">
              <a:buFont typeface="Wingdings" pitchFamily="2" charset="2"/>
              <a:buChar char="q"/>
            </a:pPr>
            <a:r>
              <a:rPr lang="en-US" sz="1600" b="0"/>
              <a:t> Intuitive User Integration via Drag &amp; Drop and re-designed property dialogues</a:t>
            </a:r>
          </a:p>
          <a:p>
            <a:pPr eaLnBrk="0" hangingPunct="0">
              <a:lnSpc>
                <a:spcPct val="50000"/>
              </a:lnSpc>
            </a:pPr>
            <a:endParaRPr lang="en-US" sz="1600" b="0"/>
          </a:p>
          <a:p>
            <a:pPr eaLnBrk="0" hangingPunct="0">
              <a:buFont typeface="Wingdings" pitchFamily="2" charset="2"/>
              <a:buChar char="q"/>
            </a:pPr>
            <a:r>
              <a:rPr lang="en-US" sz="1600" b="0"/>
              <a:t> Personalizable Filter Value Lists (Favorite &amp; History)</a:t>
            </a:r>
          </a:p>
          <a:p>
            <a:pPr eaLnBrk="0" hangingPunct="0">
              <a:lnSpc>
                <a:spcPct val="50000"/>
              </a:lnSpc>
            </a:pPr>
            <a:endParaRPr lang="en-US" sz="1600" b="0"/>
          </a:p>
          <a:p>
            <a:pPr eaLnBrk="0" hangingPunct="0">
              <a:buFont typeface="Wingdings" pitchFamily="2" charset="2"/>
              <a:buChar char="q"/>
            </a:pPr>
            <a:r>
              <a:rPr lang="en-US" sz="1600" b="0"/>
              <a:t> Full accessibility and Unicode support</a:t>
            </a:r>
          </a:p>
          <a:p>
            <a:pPr eaLnBrk="0" hangingPunct="0">
              <a:lnSpc>
                <a:spcPct val="50000"/>
              </a:lnSpc>
            </a:pPr>
            <a:endParaRPr lang="en-US" sz="1600" b="0"/>
          </a:p>
          <a:p>
            <a:pPr eaLnBrk="0" hangingPunct="0">
              <a:buFont typeface="Wingdings" pitchFamily="2" charset="2"/>
              <a:buChar char="q"/>
            </a:pPr>
            <a:r>
              <a:rPr lang="en-US" sz="1600" b="0"/>
              <a:t> Excel based data entry and planning. Manual Data entry into planning Aggregation levels and usage of planning functions</a:t>
            </a:r>
          </a:p>
          <a:p>
            <a:pPr eaLnBrk="0" hangingPunct="0">
              <a:lnSpc>
                <a:spcPct val="50000"/>
              </a:lnSpc>
              <a:buFont typeface="Wingdings" pitchFamily="2" charset="2"/>
              <a:buChar char="q"/>
            </a:pPr>
            <a:endParaRPr lang="en-US" sz="1600" b="0"/>
          </a:p>
          <a:p>
            <a:pPr eaLnBrk="0" hangingPunct="0">
              <a:buFont typeface="Wingdings" pitchFamily="2" charset="2"/>
              <a:buChar char="q"/>
            </a:pPr>
            <a:r>
              <a:rPr lang="en-US" sz="1600" b="0"/>
              <a:t> Taking advantage of many new information broadcasting features</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08546" name="Slide Number Placeholder 4"/>
          <p:cNvSpPr>
            <a:spLocks noGrp="1"/>
          </p:cNvSpPr>
          <p:nvPr>
            <p:ph type="sldNum" sz="quarter" idx="11"/>
          </p:nvPr>
        </p:nvSpPr>
        <p:spPr>
          <a:noFill/>
        </p:spPr>
        <p:txBody>
          <a:bodyPr/>
          <a:lstStyle/>
          <a:p>
            <a:fld id="{888625FA-8C6F-4F8A-9269-D7888D121C8B}" type="slidenum">
              <a:rPr lang="en-US" smtClean="0"/>
              <a:pPr/>
              <a:t>37</a:t>
            </a:fld>
            <a:endParaRPr lang="en-US" smtClean="0"/>
          </a:p>
        </p:txBody>
      </p:sp>
      <p:sp>
        <p:nvSpPr>
          <p:cNvPr id="108547" name="Rectangle 2"/>
          <p:cNvSpPr>
            <a:spLocks noGrp="1" noChangeArrowheads="1"/>
          </p:cNvSpPr>
          <p:nvPr>
            <p:ph type="title"/>
          </p:nvPr>
        </p:nvSpPr>
        <p:spPr/>
        <p:txBody>
          <a:bodyPr/>
          <a:lstStyle/>
          <a:p>
            <a:r>
              <a:rPr lang="en-US" smtClean="0"/>
              <a:t>Business Explorer Suite – Information Broadcasting</a:t>
            </a:r>
          </a:p>
        </p:txBody>
      </p:sp>
      <p:sp>
        <p:nvSpPr>
          <p:cNvPr id="6" name="TextBox 5"/>
          <p:cNvSpPr txBox="1"/>
          <p:nvPr/>
        </p:nvSpPr>
        <p:spPr>
          <a:xfrm>
            <a:off x="207600" y="1217680"/>
            <a:ext cx="8551572" cy="4893647"/>
          </a:xfrm>
          <a:prstGeom prst="rect">
            <a:avLst/>
          </a:prstGeom>
          <a:solidFill>
            <a:srgbClr val="FFF3CD"/>
          </a:solidFill>
          <a:ln>
            <a:solidFill>
              <a:srgbClr val="996633"/>
            </a:solidFill>
          </a:ln>
          <a:effectLst>
            <a:innerShdw blurRad="63500" dist="50800" dir="13500000">
              <a:prstClr val="black">
                <a:alpha val="50000"/>
              </a:prstClr>
            </a:innerShdw>
          </a:effectLst>
        </p:spPr>
        <p:txBody>
          <a:bodyPr>
            <a:spAutoFit/>
          </a:bodyPr>
          <a:lstStyle/>
          <a:p>
            <a:pPr eaLnBrk="0" hangingPunct="0">
              <a:lnSpc>
                <a:spcPct val="120000"/>
              </a:lnSpc>
              <a:defRPr/>
            </a:pPr>
            <a:r>
              <a:rPr lang="en-US" sz="1800" b="0" dirty="0"/>
              <a:t>Information Broadcasting allows you to make objects with Business Intelligence content available to a wide variety of users according to their needs</a:t>
            </a:r>
          </a:p>
          <a:p>
            <a:pPr eaLnBrk="0" hangingPunct="0">
              <a:lnSpc>
                <a:spcPct val="120000"/>
              </a:lnSpc>
              <a:defRPr/>
            </a:pPr>
            <a:endParaRPr lang="en-US" sz="1600" b="0" dirty="0"/>
          </a:p>
          <a:p>
            <a:pPr eaLnBrk="0" hangingPunct="0">
              <a:lnSpc>
                <a:spcPct val="120000"/>
              </a:lnSpc>
              <a:defRPr/>
            </a:pPr>
            <a:r>
              <a:rPr lang="en-US" sz="1600" dirty="0"/>
              <a:t>…. the right information: </a:t>
            </a:r>
            <a:r>
              <a:rPr lang="en-US" sz="1600" b="0" dirty="0"/>
              <a:t>based on </a:t>
            </a:r>
            <a:r>
              <a:rPr lang="en-US" sz="1600" b="0" dirty="0" err="1"/>
              <a:t>Bex</a:t>
            </a:r>
            <a:r>
              <a:rPr lang="en-US" sz="1600" b="0" dirty="0"/>
              <a:t> Queries, Views, Workbooks, </a:t>
            </a:r>
            <a:r>
              <a:rPr lang="en-US" sz="1600" b="0" dirty="0" err="1"/>
              <a:t>WebApplication</a:t>
            </a:r>
            <a:r>
              <a:rPr lang="en-US" sz="1600" b="0" dirty="0"/>
              <a:t> &amp; Enterprise Reports</a:t>
            </a:r>
          </a:p>
          <a:p>
            <a:pPr eaLnBrk="0" hangingPunct="0">
              <a:lnSpc>
                <a:spcPct val="120000"/>
              </a:lnSpc>
              <a:defRPr/>
            </a:pPr>
            <a:endParaRPr lang="en-US" sz="1600" b="0" dirty="0"/>
          </a:p>
          <a:p>
            <a:pPr eaLnBrk="0" hangingPunct="0">
              <a:lnSpc>
                <a:spcPct val="120000"/>
              </a:lnSpc>
              <a:defRPr/>
            </a:pPr>
            <a:r>
              <a:rPr lang="en-US" sz="1600" dirty="0"/>
              <a:t>…. in different formats: </a:t>
            </a:r>
            <a:r>
              <a:rPr lang="en-US" sz="1600" b="0" dirty="0"/>
              <a:t>HTML, MHTML, PDF, ZIP, Printer Formats, Online Links, SAP Alerts…</a:t>
            </a:r>
          </a:p>
          <a:p>
            <a:pPr eaLnBrk="0" hangingPunct="0">
              <a:lnSpc>
                <a:spcPct val="120000"/>
              </a:lnSpc>
              <a:defRPr/>
            </a:pPr>
            <a:endParaRPr lang="en-US" sz="1600" b="0" dirty="0"/>
          </a:p>
          <a:p>
            <a:pPr eaLnBrk="0" hangingPunct="0">
              <a:lnSpc>
                <a:spcPct val="120000"/>
              </a:lnSpc>
              <a:defRPr/>
            </a:pPr>
            <a:r>
              <a:rPr lang="en-US" sz="1600" dirty="0"/>
              <a:t>…. to the right people: </a:t>
            </a:r>
            <a:r>
              <a:rPr lang="en-US" sz="1600" b="0" dirty="0"/>
              <a:t>e.g. single users, groups, distribution lists, user-specific or Role-specific (incl. Non-SAP Users)</a:t>
            </a:r>
          </a:p>
          <a:p>
            <a:pPr eaLnBrk="0" hangingPunct="0">
              <a:lnSpc>
                <a:spcPct val="120000"/>
              </a:lnSpc>
              <a:defRPr/>
            </a:pPr>
            <a:endParaRPr lang="en-US" sz="1600" b="0" dirty="0"/>
          </a:p>
          <a:p>
            <a:pPr eaLnBrk="0" hangingPunct="0">
              <a:lnSpc>
                <a:spcPct val="120000"/>
              </a:lnSpc>
              <a:defRPr/>
            </a:pPr>
            <a:r>
              <a:rPr lang="en-US" sz="1600" dirty="0"/>
              <a:t>…. in different channels: </a:t>
            </a:r>
            <a:r>
              <a:rPr lang="en-US" sz="1600" b="0" dirty="0"/>
              <a:t>e-mail, Portal, </a:t>
            </a:r>
            <a:r>
              <a:rPr lang="en-US" sz="1600" b="0" dirty="0" err="1"/>
              <a:t>Bex</a:t>
            </a:r>
            <a:r>
              <a:rPr lang="en-US" sz="1600" b="0" dirty="0"/>
              <a:t> Portfolio (Unified access based on Knowledge Management Folders), Collaboration Rooms, Universal Work List…</a:t>
            </a:r>
          </a:p>
          <a:p>
            <a:pPr eaLnBrk="0" hangingPunct="0">
              <a:lnSpc>
                <a:spcPct val="120000"/>
              </a:lnSpc>
              <a:defRPr/>
            </a:pPr>
            <a:endParaRPr lang="en-US" sz="1600" b="0" dirty="0"/>
          </a:p>
          <a:p>
            <a:pPr eaLnBrk="0" hangingPunct="0">
              <a:lnSpc>
                <a:spcPct val="120000"/>
              </a:lnSpc>
              <a:defRPr/>
            </a:pPr>
            <a:r>
              <a:rPr lang="en-US" sz="1600" dirty="0"/>
              <a:t>…. at the right time: </a:t>
            </a:r>
            <a:r>
              <a:rPr lang="en-US" sz="1600" b="0" dirty="0"/>
              <a:t>event driven, exception driven, Ad-hoc, scheduled</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09570" name="Slide Number Placeholder 4"/>
          <p:cNvSpPr>
            <a:spLocks noGrp="1"/>
          </p:cNvSpPr>
          <p:nvPr>
            <p:ph type="sldNum" sz="quarter" idx="11"/>
          </p:nvPr>
        </p:nvSpPr>
        <p:spPr>
          <a:noFill/>
        </p:spPr>
        <p:txBody>
          <a:bodyPr/>
          <a:lstStyle/>
          <a:p>
            <a:fld id="{566CDD9B-8F2B-4432-AF9C-021CACCF3ECB}" type="slidenum">
              <a:rPr lang="en-US" smtClean="0"/>
              <a:pPr/>
              <a:t>38</a:t>
            </a:fld>
            <a:endParaRPr lang="en-US" smtClean="0"/>
          </a:p>
        </p:txBody>
      </p:sp>
      <p:sp>
        <p:nvSpPr>
          <p:cNvPr id="109571" name="Rectangle 2"/>
          <p:cNvSpPr>
            <a:spLocks noGrp="1" noChangeArrowheads="1"/>
          </p:cNvSpPr>
          <p:nvPr>
            <p:ph type="title"/>
          </p:nvPr>
        </p:nvSpPr>
        <p:spPr/>
        <p:txBody>
          <a:bodyPr/>
          <a:lstStyle/>
          <a:p>
            <a:r>
              <a:rPr lang="en-US" smtClean="0"/>
              <a:t>Business Explorer Suite – BEx Web Printing</a:t>
            </a:r>
          </a:p>
        </p:txBody>
      </p:sp>
      <p:pic>
        <p:nvPicPr>
          <p:cNvPr id="109572" name="Picture 2"/>
          <p:cNvPicPr>
            <a:picLocks noChangeAspect="1" noChangeArrowheads="1"/>
          </p:cNvPicPr>
          <p:nvPr/>
        </p:nvPicPr>
        <p:blipFill>
          <a:blip r:embed="rId2"/>
          <a:srcRect/>
          <a:stretch>
            <a:fillRect/>
          </a:stretch>
        </p:blipFill>
        <p:spPr bwMode="auto">
          <a:xfrm>
            <a:off x="547688" y="1338263"/>
            <a:ext cx="8158162" cy="4964112"/>
          </a:xfrm>
          <a:prstGeom prst="rect">
            <a:avLst/>
          </a:prstGeom>
          <a:noFill/>
          <a:ln w="9525">
            <a:noFill/>
            <a:miter lim="800000"/>
            <a:headEnd/>
            <a:tailEnd/>
          </a:ln>
        </p:spPr>
      </p:pic>
      <p:sp>
        <p:nvSpPr>
          <p:cNvPr id="109573" name="Rectangle 5"/>
          <p:cNvSpPr>
            <a:spLocks noChangeArrowheads="1"/>
          </p:cNvSpPr>
          <p:nvPr/>
        </p:nvSpPr>
        <p:spPr bwMode="auto">
          <a:xfrm>
            <a:off x="7054850" y="6548438"/>
            <a:ext cx="1176338" cy="230187"/>
          </a:xfrm>
          <a:prstGeom prst="rect">
            <a:avLst/>
          </a:prstGeom>
          <a:noFill/>
          <a:ln w="9525">
            <a:noFill/>
            <a:miter lim="800000"/>
            <a:headEnd/>
            <a:tailEnd/>
          </a:ln>
        </p:spPr>
        <p:txBody>
          <a:bodyPr wrap="none">
            <a:spAutoFit/>
          </a:bodyPr>
          <a:lstStyle/>
          <a:p>
            <a:pPr eaLnBrk="0" hangingPunct="0"/>
            <a:r>
              <a:rPr lang="en-US" sz="900"/>
              <a:t>*Copyright SAP AG</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10594" name="Slide Number Placeholder 4"/>
          <p:cNvSpPr>
            <a:spLocks noGrp="1"/>
          </p:cNvSpPr>
          <p:nvPr>
            <p:ph type="sldNum" sz="quarter" idx="11"/>
          </p:nvPr>
        </p:nvSpPr>
        <p:spPr>
          <a:noFill/>
        </p:spPr>
        <p:txBody>
          <a:bodyPr/>
          <a:lstStyle/>
          <a:p>
            <a:fld id="{7B5B0374-E187-493D-ACF7-77953FD53BA3}" type="slidenum">
              <a:rPr lang="en-US" smtClean="0"/>
              <a:pPr/>
              <a:t>39</a:t>
            </a:fld>
            <a:endParaRPr lang="en-US" smtClean="0"/>
          </a:p>
        </p:txBody>
      </p:sp>
      <p:sp>
        <p:nvSpPr>
          <p:cNvPr id="110595" name="Rectangle 2"/>
          <p:cNvSpPr>
            <a:spLocks noGrp="1" noChangeArrowheads="1"/>
          </p:cNvSpPr>
          <p:nvPr>
            <p:ph type="title"/>
          </p:nvPr>
        </p:nvSpPr>
        <p:spPr/>
        <p:txBody>
          <a:bodyPr/>
          <a:lstStyle/>
          <a:p>
            <a:r>
              <a:rPr lang="en-US" smtClean="0"/>
              <a:t>Document Integration</a:t>
            </a:r>
          </a:p>
        </p:txBody>
      </p:sp>
      <p:pic>
        <p:nvPicPr>
          <p:cNvPr id="110596" name="Picture 2"/>
          <p:cNvPicPr>
            <a:picLocks noChangeAspect="1" noChangeArrowheads="1"/>
          </p:cNvPicPr>
          <p:nvPr/>
        </p:nvPicPr>
        <p:blipFill>
          <a:blip r:embed="rId2"/>
          <a:srcRect l="-249" r="1813" b="2393"/>
          <a:stretch>
            <a:fillRect/>
          </a:stretch>
        </p:blipFill>
        <p:spPr bwMode="auto">
          <a:xfrm>
            <a:off x="488950" y="1098550"/>
            <a:ext cx="7997825" cy="5327650"/>
          </a:xfrm>
          <a:prstGeom prst="rect">
            <a:avLst/>
          </a:prstGeom>
          <a:noFill/>
          <a:ln w="9525">
            <a:noFill/>
            <a:miter lim="800000"/>
            <a:headEnd/>
            <a:tailEnd/>
          </a:ln>
        </p:spPr>
      </p:pic>
      <p:sp>
        <p:nvSpPr>
          <p:cNvPr id="110597" name="TextBox 5"/>
          <p:cNvSpPr txBox="1">
            <a:spLocks noChangeArrowheads="1"/>
          </p:cNvSpPr>
          <p:nvPr/>
        </p:nvSpPr>
        <p:spPr bwMode="auto">
          <a:xfrm>
            <a:off x="450850" y="3992563"/>
            <a:ext cx="3657600" cy="2433637"/>
          </a:xfrm>
          <a:prstGeom prst="rect">
            <a:avLst/>
          </a:prstGeom>
          <a:solidFill>
            <a:srgbClr val="FFE48F"/>
          </a:solidFill>
          <a:ln w="9525">
            <a:solidFill>
              <a:srgbClr val="996633"/>
            </a:solidFill>
            <a:miter lim="800000"/>
            <a:headEnd/>
            <a:tailEnd/>
          </a:ln>
        </p:spPr>
        <p:txBody>
          <a:bodyPr>
            <a:spAutoFit/>
          </a:bodyPr>
          <a:lstStyle/>
          <a:p>
            <a:pPr eaLnBrk="0" hangingPunct="0">
              <a:buFont typeface="Wingdings" pitchFamily="2" charset="2"/>
              <a:buChar char="q"/>
            </a:pPr>
            <a:r>
              <a:rPr lang="en-US" sz="1600"/>
              <a:t> Document browser</a:t>
            </a:r>
          </a:p>
          <a:p>
            <a:pPr eaLnBrk="0" hangingPunct="0">
              <a:lnSpc>
                <a:spcPct val="50000"/>
              </a:lnSpc>
            </a:pPr>
            <a:r>
              <a:rPr lang="en-US" sz="1600"/>
              <a:t> </a:t>
            </a:r>
          </a:p>
          <a:p>
            <a:pPr lvl="1" eaLnBrk="0" hangingPunct="0"/>
            <a:r>
              <a:rPr lang="en-US" sz="1400"/>
              <a:t>Intuitive Access to KM services for each document attached to BI data</a:t>
            </a:r>
          </a:p>
          <a:p>
            <a:pPr eaLnBrk="0" hangingPunct="0">
              <a:lnSpc>
                <a:spcPct val="50000"/>
              </a:lnSpc>
            </a:pPr>
            <a:endParaRPr lang="en-US" sz="1400"/>
          </a:p>
          <a:p>
            <a:pPr lvl="1" eaLnBrk="0" hangingPunct="0"/>
            <a:r>
              <a:rPr lang="en-US" sz="1400"/>
              <a:t>Rich Set of customizable Services for End-Users</a:t>
            </a:r>
          </a:p>
          <a:p>
            <a:pPr lvl="1" eaLnBrk="0" hangingPunct="0">
              <a:lnSpc>
                <a:spcPct val="50000"/>
              </a:lnSpc>
            </a:pPr>
            <a:endParaRPr lang="en-US" sz="1600"/>
          </a:p>
          <a:p>
            <a:pPr eaLnBrk="0" hangingPunct="0">
              <a:buFont typeface="Wingdings" pitchFamily="2" charset="2"/>
              <a:buChar char="q"/>
            </a:pPr>
            <a:r>
              <a:rPr lang="en-US" sz="1600"/>
              <a:t> Unified Information Access</a:t>
            </a:r>
          </a:p>
          <a:p>
            <a:pPr eaLnBrk="0" hangingPunct="0">
              <a:lnSpc>
                <a:spcPct val="50000"/>
              </a:lnSpc>
            </a:pPr>
            <a:endParaRPr lang="en-US" sz="1600"/>
          </a:p>
          <a:p>
            <a:pPr lvl="1" eaLnBrk="0" hangingPunct="0"/>
            <a:r>
              <a:rPr lang="en-US" sz="1400"/>
              <a:t>Repository Manager allow access to documents residing in BI or KM</a:t>
            </a:r>
          </a:p>
        </p:txBody>
      </p:sp>
      <p:sp>
        <p:nvSpPr>
          <p:cNvPr id="110598" name="TextBox 6"/>
          <p:cNvSpPr txBox="1">
            <a:spLocks noChangeArrowheads="1"/>
          </p:cNvSpPr>
          <p:nvPr/>
        </p:nvSpPr>
        <p:spPr bwMode="auto">
          <a:xfrm>
            <a:off x="6362700" y="6118225"/>
            <a:ext cx="1944688" cy="338138"/>
          </a:xfrm>
          <a:prstGeom prst="rect">
            <a:avLst/>
          </a:prstGeom>
          <a:solidFill>
            <a:schemeClr val="bg1"/>
          </a:solidFill>
          <a:ln w="9525">
            <a:noFill/>
            <a:miter lim="800000"/>
            <a:headEnd/>
            <a:tailEnd/>
          </a:ln>
        </p:spPr>
        <p:txBody>
          <a:bodyPr>
            <a:spAutoFit/>
          </a:bodyPr>
          <a:lstStyle/>
          <a:p>
            <a:pPr eaLnBrk="0" hangingPunct="0"/>
            <a:r>
              <a:rPr lang="en-US" sz="1600">
                <a:solidFill>
                  <a:srgbClr val="FFC000"/>
                </a:solidFill>
              </a:rPr>
              <a:t>Optional Migration</a:t>
            </a:r>
          </a:p>
        </p:txBody>
      </p:sp>
      <p:sp>
        <p:nvSpPr>
          <p:cNvPr id="110599" name="Rectangle 7"/>
          <p:cNvSpPr>
            <a:spLocks noChangeArrowheads="1"/>
          </p:cNvSpPr>
          <p:nvPr/>
        </p:nvSpPr>
        <p:spPr bwMode="auto">
          <a:xfrm>
            <a:off x="7054850" y="6548438"/>
            <a:ext cx="1176338" cy="230187"/>
          </a:xfrm>
          <a:prstGeom prst="rect">
            <a:avLst/>
          </a:prstGeom>
          <a:noFill/>
          <a:ln w="9525">
            <a:noFill/>
            <a:miter lim="800000"/>
            <a:headEnd/>
            <a:tailEnd/>
          </a:ln>
        </p:spPr>
        <p:txBody>
          <a:bodyPr wrap="none">
            <a:spAutoFit/>
          </a:bodyPr>
          <a:lstStyle/>
          <a:p>
            <a:pPr eaLnBrk="0" hangingPunct="0"/>
            <a:r>
              <a:rPr lang="en-US" sz="900"/>
              <a:t>*Copyright SAP AG</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73730" name="Slide Number Placeholder 4"/>
          <p:cNvSpPr>
            <a:spLocks noGrp="1"/>
          </p:cNvSpPr>
          <p:nvPr>
            <p:ph type="sldNum" sz="quarter" idx="11"/>
          </p:nvPr>
        </p:nvSpPr>
        <p:spPr>
          <a:noFill/>
        </p:spPr>
        <p:txBody>
          <a:bodyPr/>
          <a:lstStyle/>
          <a:p>
            <a:fld id="{9DF4B353-02D8-4191-B623-DE69A5F6EDB7}" type="slidenum">
              <a:rPr lang="en-US" smtClean="0"/>
              <a:pPr/>
              <a:t>4</a:t>
            </a:fld>
            <a:endParaRPr lang="en-US" smtClean="0"/>
          </a:p>
        </p:txBody>
      </p:sp>
      <p:sp>
        <p:nvSpPr>
          <p:cNvPr id="73731" name="Rectangle 2"/>
          <p:cNvSpPr>
            <a:spLocks noGrp="1" noChangeArrowheads="1"/>
          </p:cNvSpPr>
          <p:nvPr>
            <p:ph type="title"/>
          </p:nvPr>
        </p:nvSpPr>
        <p:spPr/>
        <p:txBody>
          <a:bodyPr/>
          <a:lstStyle/>
          <a:p>
            <a:r>
              <a:rPr lang="en-US" smtClean="0"/>
              <a:t>Enterprise Data Warehousing – Variants &amp; Processes</a:t>
            </a:r>
          </a:p>
        </p:txBody>
      </p:sp>
      <p:pic>
        <p:nvPicPr>
          <p:cNvPr id="73732" name="Picture 2"/>
          <p:cNvPicPr>
            <a:picLocks noChangeAspect="1" noChangeArrowheads="1"/>
          </p:cNvPicPr>
          <p:nvPr/>
        </p:nvPicPr>
        <p:blipFill>
          <a:blip r:embed="rId2"/>
          <a:srcRect/>
          <a:stretch>
            <a:fillRect/>
          </a:stretch>
        </p:blipFill>
        <p:spPr bwMode="auto">
          <a:xfrm>
            <a:off x="828675" y="1181100"/>
            <a:ext cx="7486650" cy="5010150"/>
          </a:xfrm>
          <a:prstGeom prst="rect">
            <a:avLst/>
          </a:prstGeom>
          <a:noFill/>
          <a:ln w="9525">
            <a:noFill/>
            <a:miter lim="800000"/>
            <a:headEnd/>
            <a:tailEnd/>
          </a:ln>
        </p:spPr>
      </p:pic>
      <p:sp>
        <p:nvSpPr>
          <p:cNvPr id="73733" name="Rectangle 5"/>
          <p:cNvSpPr>
            <a:spLocks noChangeArrowheads="1"/>
          </p:cNvSpPr>
          <p:nvPr/>
        </p:nvSpPr>
        <p:spPr bwMode="auto">
          <a:xfrm>
            <a:off x="6865938" y="5894388"/>
            <a:ext cx="1166812" cy="228600"/>
          </a:xfrm>
          <a:prstGeom prst="rect">
            <a:avLst/>
          </a:prstGeom>
          <a:noFill/>
          <a:ln w="9525">
            <a:noFill/>
            <a:miter lim="800000"/>
            <a:headEnd/>
            <a:tailEnd/>
          </a:ln>
        </p:spPr>
        <p:txBody>
          <a:bodyPr wrap="none">
            <a:spAutoFit/>
          </a:bodyPr>
          <a:lstStyle/>
          <a:p>
            <a:pPr eaLnBrk="0" hangingPunct="0"/>
            <a:r>
              <a:rPr lang="en-US" sz="900"/>
              <a:t>*Copyright SAP AG</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11618" name="Slide Number Placeholder 4"/>
          <p:cNvSpPr>
            <a:spLocks noGrp="1"/>
          </p:cNvSpPr>
          <p:nvPr>
            <p:ph type="sldNum" sz="quarter" idx="11"/>
          </p:nvPr>
        </p:nvSpPr>
        <p:spPr>
          <a:noFill/>
        </p:spPr>
        <p:txBody>
          <a:bodyPr/>
          <a:lstStyle/>
          <a:p>
            <a:fld id="{7A34D712-9DC0-42C4-A4C3-E3B4B2F5602B}" type="slidenum">
              <a:rPr lang="en-US" smtClean="0"/>
              <a:pPr/>
              <a:t>40</a:t>
            </a:fld>
            <a:endParaRPr lang="en-US" smtClean="0"/>
          </a:p>
        </p:txBody>
      </p:sp>
      <p:sp>
        <p:nvSpPr>
          <p:cNvPr id="111619" name="Rectangle 2"/>
          <p:cNvSpPr>
            <a:spLocks noGrp="1" noChangeArrowheads="1"/>
          </p:cNvSpPr>
          <p:nvPr>
            <p:ph type="title"/>
          </p:nvPr>
        </p:nvSpPr>
        <p:spPr/>
        <p:txBody>
          <a:bodyPr/>
          <a:lstStyle/>
          <a:p>
            <a:r>
              <a:rPr lang="en-US" smtClean="0"/>
              <a:t>KM Services &amp; BI</a:t>
            </a:r>
          </a:p>
        </p:txBody>
      </p:sp>
      <p:pic>
        <p:nvPicPr>
          <p:cNvPr id="111620" name="Picture 2"/>
          <p:cNvPicPr>
            <a:picLocks noChangeAspect="1" noChangeArrowheads="1"/>
          </p:cNvPicPr>
          <p:nvPr/>
        </p:nvPicPr>
        <p:blipFill>
          <a:blip r:embed="rId2"/>
          <a:srcRect t="58815"/>
          <a:stretch>
            <a:fillRect/>
          </a:stretch>
        </p:blipFill>
        <p:spPr bwMode="auto">
          <a:xfrm>
            <a:off x="466725" y="4043363"/>
            <a:ext cx="8286750" cy="2090737"/>
          </a:xfrm>
          <a:prstGeom prst="rect">
            <a:avLst/>
          </a:prstGeom>
          <a:noFill/>
          <a:ln w="9525">
            <a:noFill/>
            <a:miter lim="800000"/>
            <a:headEnd/>
            <a:tailEnd/>
          </a:ln>
        </p:spPr>
      </p:pic>
      <p:sp>
        <p:nvSpPr>
          <p:cNvPr id="111621" name="TextBox 6"/>
          <p:cNvSpPr txBox="1">
            <a:spLocks noChangeArrowheads="1"/>
          </p:cNvSpPr>
          <p:nvPr/>
        </p:nvSpPr>
        <p:spPr bwMode="auto">
          <a:xfrm>
            <a:off x="412750" y="1184275"/>
            <a:ext cx="4117975" cy="428625"/>
          </a:xfrm>
          <a:prstGeom prst="rect">
            <a:avLst/>
          </a:prstGeom>
          <a:solidFill>
            <a:srgbClr val="FFC000"/>
          </a:solidFill>
          <a:ln w="9525" algn="ctr">
            <a:solidFill>
              <a:srgbClr val="FF9900"/>
            </a:solidFill>
            <a:round/>
            <a:headEnd/>
            <a:tailEnd/>
          </a:ln>
        </p:spPr>
        <p:txBody>
          <a:bodyPr wrap="none" lIns="0" tIns="0" rIns="0" bIns="0" anchor="ctr"/>
          <a:lstStyle/>
          <a:p>
            <a:pPr marL="109538" eaLnBrk="0" hangingPunct="0">
              <a:lnSpc>
                <a:spcPct val="120000"/>
              </a:lnSpc>
            </a:pPr>
            <a:r>
              <a:rPr lang="en-US" sz="1800" b="0"/>
              <a:t>An End User can access KM Services …</a:t>
            </a:r>
          </a:p>
        </p:txBody>
      </p:sp>
      <p:sp>
        <p:nvSpPr>
          <p:cNvPr id="111622" name="TextBox 7"/>
          <p:cNvSpPr txBox="1">
            <a:spLocks noChangeArrowheads="1"/>
          </p:cNvSpPr>
          <p:nvPr/>
        </p:nvSpPr>
        <p:spPr bwMode="auto">
          <a:xfrm>
            <a:off x="617538" y="1822450"/>
            <a:ext cx="7740650" cy="1816100"/>
          </a:xfrm>
          <a:prstGeom prst="rect">
            <a:avLst/>
          </a:prstGeom>
          <a:solidFill>
            <a:srgbClr val="FFE48F"/>
          </a:solidFill>
          <a:ln w="9525">
            <a:solidFill>
              <a:srgbClr val="996633"/>
            </a:solidFill>
            <a:miter lim="800000"/>
            <a:headEnd/>
            <a:tailEnd/>
          </a:ln>
        </p:spPr>
        <p:txBody>
          <a:bodyPr>
            <a:spAutoFit/>
          </a:bodyPr>
          <a:lstStyle/>
          <a:p>
            <a:pPr eaLnBrk="0" hangingPunct="0">
              <a:buFont typeface="Wingdings" pitchFamily="2" charset="2"/>
              <a:buChar char="q"/>
            </a:pPr>
            <a:r>
              <a:rPr lang="en-US" sz="1600" b="0"/>
              <a:t> Via any BI queries, query views, reports or web application</a:t>
            </a:r>
          </a:p>
          <a:p>
            <a:pPr eaLnBrk="0" hangingPunct="0">
              <a:lnSpc>
                <a:spcPct val="50000"/>
              </a:lnSpc>
            </a:pPr>
            <a:endParaRPr lang="en-US" sz="1600" b="0"/>
          </a:p>
          <a:p>
            <a:pPr eaLnBrk="0" hangingPunct="0">
              <a:buFont typeface="Wingdings" pitchFamily="2" charset="2"/>
              <a:buChar char="q"/>
            </a:pPr>
            <a:r>
              <a:rPr lang="en-US" sz="1600" b="0"/>
              <a:t> Via the BEx Web Document Browser that gives access to BI metadata, master data, and transactional documents (available as items in the Web Application Designer)</a:t>
            </a:r>
          </a:p>
          <a:p>
            <a:pPr eaLnBrk="0" hangingPunct="0">
              <a:lnSpc>
                <a:spcPct val="50000"/>
              </a:lnSpc>
            </a:pPr>
            <a:endParaRPr lang="en-US" sz="1600" b="0"/>
          </a:p>
          <a:p>
            <a:pPr eaLnBrk="0" hangingPunct="0">
              <a:buFont typeface="Wingdings" pitchFamily="2" charset="2"/>
              <a:buChar char="q"/>
            </a:pPr>
            <a:r>
              <a:rPr lang="en-US" sz="1600" b="0"/>
              <a:t> Via the Bex Portfolio or any KM iView that gives access to BI metadata, master data, and transactional documents</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12642" name="Slide Number Placeholder 4"/>
          <p:cNvSpPr>
            <a:spLocks noGrp="1"/>
          </p:cNvSpPr>
          <p:nvPr>
            <p:ph type="sldNum" sz="quarter" idx="11"/>
          </p:nvPr>
        </p:nvSpPr>
        <p:spPr>
          <a:noFill/>
        </p:spPr>
        <p:txBody>
          <a:bodyPr/>
          <a:lstStyle/>
          <a:p>
            <a:fld id="{A1C92CFA-42F8-415E-953D-3F8F8C6C4A53}" type="slidenum">
              <a:rPr lang="en-US" smtClean="0"/>
              <a:pPr/>
              <a:t>41</a:t>
            </a:fld>
            <a:endParaRPr lang="en-US" smtClean="0"/>
          </a:p>
        </p:txBody>
      </p:sp>
      <p:sp>
        <p:nvSpPr>
          <p:cNvPr id="112643" name="Rectangle 2"/>
          <p:cNvSpPr>
            <a:spLocks noGrp="1" noChangeArrowheads="1"/>
          </p:cNvSpPr>
          <p:nvPr>
            <p:ph type="title"/>
          </p:nvPr>
        </p:nvSpPr>
        <p:spPr/>
        <p:txBody>
          <a:bodyPr/>
          <a:lstStyle/>
          <a:p>
            <a:r>
              <a:rPr lang="en-US" smtClean="0"/>
              <a:t>KM &amp; Collaboration Services</a:t>
            </a:r>
          </a:p>
        </p:txBody>
      </p:sp>
      <p:pic>
        <p:nvPicPr>
          <p:cNvPr id="112644" name="Picture 2"/>
          <p:cNvPicPr>
            <a:picLocks noChangeAspect="1" noChangeArrowheads="1"/>
          </p:cNvPicPr>
          <p:nvPr/>
        </p:nvPicPr>
        <p:blipFill>
          <a:blip r:embed="rId2"/>
          <a:srcRect t="13641"/>
          <a:stretch>
            <a:fillRect/>
          </a:stretch>
        </p:blipFill>
        <p:spPr bwMode="auto">
          <a:xfrm>
            <a:off x="323850" y="1866900"/>
            <a:ext cx="8496300" cy="4351338"/>
          </a:xfrm>
          <a:prstGeom prst="rect">
            <a:avLst/>
          </a:prstGeom>
          <a:noFill/>
          <a:ln w="9525">
            <a:noFill/>
            <a:miter lim="800000"/>
            <a:headEnd/>
            <a:tailEnd/>
          </a:ln>
        </p:spPr>
      </p:pic>
      <p:sp>
        <p:nvSpPr>
          <p:cNvPr id="112645" name="TextBox 5"/>
          <p:cNvSpPr txBox="1">
            <a:spLocks noChangeArrowheads="1"/>
          </p:cNvSpPr>
          <p:nvPr/>
        </p:nvSpPr>
        <p:spPr bwMode="auto">
          <a:xfrm>
            <a:off x="412750" y="1365250"/>
            <a:ext cx="5195888" cy="339725"/>
          </a:xfrm>
          <a:prstGeom prst="rect">
            <a:avLst/>
          </a:prstGeom>
          <a:solidFill>
            <a:srgbClr val="FFC000"/>
          </a:solidFill>
          <a:ln w="9525" algn="ctr">
            <a:solidFill>
              <a:srgbClr val="FF9900"/>
            </a:solidFill>
            <a:round/>
            <a:headEnd/>
            <a:tailEnd/>
          </a:ln>
        </p:spPr>
        <p:txBody>
          <a:bodyPr wrap="none" lIns="0" tIns="0" rIns="0" bIns="0" anchor="ctr"/>
          <a:lstStyle/>
          <a:p>
            <a:pPr marL="109538" eaLnBrk="0" hangingPunct="0">
              <a:lnSpc>
                <a:spcPct val="120000"/>
              </a:lnSpc>
            </a:pPr>
            <a:r>
              <a:rPr lang="en-US" sz="1800" b="0"/>
              <a:t>Use of all available KM &amp; Collaboration Services</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13666" name="Slide Number Placeholder 4"/>
          <p:cNvSpPr>
            <a:spLocks noGrp="1"/>
          </p:cNvSpPr>
          <p:nvPr>
            <p:ph type="sldNum" sz="quarter" idx="11"/>
          </p:nvPr>
        </p:nvSpPr>
        <p:spPr>
          <a:noFill/>
        </p:spPr>
        <p:txBody>
          <a:bodyPr/>
          <a:lstStyle/>
          <a:p>
            <a:fld id="{3BAFA975-ED73-4616-AD04-8D27AB2E6871}" type="slidenum">
              <a:rPr lang="en-US" smtClean="0"/>
              <a:pPr/>
              <a:t>42</a:t>
            </a:fld>
            <a:endParaRPr lang="en-US" smtClean="0"/>
          </a:p>
        </p:txBody>
      </p:sp>
      <p:sp>
        <p:nvSpPr>
          <p:cNvPr id="113667" name="Rectangle 2"/>
          <p:cNvSpPr>
            <a:spLocks noGrp="1" noChangeArrowheads="1"/>
          </p:cNvSpPr>
          <p:nvPr>
            <p:ph type="title"/>
          </p:nvPr>
        </p:nvSpPr>
        <p:spPr/>
        <p:txBody>
          <a:bodyPr/>
          <a:lstStyle/>
          <a:p>
            <a:r>
              <a:rPr lang="en-US" smtClean="0"/>
              <a:t>Modeling of BI Application using Visual Composer</a:t>
            </a:r>
          </a:p>
        </p:txBody>
      </p:sp>
      <p:pic>
        <p:nvPicPr>
          <p:cNvPr id="113668" name="Picture 2"/>
          <p:cNvPicPr>
            <a:picLocks noChangeAspect="1" noChangeArrowheads="1"/>
          </p:cNvPicPr>
          <p:nvPr/>
        </p:nvPicPr>
        <p:blipFill>
          <a:blip r:embed="rId2"/>
          <a:srcRect l="45445"/>
          <a:stretch>
            <a:fillRect/>
          </a:stretch>
        </p:blipFill>
        <p:spPr bwMode="auto">
          <a:xfrm>
            <a:off x="4173538" y="1236663"/>
            <a:ext cx="4473575" cy="5238750"/>
          </a:xfrm>
          <a:prstGeom prst="rect">
            <a:avLst/>
          </a:prstGeom>
          <a:noFill/>
          <a:ln w="9525">
            <a:noFill/>
            <a:miter lim="800000"/>
            <a:headEnd/>
            <a:tailEnd/>
          </a:ln>
        </p:spPr>
      </p:pic>
      <p:sp>
        <p:nvSpPr>
          <p:cNvPr id="113669" name="TextBox 5"/>
          <p:cNvSpPr txBox="1">
            <a:spLocks noChangeArrowheads="1"/>
          </p:cNvSpPr>
          <p:nvPr/>
        </p:nvSpPr>
        <p:spPr bwMode="auto">
          <a:xfrm>
            <a:off x="515938" y="2357438"/>
            <a:ext cx="3657600" cy="2800350"/>
          </a:xfrm>
          <a:prstGeom prst="rect">
            <a:avLst/>
          </a:prstGeom>
          <a:solidFill>
            <a:srgbClr val="FFF3CD"/>
          </a:solidFill>
          <a:ln w="9525">
            <a:solidFill>
              <a:srgbClr val="996633"/>
            </a:solidFill>
            <a:miter lim="800000"/>
            <a:headEnd/>
            <a:tailEnd/>
          </a:ln>
        </p:spPr>
        <p:txBody>
          <a:bodyPr>
            <a:spAutoFit/>
          </a:bodyPr>
          <a:lstStyle/>
          <a:p>
            <a:pPr eaLnBrk="0" hangingPunct="0">
              <a:buFont typeface="Wingdings" pitchFamily="2" charset="2"/>
              <a:buChar char="q"/>
            </a:pPr>
            <a:r>
              <a:rPr lang="en-US" sz="1600"/>
              <a:t> </a:t>
            </a:r>
            <a:r>
              <a:rPr lang="en-US" sz="1600" b="0"/>
              <a:t>Allows Business Users to create analytical content for SAP Enterprise Portal</a:t>
            </a:r>
          </a:p>
          <a:p>
            <a:pPr eaLnBrk="0" hangingPunct="0"/>
            <a:endParaRPr lang="en-US" sz="1600" b="0"/>
          </a:p>
          <a:p>
            <a:pPr eaLnBrk="0" hangingPunct="0">
              <a:buFont typeface="Wingdings" pitchFamily="2" charset="2"/>
              <a:buChar char="q"/>
            </a:pPr>
            <a:r>
              <a:rPr lang="en-US" sz="1600" b="0"/>
              <a:t> Offers the integration with BI InfoProvider (e.g. InfoCubes, Bex Queries and Query Views, Bex Web Applications) via WEB API as well as with heterogeneous data sources (including OLAP and relational data sources) via Java Connectors</a:t>
            </a:r>
            <a:endParaRPr lang="en-US" sz="1400" b="0"/>
          </a:p>
        </p:txBody>
      </p:sp>
      <p:sp>
        <p:nvSpPr>
          <p:cNvPr id="113670" name="TextBox 6"/>
          <p:cNvSpPr txBox="1">
            <a:spLocks noChangeArrowheads="1"/>
          </p:cNvSpPr>
          <p:nvPr/>
        </p:nvSpPr>
        <p:spPr bwMode="auto">
          <a:xfrm>
            <a:off x="487363" y="1285875"/>
            <a:ext cx="3594100" cy="679450"/>
          </a:xfrm>
          <a:prstGeom prst="rect">
            <a:avLst/>
          </a:prstGeom>
          <a:solidFill>
            <a:srgbClr val="FFC000"/>
          </a:solidFill>
          <a:ln w="9525" algn="ctr">
            <a:solidFill>
              <a:srgbClr val="FF9900"/>
            </a:solidFill>
            <a:round/>
            <a:headEnd/>
            <a:tailEnd/>
          </a:ln>
        </p:spPr>
        <p:txBody>
          <a:bodyPr wrap="none" lIns="0" tIns="0" rIns="0" bIns="0" anchor="ctr"/>
          <a:lstStyle/>
          <a:p>
            <a:pPr marL="109538" eaLnBrk="0" hangingPunct="0">
              <a:lnSpc>
                <a:spcPct val="120000"/>
              </a:lnSpc>
            </a:pPr>
            <a:r>
              <a:rPr lang="en-US" sz="1800" b="0"/>
              <a:t>Modeling of BI Applications using </a:t>
            </a:r>
          </a:p>
          <a:p>
            <a:pPr marL="109538" eaLnBrk="0" hangingPunct="0">
              <a:lnSpc>
                <a:spcPct val="120000"/>
              </a:lnSpc>
            </a:pPr>
            <a:r>
              <a:rPr lang="en-US" sz="1800" b="0"/>
              <a:t>the BI Kit of the Visual Composer</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14690" name="Slide Number Placeholder 4"/>
          <p:cNvSpPr>
            <a:spLocks noGrp="1"/>
          </p:cNvSpPr>
          <p:nvPr>
            <p:ph type="sldNum" sz="quarter" idx="11"/>
          </p:nvPr>
        </p:nvSpPr>
        <p:spPr>
          <a:noFill/>
        </p:spPr>
        <p:txBody>
          <a:bodyPr/>
          <a:lstStyle/>
          <a:p>
            <a:fld id="{EAED247A-9675-442E-A6C1-01DBB5ECB364}" type="slidenum">
              <a:rPr lang="en-US" smtClean="0"/>
              <a:pPr/>
              <a:t>43</a:t>
            </a:fld>
            <a:endParaRPr lang="en-US" smtClean="0"/>
          </a:p>
        </p:txBody>
      </p:sp>
      <p:sp>
        <p:nvSpPr>
          <p:cNvPr id="6" name="Oval 4"/>
          <p:cNvSpPr>
            <a:spLocks noChangeArrowheads="1"/>
          </p:cNvSpPr>
          <p:nvPr/>
        </p:nvSpPr>
        <p:spPr bwMode="auto">
          <a:xfrm>
            <a:off x="720725" y="1190625"/>
            <a:ext cx="457200" cy="457200"/>
          </a:xfrm>
          <a:prstGeom prst="ellipse">
            <a:avLst/>
          </a:prstGeom>
          <a:solidFill>
            <a:schemeClr val="bg1">
              <a:lumMod val="75000"/>
            </a:schemeClr>
          </a:solidFill>
          <a:ln w="9525">
            <a:noFill/>
            <a:round/>
            <a:headEnd/>
            <a:tailEnd/>
          </a:ln>
        </p:spPr>
        <p:txBody>
          <a:bodyPr wrap="none" anchor="ctr"/>
          <a:lstStyle/>
          <a:p>
            <a:pPr algn="ctr" eaLnBrk="0" hangingPunct="0">
              <a:defRPr/>
            </a:pPr>
            <a:r>
              <a:rPr lang="en-US" dirty="0">
                <a:solidFill>
                  <a:schemeClr val="bg1"/>
                </a:solidFill>
              </a:rPr>
              <a:t>1</a:t>
            </a:r>
          </a:p>
        </p:txBody>
      </p:sp>
      <p:sp>
        <p:nvSpPr>
          <p:cNvPr id="7" name="Oval 6"/>
          <p:cNvSpPr>
            <a:spLocks noChangeArrowheads="1"/>
          </p:cNvSpPr>
          <p:nvPr/>
        </p:nvSpPr>
        <p:spPr bwMode="auto">
          <a:xfrm>
            <a:off x="735013" y="1855788"/>
            <a:ext cx="457200" cy="457200"/>
          </a:xfrm>
          <a:prstGeom prst="ellipse">
            <a:avLst/>
          </a:prstGeom>
          <a:solidFill>
            <a:schemeClr val="bg1">
              <a:lumMod val="75000"/>
            </a:schemeClr>
          </a:solidFill>
          <a:ln w="9525">
            <a:noFill/>
            <a:round/>
            <a:headEnd/>
            <a:tailEnd/>
          </a:ln>
        </p:spPr>
        <p:txBody>
          <a:bodyPr wrap="none" anchor="ctr"/>
          <a:lstStyle/>
          <a:p>
            <a:pPr algn="ctr" eaLnBrk="0" hangingPunct="0">
              <a:defRPr/>
            </a:pPr>
            <a:r>
              <a:rPr lang="en-US" dirty="0">
                <a:solidFill>
                  <a:schemeClr val="bg1"/>
                </a:solidFill>
              </a:rPr>
              <a:t>2</a:t>
            </a:r>
          </a:p>
        </p:txBody>
      </p:sp>
      <p:sp>
        <p:nvSpPr>
          <p:cNvPr id="114693" name="Oval 8"/>
          <p:cNvSpPr>
            <a:spLocks noChangeArrowheads="1"/>
          </p:cNvSpPr>
          <p:nvPr/>
        </p:nvSpPr>
        <p:spPr bwMode="auto">
          <a:xfrm>
            <a:off x="735013" y="2530475"/>
            <a:ext cx="457200" cy="457200"/>
          </a:xfrm>
          <a:prstGeom prst="ellipse">
            <a:avLst/>
          </a:prstGeom>
          <a:solidFill>
            <a:srgbClr val="333333"/>
          </a:solidFill>
          <a:ln w="9525">
            <a:noFill/>
            <a:round/>
            <a:headEnd/>
            <a:tailEnd/>
          </a:ln>
        </p:spPr>
        <p:txBody>
          <a:bodyPr wrap="none" anchor="ctr"/>
          <a:lstStyle/>
          <a:p>
            <a:pPr algn="ctr" eaLnBrk="0" hangingPunct="0"/>
            <a:r>
              <a:rPr lang="en-US">
                <a:solidFill>
                  <a:schemeClr val="bg1"/>
                </a:solidFill>
              </a:rPr>
              <a:t>3</a:t>
            </a:r>
          </a:p>
        </p:txBody>
      </p:sp>
      <p:sp>
        <p:nvSpPr>
          <p:cNvPr id="9" name="Rectangle 11"/>
          <p:cNvSpPr>
            <a:spLocks noChangeArrowheads="1"/>
          </p:cNvSpPr>
          <p:nvPr/>
        </p:nvSpPr>
        <p:spPr bwMode="auto">
          <a:xfrm>
            <a:off x="1243013" y="1250950"/>
            <a:ext cx="3482975" cy="400050"/>
          </a:xfrm>
          <a:prstGeom prst="rect">
            <a:avLst/>
          </a:prstGeom>
          <a:noFill/>
          <a:ln w="9525">
            <a:noFill/>
            <a:miter lim="800000"/>
            <a:headEnd/>
            <a:tailEnd/>
          </a:ln>
        </p:spPr>
        <p:txBody>
          <a:bodyPr wrap="none">
            <a:spAutoFit/>
          </a:bodyPr>
          <a:lstStyle/>
          <a:p>
            <a:pPr eaLnBrk="0" hangingPunct="0">
              <a:defRPr/>
            </a:pPr>
            <a:r>
              <a:rPr lang="en-US" b="0" dirty="0">
                <a:solidFill>
                  <a:schemeClr val="bg1">
                    <a:lumMod val="75000"/>
                  </a:schemeClr>
                </a:solidFill>
              </a:rPr>
              <a:t>Enterprise Data Warehousing</a:t>
            </a:r>
            <a:endParaRPr lang="en-US" b="0" dirty="0">
              <a:solidFill>
                <a:schemeClr val="bg1">
                  <a:lumMod val="75000"/>
                </a:schemeClr>
              </a:solidFill>
            </a:endParaRPr>
          </a:p>
        </p:txBody>
      </p:sp>
      <p:sp>
        <p:nvSpPr>
          <p:cNvPr id="10" name="Rectangle 12"/>
          <p:cNvSpPr>
            <a:spLocks noChangeArrowheads="1"/>
          </p:cNvSpPr>
          <p:nvPr/>
        </p:nvSpPr>
        <p:spPr bwMode="auto">
          <a:xfrm>
            <a:off x="1284288" y="1916113"/>
            <a:ext cx="4822825" cy="400050"/>
          </a:xfrm>
          <a:prstGeom prst="rect">
            <a:avLst/>
          </a:prstGeom>
          <a:noFill/>
          <a:ln w="9525">
            <a:noFill/>
            <a:miter lim="800000"/>
            <a:headEnd/>
            <a:tailEnd/>
          </a:ln>
        </p:spPr>
        <p:txBody>
          <a:bodyPr wrap="none">
            <a:spAutoFit/>
          </a:bodyPr>
          <a:lstStyle/>
          <a:p>
            <a:pPr eaLnBrk="0" hangingPunct="0">
              <a:defRPr/>
            </a:pPr>
            <a:r>
              <a:rPr lang="en-US" b="0" dirty="0">
                <a:solidFill>
                  <a:schemeClr val="bg1">
                    <a:lumMod val="75000"/>
                  </a:schemeClr>
                </a:solidFill>
              </a:rPr>
              <a:t>Enterprise Query, Reporting and Analysis</a:t>
            </a:r>
            <a:endParaRPr lang="en-US" b="0" dirty="0">
              <a:solidFill>
                <a:schemeClr val="bg1">
                  <a:lumMod val="75000"/>
                </a:schemeClr>
              </a:solidFill>
            </a:endParaRPr>
          </a:p>
        </p:txBody>
      </p:sp>
      <p:sp>
        <p:nvSpPr>
          <p:cNvPr id="114696" name="Rectangle 13"/>
          <p:cNvSpPr>
            <a:spLocks noChangeArrowheads="1"/>
          </p:cNvSpPr>
          <p:nvPr/>
        </p:nvSpPr>
        <p:spPr bwMode="auto">
          <a:xfrm>
            <a:off x="1284288" y="2590800"/>
            <a:ext cx="4889500" cy="400050"/>
          </a:xfrm>
          <a:prstGeom prst="rect">
            <a:avLst/>
          </a:prstGeom>
          <a:noFill/>
          <a:ln w="9525">
            <a:noFill/>
            <a:miter lim="800000"/>
            <a:headEnd/>
            <a:tailEnd/>
          </a:ln>
        </p:spPr>
        <p:txBody>
          <a:bodyPr wrap="none">
            <a:spAutoFit/>
          </a:bodyPr>
          <a:lstStyle/>
          <a:p>
            <a:pPr eaLnBrk="0" hangingPunct="0"/>
            <a:r>
              <a:rPr lang="en-US" b="0"/>
              <a:t>Business Planning and Analytical Services</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16738" name="Slide Number Placeholder 4"/>
          <p:cNvSpPr>
            <a:spLocks noGrp="1"/>
          </p:cNvSpPr>
          <p:nvPr>
            <p:ph type="sldNum" sz="quarter" idx="11"/>
          </p:nvPr>
        </p:nvSpPr>
        <p:spPr>
          <a:noFill/>
        </p:spPr>
        <p:txBody>
          <a:bodyPr/>
          <a:lstStyle/>
          <a:p>
            <a:fld id="{4EC55850-DF04-43D3-9AD1-0FCA16E814EB}" type="slidenum">
              <a:rPr lang="en-US" smtClean="0"/>
              <a:pPr/>
              <a:t>44</a:t>
            </a:fld>
            <a:endParaRPr lang="en-US" smtClean="0"/>
          </a:p>
        </p:txBody>
      </p:sp>
      <p:sp>
        <p:nvSpPr>
          <p:cNvPr id="116739" name="Rectangle 2"/>
          <p:cNvSpPr>
            <a:spLocks noGrp="1" noChangeArrowheads="1"/>
          </p:cNvSpPr>
          <p:nvPr>
            <p:ph type="title"/>
          </p:nvPr>
        </p:nvSpPr>
        <p:spPr/>
        <p:txBody>
          <a:bodyPr/>
          <a:lstStyle/>
          <a:p>
            <a:r>
              <a:rPr lang="en-US" smtClean="0"/>
              <a:t>Business Planning and Analysis Services - Processes</a:t>
            </a:r>
          </a:p>
        </p:txBody>
      </p:sp>
      <p:sp>
        <p:nvSpPr>
          <p:cNvPr id="116740" name="TextBox 5"/>
          <p:cNvSpPr txBox="1">
            <a:spLocks noChangeArrowheads="1"/>
          </p:cNvSpPr>
          <p:nvPr/>
        </p:nvSpPr>
        <p:spPr bwMode="auto">
          <a:xfrm>
            <a:off x="477838" y="2217738"/>
            <a:ext cx="8175625" cy="4043362"/>
          </a:xfrm>
          <a:prstGeom prst="rect">
            <a:avLst/>
          </a:prstGeom>
          <a:gradFill rotWithShape="0">
            <a:gsLst>
              <a:gs pos="0">
                <a:schemeClr val="bg1"/>
              </a:gs>
              <a:gs pos="100000">
                <a:schemeClr val="folHlink">
                  <a:alpha val="50000"/>
                </a:schemeClr>
              </a:gs>
            </a:gsLst>
            <a:path path="shape">
              <a:fillToRect l="50000" t="50000" r="50000" b="50000"/>
            </a:path>
          </a:gradFill>
          <a:ln w="9525" algn="ctr">
            <a:solidFill>
              <a:srgbClr val="FF9900"/>
            </a:solidFill>
            <a:round/>
            <a:headEnd/>
            <a:tailEnd/>
          </a:ln>
        </p:spPr>
        <p:txBody>
          <a:bodyPr wrap="none" lIns="0" tIns="0" rIns="0" bIns="0" anchor="ctr"/>
          <a:lstStyle/>
          <a:p>
            <a:pPr marL="109538" eaLnBrk="0" hangingPunct="0">
              <a:lnSpc>
                <a:spcPct val="120000"/>
              </a:lnSpc>
            </a:pPr>
            <a:r>
              <a:rPr lang="en-US" sz="1800" b="0"/>
              <a:t>The IT processes Business Planning and Analysis Services run as follows</a:t>
            </a:r>
          </a:p>
          <a:p>
            <a:pPr marL="109538" eaLnBrk="0" hangingPunct="0">
              <a:lnSpc>
                <a:spcPct val="120000"/>
              </a:lnSpc>
            </a:pPr>
            <a:endParaRPr lang="en-US" sz="1600" b="0"/>
          </a:p>
          <a:p>
            <a:pPr marL="109538" eaLnBrk="0" hangingPunct="0">
              <a:lnSpc>
                <a:spcPct val="120000"/>
              </a:lnSpc>
              <a:buFont typeface="Wingdings" pitchFamily="2" charset="2"/>
              <a:buChar char="û"/>
            </a:pPr>
            <a:r>
              <a:rPr lang="en-US" sz="1600"/>
              <a:t> Planning Model Design</a:t>
            </a:r>
            <a:br>
              <a:rPr lang="en-US" sz="1600"/>
            </a:br>
            <a:r>
              <a:rPr lang="en-US" sz="1600" b="0"/>
              <a:t>You can create your planning model in the Planning Modeler. In addition, you can </a:t>
            </a:r>
          </a:p>
          <a:p>
            <a:pPr marL="109538" lvl="1" eaLnBrk="0" hangingPunct="0">
              <a:lnSpc>
                <a:spcPct val="120000"/>
              </a:lnSpc>
            </a:pPr>
            <a:r>
              <a:rPr lang="en-US" sz="1600" b="0"/>
              <a:t>select your InfoProvider and then you can create your aggregation levels and filters.</a:t>
            </a:r>
            <a:br>
              <a:rPr lang="en-US" sz="1600" b="0"/>
            </a:br>
            <a:endParaRPr lang="en-US" sz="1600" b="0"/>
          </a:p>
          <a:p>
            <a:pPr marL="109538" eaLnBrk="0" hangingPunct="0">
              <a:lnSpc>
                <a:spcPct val="120000"/>
              </a:lnSpc>
              <a:buFont typeface="Wingdings" pitchFamily="2" charset="2"/>
              <a:buChar char="û"/>
            </a:pPr>
            <a:r>
              <a:rPr lang="en-US" sz="1600" b="0"/>
              <a:t> </a:t>
            </a:r>
            <a:r>
              <a:rPr lang="en-US" sz="1600"/>
              <a:t>Planning Function Creation</a:t>
            </a:r>
          </a:p>
          <a:p>
            <a:pPr marL="109538" lvl="1" eaLnBrk="0" hangingPunct="0">
              <a:lnSpc>
                <a:spcPct val="120000"/>
              </a:lnSpc>
            </a:pPr>
            <a:r>
              <a:rPr lang="en-US" sz="1600" b="0"/>
              <a:t>Choose the aggregation level that you created in the “ Planning Model Design” </a:t>
            </a:r>
          </a:p>
          <a:p>
            <a:pPr marL="109538" lvl="1" eaLnBrk="0" hangingPunct="0">
              <a:lnSpc>
                <a:spcPct val="120000"/>
              </a:lnSpc>
            </a:pPr>
            <a:r>
              <a:rPr lang="en-US" sz="1600" b="0"/>
              <a:t>process and create planning functions in the BW Planning Modeler.</a:t>
            </a:r>
            <a:br>
              <a:rPr lang="en-US" sz="1600" b="0"/>
            </a:br>
            <a:endParaRPr lang="en-US" sz="1600" b="0"/>
          </a:p>
          <a:p>
            <a:pPr marL="109538" eaLnBrk="0" hangingPunct="0">
              <a:lnSpc>
                <a:spcPct val="120000"/>
              </a:lnSpc>
              <a:buFont typeface="Wingdings" pitchFamily="2" charset="2"/>
              <a:buChar char="û"/>
            </a:pPr>
            <a:r>
              <a:rPr lang="en-US" sz="1600" b="0"/>
              <a:t> </a:t>
            </a:r>
            <a:r>
              <a:rPr lang="en-US" sz="1600"/>
              <a:t>Query Design</a:t>
            </a:r>
          </a:p>
          <a:p>
            <a:pPr marL="109538" lvl="1" eaLnBrk="0" hangingPunct="0">
              <a:lnSpc>
                <a:spcPct val="120000"/>
              </a:lnSpc>
            </a:pPr>
            <a:r>
              <a:rPr lang="en-US" sz="1600" b="0"/>
              <a:t>You can choose an aggregate level and create queries in the Bex Query Designer.</a:t>
            </a:r>
          </a:p>
        </p:txBody>
      </p:sp>
      <p:grpSp>
        <p:nvGrpSpPr>
          <p:cNvPr id="116741" name="Group 11"/>
          <p:cNvGrpSpPr>
            <a:grpSpLocks/>
          </p:cNvGrpSpPr>
          <p:nvPr/>
        </p:nvGrpSpPr>
        <p:grpSpPr bwMode="auto">
          <a:xfrm>
            <a:off x="300038" y="1309688"/>
            <a:ext cx="8380412" cy="682625"/>
            <a:chOff x="300246" y="1310186"/>
            <a:chExt cx="8379728" cy="682388"/>
          </a:xfrm>
        </p:grpSpPr>
        <p:sp>
          <p:nvSpPr>
            <p:cNvPr id="7" name="Chevron 6"/>
            <p:cNvSpPr/>
            <p:nvPr/>
          </p:nvSpPr>
          <p:spPr bwMode="auto">
            <a:xfrm>
              <a:off x="300246" y="1337482"/>
              <a:ext cx="1637737" cy="655092"/>
            </a:xfrm>
            <a:prstGeom prst="chevron">
              <a:avLst>
                <a:gd name="adj" fmla="val 25000"/>
              </a:avLst>
            </a:prstGeom>
            <a:solidFill>
              <a:srgbClr val="FFC000"/>
            </a:solidFill>
            <a:ln w="9525" cap="flat" cmpd="sng" algn="ctr">
              <a:noFill/>
              <a:prstDash val="solid"/>
              <a:round/>
              <a:headEnd type="none" w="med" len="med"/>
              <a:tailEnd type="none" w="med" len="med"/>
            </a:ln>
            <a:effectLst>
              <a:innerShdw blurRad="114300">
                <a:prstClr val="black"/>
              </a:innerShdw>
            </a:effectLst>
          </p:spPr>
          <p:txBody>
            <a:bodyPr anchor="ctr" anchorCtr="1"/>
            <a:lstStyle/>
            <a:p>
              <a:pPr algn="ctr" eaLnBrk="0" hangingPunct="0">
                <a:defRPr/>
              </a:pPr>
              <a:r>
                <a:rPr lang="en-US" sz="1400" dirty="0"/>
                <a:t>Planning Model Design</a:t>
              </a:r>
            </a:p>
          </p:txBody>
        </p:sp>
        <p:sp>
          <p:nvSpPr>
            <p:cNvPr id="8" name="Chevron 7"/>
            <p:cNvSpPr/>
            <p:nvPr/>
          </p:nvSpPr>
          <p:spPr bwMode="auto">
            <a:xfrm>
              <a:off x="1965272" y="1337482"/>
              <a:ext cx="1637737" cy="655092"/>
            </a:xfrm>
            <a:prstGeom prst="chevron">
              <a:avLst>
                <a:gd name="adj" fmla="val 25000"/>
              </a:avLst>
            </a:prstGeom>
            <a:solidFill>
              <a:srgbClr val="FFC000"/>
            </a:solidFill>
            <a:ln w="9525" cap="flat" cmpd="sng" algn="ctr">
              <a:noFill/>
              <a:prstDash val="solid"/>
              <a:round/>
              <a:headEnd type="none" w="med" len="med"/>
              <a:tailEnd type="none" w="med" len="med"/>
            </a:ln>
            <a:effectLst>
              <a:innerShdw blurRad="114300">
                <a:prstClr val="black"/>
              </a:innerShdw>
            </a:effectLst>
          </p:spPr>
          <p:txBody>
            <a:bodyPr anchor="ctr" anchorCtr="1"/>
            <a:lstStyle/>
            <a:p>
              <a:pPr algn="ctr" eaLnBrk="0" hangingPunct="0">
                <a:defRPr/>
              </a:pPr>
              <a:r>
                <a:rPr lang="en-US" sz="1400" dirty="0"/>
                <a:t>Planning Function Creation</a:t>
              </a:r>
            </a:p>
          </p:txBody>
        </p:sp>
        <p:sp>
          <p:nvSpPr>
            <p:cNvPr id="9" name="Chevron 8"/>
            <p:cNvSpPr/>
            <p:nvPr/>
          </p:nvSpPr>
          <p:spPr bwMode="auto">
            <a:xfrm>
              <a:off x="3603002" y="1337482"/>
              <a:ext cx="1637737" cy="655092"/>
            </a:xfrm>
            <a:prstGeom prst="chevron">
              <a:avLst>
                <a:gd name="adj" fmla="val 25000"/>
              </a:avLst>
            </a:prstGeom>
            <a:solidFill>
              <a:srgbClr val="FFC000"/>
            </a:solidFill>
            <a:ln w="9525" cap="flat" cmpd="sng" algn="ctr">
              <a:noFill/>
              <a:prstDash val="solid"/>
              <a:round/>
              <a:headEnd type="none" w="med" len="med"/>
              <a:tailEnd type="none" w="med" len="med"/>
            </a:ln>
            <a:effectLst>
              <a:innerShdw blurRad="114300">
                <a:prstClr val="black"/>
              </a:innerShdw>
            </a:effectLst>
          </p:spPr>
          <p:txBody>
            <a:bodyPr anchor="ctr" anchorCtr="1"/>
            <a:lstStyle/>
            <a:p>
              <a:pPr algn="ctr" eaLnBrk="0" hangingPunct="0">
                <a:defRPr/>
              </a:pPr>
              <a:r>
                <a:rPr lang="en-US" sz="1400" dirty="0"/>
                <a:t>Designing a Query</a:t>
              </a:r>
            </a:p>
          </p:txBody>
        </p:sp>
        <p:sp>
          <p:nvSpPr>
            <p:cNvPr id="10" name="Chevron 9"/>
            <p:cNvSpPr/>
            <p:nvPr/>
          </p:nvSpPr>
          <p:spPr bwMode="auto">
            <a:xfrm>
              <a:off x="5186148" y="1337482"/>
              <a:ext cx="1910689" cy="655092"/>
            </a:xfrm>
            <a:prstGeom prst="chevron">
              <a:avLst>
                <a:gd name="adj" fmla="val 25000"/>
              </a:avLst>
            </a:prstGeom>
            <a:solidFill>
              <a:srgbClr val="FFF3CD"/>
            </a:solidFill>
            <a:ln w="9525" cap="flat" cmpd="sng" algn="ctr">
              <a:noFill/>
              <a:prstDash val="solid"/>
              <a:round/>
              <a:headEnd type="none" w="med" len="med"/>
              <a:tailEnd type="none" w="med" len="med"/>
            </a:ln>
            <a:effectLst>
              <a:innerShdw blurRad="114300">
                <a:prstClr val="black"/>
              </a:innerShdw>
            </a:effectLst>
          </p:spPr>
          <p:txBody>
            <a:bodyPr anchor="ctr" anchorCtr="1"/>
            <a:lstStyle/>
            <a:p>
              <a:pPr algn="ctr" eaLnBrk="0" hangingPunct="0">
                <a:defRPr/>
              </a:pPr>
              <a:r>
                <a:rPr lang="en-US" sz="1400" dirty="0">
                  <a:solidFill>
                    <a:schemeClr val="bg1">
                      <a:lumMod val="50000"/>
                    </a:schemeClr>
                  </a:solidFill>
                </a:rPr>
                <a:t>Web Application Design/Excel Integration</a:t>
              </a:r>
            </a:p>
          </p:txBody>
        </p:sp>
        <p:sp>
          <p:nvSpPr>
            <p:cNvPr id="11" name="Chevron 10"/>
            <p:cNvSpPr/>
            <p:nvPr/>
          </p:nvSpPr>
          <p:spPr bwMode="auto">
            <a:xfrm>
              <a:off x="7042237" y="1310186"/>
              <a:ext cx="1637737" cy="655092"/>
            </a:xfrm>
            <a:prstGeom prst="chevron">
              <a:avLst>
                <a:gd name="adj" fmla="val 25000"/>
              </a:avLst>
            </a:prstGeom>
            <a:solidFill>
              <a:srgbClr val="FFF3CD"/>
            </a:solidFill>
            <a:ln w="9525" cap="flat" cmpd="sng" algn="ctr">
              <a:noFill/>
              <a:prstDash val="solid"/>
              <a:round/>
              <a:headEnd type="none" w="med" len="med"/>
              <a:tailEnd type="none" w="med" len="med"/>
            </a:ln>
            <a:effectLst>
              <a:innerShdw blurRad="114300">
                <a:prstClr val="black"/>
              </a:innerShdw>
            </a:effectLst>
          </p:spPr>
          <p:txBody>
            <a:bodyPr anchor="ctr" anchorCtr="1"/>
            <a:lstStyle/>
            <a:p>
              <a:pPr algn="ctr" eaLnBrk="0" hangingPunct="0">
                <a:defRPr/>
              </a:pPr>
              <a:r>
                <a:rPr lang="en-US" sz="1400" dirty="0">
                  <a:solidFill>
                    <a:schemeClr val="bg1">
                      <a:lumMod val="50000"/>
                    </a:schemeClr>
                  </a:solidFill>
                </a:rPr>
                <a:t>Planning Application Execution</a:t>
              </a:r>
            </a:p>
          </p:txBody>
        </p:sp>
      </p:gr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17762" name="Slide Number Placeholder 4"/>
          <p:cNvSpPr>
            <a:spLocks noGrp="1"/>
          </p:cNvSpPr>
          <p:nvPr>
            <p:ph type="sldNum" sz="quarter" idx="11"/>
          </p:nvPr>
        </p:nvSpPr>
        <p:spPr>
          <a:noFill/>
        </p:spPr>
        <p:txBody>
          <a:bodyPr/>
          <a:lstStyle/>
          <a:p>
            <a:fld id="{5B640A09-2725-45EA-909A-45ACBE542AAF}" type="slidenum">
              <a:rPr lang="en-US" smtClean="0"/>
              <a:pPr/>
              <a:t>45</a:t>
            </a:fld>
            <a:endParaRPr lang="en-US" smtClean="0"/>
          </a:p>
        </p:txBody>
      </p:sp>
      <p:sp>
        <p:nvSpPr>
          <p:cNvPr id="117763" name="Rectangle 2"/>
          <p:cNvSpPr>
            <a:spLocks noGrp="1" noChangeArrowheads="1"/>
          </p:cNvSpPr>
          <p:nvPr>
            <p:ph type="title"/>
          </p:nvPr>
        </p:nvSpPr>
        <p:spPr/>
        <p:txBody>
          <a:bodyPr/>
          <a:lstStyle/>
          <a:p>
            <a:r>
              <a:rPr lang="en-US" smtClean="0"/>
              <a:t>Business Planning and Analysis Services - Processes</a:t>
            </a:r>
          </a:p>
        </p:txBody>
      </p:sp>
      <p:sp>
        <p:nvSpPr>
          <p:cNvPr id="6" name="TextBox 5"/>
          <p:cNvSpPr txBox="1"/>
          <p:nvPr/>
        </p:nvSpPr>
        <p:spPr>
          <a:xfrm>
            <a:off x="677863" y="2868613"/>
            <a:ext cx="7302500" cy="347662"/>
          </a:xfrm>
          <a:prstGeom prst="rect">
            <a:avLst/>
          </a:prstGeom>
          <a:solidFill>
            <a:schemeClr val="bg1">
              <a:lumMod val="95000"/>
            </a:schemeClr>
          </a:solidFill>
          <a:ln>
            <a:solidFill>
              <a:srgbClr val="996633"/>
            </a:solidFill>
          </a:ln>
        </p:spPr>
        <p:txBody>
          <a:bodyPr>
            <a:spAutoFit/>
          </a:bodyPr>
          <a:lstStyle/>
          <a:p>
            <a:pPr eaLnBrk="0" hangingPunct="0">
              <a:defRPr/>
            </a:pPr>
            <a:r>
              <a:rPr lang="en-US" sz="1600" b="0" dirty="0"/>
              <a:t>For this process, there are two different options for publishing the query:</a:t>
            </a:r>
          </a:p>
        </p:txBody>
      </p:sp>
      <p:sp>
        <p:nvSpPr>
          <p:cNvPr id="117765" name="TextBox 7"/>
          <p:cNvSpPr txBox="1">
            <a:spLocks noChangeArrowheads="1"/>
          </p:cNvSpPr>
          <p:nvPr/>
        </p:nvSpPr>
        <p:spPr bwMode="auto">
          <a:xfrm>
            <a:off x="744538" y="2251075"/>
            <a:ext cx="7650162" cy="369888"/>
          </a:xfrm>
          <a:prstGeom prst="rect">
            <a:avLst/>
          </a:prstGeom>
          <a:solidFill>
            <a:schemeClr val="bg1"/>
          </a:solidFill>
          <a:ln w="9525">
            <a:noFill/>
            <a:miter lim="800000"/>
            <a:headEnd/>
            <a:tailEnd/>
          </a:ln>
        </p:spPr>
        <p:txBody>
          <a:bodyPr>
            <a:spAutoFit/>
          </a:bodyPr>
          <a:lstStyle/>
          <a:p>
            <a:pPr eaLnBrk="0" hangingPunct="0"/>
            <a:r>
              <a:rPr lang="en-US" sz="1800">
                <a:solidFill>
                  <a:srgbClr val="FFC000"/>
                </a:solidFill>
              </a:rPr>
              <a:t>Web Application Design / Excel Integration</a:t>
            </a:r>
          </a:p>
        </p:txBody>
      </p:sp>
      <p:sp>
        <p:nvSpPr>
          <p:cNvPr id="117766" name="TextBox 8"/>
          <p:cNvSpPr txBox="1">
            <a:spLocks noChangeArrowheads="1"/>
          </p:cNvSpPr>
          <p:nvPr/>
        </p:nvSpPr>
        <p:spPr bwMode="auto">
          <a:xfrm>
            <a:off x="649288" y="3357563"/>
            <a:ext cx="7302500" cy="1009650"/>
          </a:xfrm>
          <a:prstGeom prst="rect">
            <a:avLst/>
          </a:prstGeom>
          <a:gradFill rotWithShape="0">
            <a:gsLst>
              <a:gs pos="0">
                <a:schemeClr val="bg1"/>
              </a:gs>
              <a:gs pos="100000">
                <a:schemeClr val="folHlink">
                  <a:alpha val="50000"/>
                </a:schemeClr>
              </a:gs>
            </a:gsLst>
            <a:path path="shape">
              <a:fillToRect l="50000" t="50000" r="50000" b="50000"/>
            </a:path>
          </a:gradFill>
          <a:ln w="9525" algn="ctr">
            <a:solidFill>
              <a:srgbClr val="FF9900"/>
            </a:solidFill>
            <a:round/>
            <a:headEnd/>
            <a:tailEnd/>
          </a:ln>
        </p:spPr>
        <p:txBody>
          <a:bodyPr wrap="none" lIns="0" tIns="0" rIns="0" bIns="0" anchor="ctr"/>
          <a:lstStyle/>
          <a:p>
            <a:pPr marL="109538" eaLnBrk="0" hangingPunct="0">
              <a:lnSpc>
                <a:spcPct val="120000"/>
              </a:lnSpc>
            </a:pPr>
            <a:endParaRPr lang="en-US" sz="1600"/>
          </a:p>
          <a:p>
            <a:pPr marL="109538" eaLnBrk="0" hangingPunct="0">
              <a:lnSpc>
                <a:spcPct val="120000"/>
              </a:lnSpc>
            </a:pPr>
            <a:r>
              <a:rPr lang="en-US" sz="1600"/>
              <a:t>Publishing the query using the BEx Web Application Designer</a:t>
            </a:r>
          </a:p>
        </p:txBody>
      </p:sp>
      <p:grpSp>
        <p:nvGrpSpPr>
          <p:cNvPr id="117767" name="Group 16"/>
          <p:cNvGrpSpPr>
            <a:grpSpLocks/>
          </p:cNvGrpSpPr>
          <p:nvPr/>
        </p:nvGrpSpPr>
        <p:grpSpPr bwMode="auto">
          <a:xfrm>
            <a:off x="273050" y="1338263"/>
            <a:ext cx="8380413" cy="681037"/>
            <a:chOff x="272950" y="1392071"/>
            <a:chExt cx="8379728" cy="682388"/>
          </a:xfrm>
        </p:grpSpPr>
        <p:sp>
          <p:nvSpPr>
            <p:cNvPr id="11" name="Chevron 10"/>
            <p:cNvSpPr/>
            <p:nvPr/>
          </p:nvSpPr>
          <p:spPr bwMode="auto">
            <a:xfrm>
              <a:off x="272950" y="1419367"/>
              <a:ext cx="1637737" cy="655092"/>
            </a:xfrm>
            <a:prstGeom prst="chevron">
              <a:avLst>
                <a:gd name="adj" fmla="val 25000"/>
              </a:avLst>
            </a:prstGeom>
            <a:solidFill>
              <a:srgbClr val="FFF3CD"/>
            </a:solidFill>
            <a:ln w="9525" cap="flat" cmpd="sng" algn="ctr">
              <a:noFill/>
              <a:prstDash val="solid"/>
              <a:round/>
              <a:headEnd type="none" w="med" len="med"/>
              <a:tailEnd type="none" w="med" len="med"/>
            </a:ln>
            <a:effectLst>
              <a:innerShdw blurRad="114300">
                <a:prstClr val="black"/>
              </a:innerShdw>
            </a:effectLst>
          </p:spPr>
          <p:txBody>
            <a:bodyPr anchor="ctr" anchorCtr="1"/>
            <a:lstStyle/>
            <a:p>
              <a:pPr algn="ctr" eaLnBrk="0" hangingPunct="0">
                <a:defRPr/>
              </a:pPr>
              <a:r>
                <a:rPr lang="en-US" sz="1400" dirty="0">
                  <a:solidFill>
                    <a:schemeClr val="bg1">
                      <a:lumMod val="50000"/>
                    </a:schemeClr>
                  </a:solidFill>
                </a:rPr>
                <a:t>Planning Model Design</a:t>
              </a:r>
            </a:p>
          </p:txBody>
        </p:sp>
        <p:sp>
          <p:nvSpPr>
            <p:cNvPr id="12" name="Chevron 11"/>
            <p:cNvSpPr/>
            <p:nvPr/>
          </p:nvSpPr>
          <p:spPr bwMode="auto">
            <a:xfrm>
              <a:off x="1937976" y="1419367"/>
              <a:ext cx="1637737" cy="655092"/>
            </a:xfrm>
            <a:prstGeom prst="chevron">
              <a:avLst>
                <a:gd name="adj" fmla="val 25000"/>
              </a:avLst>
            </a:prstGeom>
            <a:solidFill>
              <a:srgbClr val="FFF3CD"/>
            </a:solidFill>
            <a:ln w="9525" cap="flat" cmpd="sng" algn="ctr">
              <a:noFill/>
              <a:prstDash val="solid"/>
              <a:round/>
              <a:headEnd type="none" w="med" len="med"/>
              <a:tailEnd type="none" w="med" len="med"/>
            </a:ln>
            <a:effectLst>
              <a:innerShdw blurRad="114300">
                <a:prstClr val="black"/>
              </a:innerShdw>
            </a:effectLst>
          </p:spPr>
          <p:txBody>
            <a:bodyPr anchor="ctr" anchorCtr="1"/>
            <a:lstStyle/>
            <a:p>
              <a:pPr algn="ctr" eaLnBrk="0" hangingPunct="0">
                <a:defRPr/>
              </a:pPr>
              <a:r>
                <a:rPr lang="en-US" sz="1400" dirty="0">
                  <a:solidFill>
                    <a:schemeClr val="bg1">
                      <a:lumMod val="50000"/>
                    </a:schemeClr>
                  </a:solidFill>
                </a:rPr>
                <a:t>Planning Function Creation</a:t>
              </a:r>
            </a:p>
          </p:txBody>
        </p:sp>
        <p:sp>
          <p:nvSpPr>
            <p:cNvPr id="13" name="Chevron 12"/>
            <p:cNvSpPr/>
            <p:nvPr/>
          </p:nvSpPr>
          <p:spPr bwMode="auto">
            <a:xfrm>
              <a:off x="3575706" y="1419367"/>
              <a:ext cx="1637737" cy="655092"/>
            </a:xfrm>
            <a:prstGeom prst="chevron">
              <a:avLst>
                <a:gd name="adj" fmla="val 25000"/>
              </a:avLst>
            </a:prstGeom>
            <a:solidFill>
              <a:srgbClr val="FFF3CD"/>
            </a:solidFill>
            <a:ln w="9525" cap="flat" cmpd="sng" algn="ctr">
              <a:noFill/>
              <a:prstDash val="solid"/>
              <a:round/>
              <a:headEnd type="none" w="med" len="med"/>
              <a:tailEnd type="none" w="med" len="med"/>
            </a:ln>
            <a:effectLst>
              <a:innerShdw blurRad="114300">
                <a:prstClr val="black"/>
              </a:innerShdw>
            </a:effectLst>
          </p:spPr>
          <p:txBody>
            <a:bodyPr anchor="ctr" anchorCtr="1"/>
            <a:lstStyle/>
            <a:p>
              <a:pPr algn="ctr" eaLnBrk="0" hangingPunct="0">
                <a:defRPr/>
              </a:pPr>
              <a:r>
                <a:rPr lang="en-US" sz="1400" dirty="0">
                  <a:solidFill>
                    <a:schemeClr val="bg1">
                      <a:lumMod val="50000"/>
                    </a:schemeClr>
                  </a:solidFill>
                </a:rPr>
                <a:t>Designing a Query</a:t>
              </a:r>
            </a:p>
          </p:txBody>
        </p:sp>
        <p:sp>
          <p:nvSpPr>
            <p:cNvPr id="14" name="Chevron 13"/>
            <p:cNvSpPr/>
            <p:nvPr/>
          </p:nvSpPr>
          <p:spPr bwMode="auto">
            <a:xfrm>
              <a:off x="5158852" y="1419367"/>
              <a:ext cx="1910689" cy="655092"/>
            </a:xfrm>
            <a:prstGeom prst="chevron">
              <a:avLst>
                <a:gd name="adj" fmla="val 25000"/>
              </a:avLst>
            </a:prstGeom>
            <a:solidFill>
              <a:srgbClr val="FFC000"/>
            </a:solidFill>
            <a:ln w="9525" cap="flat" cmpd="sng" algn="ctr">
              <a:noFill/>
              <a:prstDash val="solid"/>
              <a:round/>
              <a:headEnd type="none" w="med" len="med"/>
              <a:tailEnd type="none" w="med" len="med"/>
            </a:ln>
            <a:effectLst>
              <a:innerShdw blurRad="114300">
                <a:prstClr val="black"/>
              </a:innerShdw>
            </a:effectLst>
          </p:spPr>
          <p:txBody>
            <a:bodyPr anchor="ctr" anchorCtr="1"/>
            <a:lstStyle/>
            <a:p>
              <a:pPr algn="ctr" eaLnBrk="0" hangingPunct="0">
                <a:defRPr/>
              </a:pPr>
              <a:r>
                <a:rPr lang="en-US" sz="1400" dirty="0"/>
                <a:t>Web Application Design/Excel Integration</a:t>
              </a:r>
            </a:p>
          </p:txBody>
        </p:sp>
        <p:sp>
          <p:nvSpPr>
            <p:cNvPr id="15" name="Chevron 14"/>
            <p:cNvSpPr/>
            <p:nvPr/>
          </p:nvSpPr>
          <p:spPr bwMode="auto">
            <a:xfrm>
              <a:off x="7014941" y="1392071"/>
              <a:ext cx="1637737" cy="655092"/>
            </a:xfrm>
            <a:prstGeom prst="chevron">
              <a:avLst>
                <a:gd name="adj" fmla="val 25000"/>
              </a:avLst>
            </a:prstGeom>
            <a:solidFill>
              <a:srgbClr val="FFF3CD"/>
            </a:solidFill>
            <a:ln w="9525" cap="flat" cmpd="sng" algn="ctr">
              <a:noFill/>
              <a:prstDash val="solid"/>
              <a:round/>
              <a:headEnd type="none" w="med" len="med"/>
              <a:tailEnd type="none" w="med" len="med"/>
            </a:ln>
            <a:effectLst>
              <a:innerShdw blurRad="114300">
                <a:prstClr val="black"/>
              </a:innerShdw>
            </a:effectLst>
          </p:spPr>
          <p:txBody>
            <a:bodyPr anchor="ctr" anchorCtr="1"/>
            <a:lstStyle/>
            <a:p>
              <a:pPr algn="ctr" eaLnBrk="0" hangingPunct="0">
                <a:defRPr/>
              </a:pPr>
              <a:r>
                <a:rPr lang="en-US" sz="1400" dirty="0">
                  <a:solidFill>
                    <a:schemeClr val="bg1">
                      <a:lumMod val="50000"/>
                    </a:schemeClr>
                  </a:solidFill>
                </a:rPr>
                <a:t>Planning Application Execution</a:t>
              </a:r>
            </a:p>
          </p:txBody>
        </p:sp>
      </p:grpSp>
      <p:sp>
        <p:nvSpPr>
          <p:cNvPr id="117768" name="TextBox 17"/>
          <p:cNvSpPr txBox="1">
            <a:spLocks noChangeArrowheads="1"/>
          </p:cNvSpPr>
          <p:nvPr/>
        </p:nvSpPr>
        <p:spPr bwMode="auto">
          <a:xfrm>
            <a:off x="650875" y="2308225"/>
            <a:ext cx="4713288" cy="369888"/>
          </a:xfrm>
          <a:prstGeom prst="rect">
            <a:avLst/>
          </a:prstGeom>
          <a:solidFill>
            <a:srgbClr val="FFC000"/>
          </a:solidFill>
          <a:ln w="9525">
            <a:solidFill>
              <a:srgbClr val="996633"/>
            </a:solidFill>
            <a:miter lim="800000"/>
            <a:headEnd/>
            <a:tailEnd/>
          </a:ln>
        </p:spPr>
        <p:txBody>
          <a:bodyPr>
            <a:spAutoFit/>
          </a:bodyPr>
          <a:lstStyle/>
          <a:p>
            <a:pPr algn="ctr" eaLnBrk="0" hangingPunct="0"/>
            <a:r>
              <a:rPr lang="en-US" sz="1800" b="0"/>
              <a:t>Web Application Design/ Excel Integration</a:t>
            </a:r>
          </a:p>
        </p:txBody>
      </p:sp>
      <p:sp>
        <p:nvSpPr>
          <p:cNvPr id="117769" name="TextBox 19"/>
          <p:cNvSpPr txBox="1">
            <a:spLocks noChangeArrowheads="1"/>
          </p:cNvSpPr>
          <p:nvPr/>
        </p:nvSpPr>
        <p:spPr bwMode="auto">
          <a:xfrm>
            <a:off x="650875" y="4502150"/>
            <a:ext cx="7305675" cy="1474788"/>
          </a:xfrm>
          <a:prstGeom prst="rect">
            <a:avLst/>
          </a:prstGeom>
          <a:gradFill rotWithShape="1">
            <a:gsLst>
              <a:gs pos="0">
                <a:srgbClr val="FFFFFF"/>
              </a:gs>
              <a:gs pos="100000">
                <a:srgbClr val="FFF5D1"/>
              </a:gs>
            </a:gsLst>
            <a:path path="shape">
              <a:fillToRect l="50000" t="50000" r="50000" b="50000"/>
            </a:path>
          </a:gradFill>
          <a:ln w="9525" algn="ctr">
            <a:solidFill>
              <a:srgbClr val="FFCC00"/>
            </a:solidFill>
            <a:round/>
            <a:headEnd/>
            <a:tailEnd/>
          </a:ln>
        </p:spPr>
        <p:txBody>
          <a:bodyPr wrap="none" anchor="ctr"/>
          <a:lstStyle/>
          <a:p>
            <a:pPr marL="109538" eaLnBrk="0" hangingPunct="0">
              <a:lnSpc>
                <a:spcPct val="120000"/>
              </a:lnSpc>
            </a:pPr>
            <a:r>
              <a:rPr lang="en-US" sz="1600" b="0"/>
              <a:t>In the “Web Application Designer” process  you can create and configure a </a:t>
            </a:r>
          </a:p>
          <a:p>
            <a:pPr marL="109538" eaLnBrk="0" hangingPunct="0">
              <a:lnSpc>
                <a:spcPct val="120000"/>
              </a:lnSpc>
            </a:pPr>
            <a:r>
              <a:rPr lang="en-US" sz="1600" b="0"/>
              <a:t>web application. After this step, you must choose a data binding and </a:t>
            </a:r>
          </a:p>
          <a:p>
            <a:pPr marL="109538" eaLnBrk="0" hangingPunct="0">
              <a:lnSpc>
                <a:spcPct val="120000"/>
              </a:lnSpc>
            </a:pPr>
            <a:r>
              <a:rPr lang="en-US" sz="1600" b="0"/>
              <a:t>configure a integration.You can configure queries and functions and use them </a:t>
            </a:r>
          </a:p>
          <a:p>
            <a:pPr marL="109538" eaLnBrk="0" hangingPunct="0">
              <a:lnSpc>
                <a:spcPct val="120000"/>
              </a:lnSpc>
            </a:pPr>
            <a:r>
              <a:rPr lang="en-US" sz="1600" b="0"/>
              <a:t>in web templates</a:t>
            </a:r>
          </a:p>
        </p:txBody>
      </p:sp>
      <p:sp>
        <p:nvSpPr>
          <p:cNvPr id="117770" name="Rounded Rectangle 21"/>
          <p:cNvSpPr>
            <a:spLocks noChangeArrowheads="1"/>
          </p:cNvSpPr>
          <p:nvPr/>
        </p:nvSpPr>
        <p:spPr bwMode="auto">
          <a:xfrm>
            <a:off x="873125" y="3494088"/>
            <a:ext cx="1419225" cy="300037"/>
          </a:xfrm>
          <a:prstGeom prst="roundRect">
            <a:avLst>
              <a:gd name="adj" fmla="val 16667"/>
            </a:avLst>
          </a:prstGeom>
          <a:solidFill>
            <a:schemeClr val="accent1"/>
          </a:solidFill>
          <a:ln w="9525" algn="ctr">
            <a:solidFill>
              <a:schemeClr val="tx1"/>
            </a:solidFill>
            <a:round/>
            <a:headEnd/>
            <a:tailEnd/>
          </a:ln>
        </p:spPr>
        <p:txBody>
          <a:bodyPr anchor="ctr" anchorCtr="1"/>
          <a:lstStyle/>
          <a:p>
            <a:pPr marL="109538" eaLnBrk="0" hangingPunct="0">
              <a:lnSpc>
                <a:spcPct val="120000"/>
              </a:lnSpc>
            </a:pPr>
            <a:r>
              <a:rPr lang="en-US" sz="1800"/>
              <a:t>Option 1</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18786" name="Slide Number Placeholder 4"/>
          <p:cNvSpPr>
            <a:spLocks noGrp="1"/>
          </p:cNvSpPr>
          <p:nvPr>
            <p:ph type="sldNum" sz="quarter" idx="11"/>
          </p:nvPr>
        </p:nvSpPr>
        <p:spPr>
          <a:noFill/>
        </p:spPr>
        <p:txBody>
          <a:bodyPr/>
          <a:lstStyle/>
          <a:p>
            <a:fld id="{607BBE93-9323-47F8-A0B7-0AF20201FF13}" type="slidenum">
              <a:rPr lang="en-US" smtClean="0"/>
              <a:pPr/>
              <a:t>46</a:t>
            </a:fld>
            <a:endParaRPr lang="en-US" smtClean="0"/>
          </a:p>
        </p:txBody>
      </p:sp>
      <p:sp>
        <p:nvSpPr>
          <p:cNvPr id="118787" name="Rectangle 2"/>
          <p:cNvSpPr>
            <a:spLocks noGrp="1" noChangeArrowheads="1"/>
          </p:cNvSpPr>
          <p:nvPr>
            <p:ph type="title"/>
          </p:nvPr>
        </p:nvSpPr>
        <p:spPr/>
        <p:txBody>
          <a:bodyPr/>
          <a:lstStyle/>
          <a:p>
            <a:r>
              <a:rPr lang="en-US" smtClean="0"/>
              <a:t>Business Planning and Analysis Services - Processes</a:t>
            </a:r>
          </a:p>
        </p:txBody>
      </p:sp>
      <p:sp>
        <p:nvSpPr>
          <p:cNvPr id="118788" name="TextBox 5"/>
          <p:cNvSpPr txBox="1">
            <a:spLocks noChangeArrowheads="1"/>
          </p:cNvSpPr>
          <p:nvPr/>
        </p:nvSpPr>
        <p:spPr bwMode="auto">
          <a:xfrm>
            <a:off x="744538" y="2200275"/>
            <a:ext cx="7650162" cy="369888"/>
          </a:xfrm>
          <a:prstGeom prst="rect">
            <a:avLst/>
          </a:prstGeom>
          <a:solidFill>
            <a:schemeClr val="bg1"/>
          </a:solidFill>
          <a:ln w="9525">
            <a:noFill/>
            <a:miter lim="800000"/>
            <a:headEnd/>
            <a:tailEnd/>
          </a:ln>
        </p:spPr>
        <p:txBody>
          <a:bodyPr>
            <a:spAutoFit/>
          </a:bodyPr>
          <a:lstStyle/>
          <a:p>
            <a:pPr eaLnBrk="0" hangingPunct="0"/>
            <a:r>
              <a:rPr lang="en-US" sz="1800">
                <a:solidFill>
                  <a:srgbClr val="FFC000"/>
                </a:solidFill>
              </a:rPr>
              <a:t>Web Application Design / Excel Integration</a:t>
            </a:r>
          </a:p>
        </p:txBody>
      </p:sp>
      <p:sp>
        <p:nvSpPr>
          <p:cNvPr id="7" name="TextBox 6"/>
          <p:cNvSpPr txBox="1"/>
          <p:nvPr/>
        </p:nvSpPr>
        <p:spPr>
          <a:xfrm>
            <a:off x="566738" y="2652713"/>
            <a:ext cx="7431087" cy="347662"/>
          </a:xfrm>
          <a:prstGeom prst="rect">
            <a:avLst/>
          </a:prstGeom>
          <a:solidFill>
            <a:schemeClr val="bg1">
              <a:lumMod val="95000"/>
            </a:schemeClr>
          </a:solidFill>
          <a:ln>
            <a:solidFill>
              <a:srgbClr val="996633"/>
            </a:solidFill>
          </a:ln>
        </p:spPr>
        <p:txBody>
          <a:bodyPr>
            <a:spAutoFit/>
          </a:bodyPr>
          <a:lstStyle/>
          <a:p>
            <a:pPr eaLnBrk="0" hangingPunct="0">
              <a:defRPr/>
            </a:pPr>
            <a:r>
              <a:rPr lang="en-US" sz="1600" b="0" dirty="0"/>
              <a:t>For this process, there are two different options for publishing the query:</a:t>
            </a:r>
          </a:p>
        </p:txBody>
      </p:sp>
      <p:sp>
        <p:nvSpPr>
          <p:cNvPr id="118790" name="TextBox 7"/>
          <p:cNvSpPr txBox="1">
            <a:spLocks noChangeArrowheads="1"/>
          </p:cNvSpPr>
          <p:nvPr/>
        </p:nvSpPr>
        <p:spPr bwMode="auto">
          <a:xfrm>
            <a:off x="671513" y="4298950"/>
            <a:ext cx="7407275" cy="1377950"/>
          </a:xfrm>
          <a:prstGeom prst="rect">
            <a:avLst/>
          </a:prstGeom>
          <a:gradFill rotWithShape="1">
            <a:gsLst>
              <a:gs pos="0">
                <a:srgbClr val="FFFFFF"/>
              </a:gs>
              <a:gs pos="100000">
                <a:srgbClr val="FFF5D1"/>
              </a:gs>
            </a:gsLst>
            <a:path path="shape">
              <a:fillToRect l="50000" t="50000" r="50000" b="50000"/>
            </a:path>
          </a:gradFill>
          <a:ln w="9525" algn="ctr">
            <a:solidFill>
              <a:srgbClr val="FFCC00"/>
            </a:solidFill>
            <a:round/>
            <a:headEnd/>
            <a:tailEnd/>
          </a:ln>
        </p:spPr>
        <p:txBody>
          <a:bodyPr wrap="none" anchor="ctr"/>
          <a:lstStyle/>
          <a:p>
            <a:pPr marL="109538" eaLnBrk="0" hangingPunct="0">
              <a:lnSpc>
                <a:spcPct val="120000"/>
              </a:lnSpc>
            </a:pPr>
            <a:r>
              <a:rPr lang="en-US" sz="1600" b="0"/>
              <a:t>In the “Workbook Embedding” process  you can open a query and save it to a </a:t>
            </a:r>
          </a:p>
          <a:p>
            <a:pPr marL="109538" eaLnBrk="0" hangingPunct="0">
              <a:lnSpc>
                <a:spcPct val="120000"/>
              </a:lnSpc>
            </a:pPr>
            <a:r>
              <a:rPr lang="en-US" sz="1600" b="0"/>
              <a:t>workbook. After that, you must save this workbook. You can configure queries </a:t>
            </a:r>
          </a:p>
          <a:p>
            <a:pPr marL="109538" eaLnBrk="0" hangingPunct="0">
              <a:lnSpc>
                <a:spcPct val="120000"/>
              </a:lnSpc>
            </a:pPr>
            <a:r>
              <a:rPr lang="en-US" sz="1600" b="0"/>
              <a:t>and functions and publish them in Excel and make use of the Excel </a:t>
            </a:r>
          </a:p>
          <a:p>
            <a:pPr marL="109538" eaLnBrk="0" hangingPunct="0">
              <a:lnSpc>
                <a:spcPct val="120000"/>
              </a:lnSpc>
            </a:pPr>
            <a:r>
              <a:rPr lang="en-US" sz="1600" b="0"/>
              <a:t>enhancements</a:t>
            </a:r>
          </a:p>
        </p:txBody>
      </p:sp>
      <p:sp>
        <p:nvSpPr>
          <p:cNvPr id="118791" name="TextBox 8"/>
          <p:cNvSpPr txBox="1">
            <a:spLocks noChangeArrowheads="1"/>
          </p:cNvSpPr>
          <p:nvPr/>
        </p:nvSpPr>
        <p:spPr bwMode="auto">
          <a:xfrm>
            <a:off x="595313" y="2171700"/>
            <a:ext cx="4713287" cy="369888"/>
          </a:xfrm>
          <a:prstGeom prst="rect">
            <a:avLst/>
          </a:prstGeom>
          <a:solidFill>
            <a:srgbClr val="FFC000"/>
          </a:solidFill>
          <a:ln w="9525">
            <a:solidFill>
              <a:srgbClr val="996633"/>
            </a:solidFill>
            <a:miter lim="800000"/>
            <a:headEnd/>
            <a:tailEnd/>
          </a:ln>
        </p:spPr>
        <p:txBody>
          <a:bodyPr>
            <a:spAutoFit/>
          </a:bodyPr>
          <a:lstStyle/>
          <a:p>
            <a:pPr algn="ctr" eaLnBrk="0" hangingPunct="0"/>
            <a:r>
              <a:rPr lang="en-US" sz="1800" b="0"/>
              <a:t>Web Application Design/ Excel Integration</a:t>
            </a:r>
          </a:p>
        </p:txBody>
      </p:sp>
      <p:grpSp>
        <p:nvGrpSpPr>
          <p:cNvPr id="118792" name="Group 9"/>
          <p:cNvGrpSpPr>
            <a:grpSpLocks/>
          </p:cNvGrpSpPr>
          <p:nvPr/>
        </p:nvGrpSpPr>
        <p:grpSpPr bwMode="auto">
          <a:xfrm>
            <a:off x="273050" y="1338263"/>
            <a:ext cx="8380413" cy="681037"/>
            <a:chOff x="272950" y="1392071"/>
            <a:chExt cx="8379728" cy="682388"/>
          </a:xfrm>
        </p:grpSpPr>
        <p:sp>
          <p:nvSpPr>
            <p:cNvPr id="11" name="Chevron 10"/>
            <p:cNvSpPr/>
            <p:nvPr/>
          </p:nvSpPr>
          <p:spPr bwMode="auto">
            <a:xfrm>
              <a:off x="272950" y="1419367"/>
              <a:ext cx="1637737" cy="655092"/>
            </a:xfrm>
            <a:prstGeom prst="chevron">
              <a:avLst>
                <a:gd name="adj" fmla="val 25000"/>
              </a:avLst>
            </a:prstGeom>
            <a:solidFill>
              <a:srgbClr val="FFF3CD"/>
            </a:solidFill>
            <a:ln w="9525" cap="flat" cmpd="sng" algn="ctr">
              <a:noFill/>
              <a:prstDash val="solid"/>
              <a:round/>
              <a:headEnd type="none" w="med" len="med"/>
              <a:tailEnd type="none" w="med" len="med"/>
            </a:ln>
            <a:effectLst>
              <a:innerShdw blurRad="114300">
                <a:prstClr val="black"/>
              </a:innerShdw>
            </a:effectLst>
          </p:spPr>
          <p:txBody>
            <a:bodyPr anchor="ctr" anchorCtr="1"/>
            <a:lstStyle/>
            <a:p>
              <a:pPr algn="ctr" eaLnBrk="0" hangingPunct="0">
                <a:defRPr/>
              </a:pPr>
              <a:r>
                <a:rPr lang="en-US" sz="1400" dirty="0">
                  <a:solidFill>
                    <a:schemeClr val="bg1">
                      <a:lumMod val="50000"/>
                    </a:schemeClr>
                  </a:solidFill>
                </a:rPr>
                <a:t>Planning Model Design</a:t>
              </a:r>
            </a:p>
          </p:txBody>
        </p:sp>
        <p:sp>
          <p:nvSpPr>
            <p:cNvPr id="12" name="Chevron 11"/>
            <p:cNvSpPr/>
            <p:nvPr/>
          </p:nvSpPr>
          <p:spPr bwMode="auto">
            <a:xfrm>
              <a:off x="1937976" y="1419367"/>
              <a:ext cx="1637737" cy="655092"/>
            </a:xfrm>
            <a:prstGeom prst="chevron">
              <a:avLst>
                <a:gd name="adj" fmla="val 25000"/>
              </a:avLst>
            </a:prstGeom>
            <a:solidFill>
              <a:srgbClr val="FFF3CD"/>
            </a:solidFill>
            <a:ln w="9525" cap="flat" cmpd="sng" algn="ctr">
              <a:noFill/>
              <a:prstDash val="solid"/>
              <a:round/>
              <a:headEnd type="none" w="med" len="med"/>
              <a:tailEnd type="none" w="med" len="med"/>
            </a:ln>
            <a:effectLst>
              <a:innerShdw blurRad="114300">
                <a:prstClr val="black"/>
              </a:innerShdw>
            </a:effectLst>
          </p:spPr>
          <p:txBody>
            <a:bodyPr anchor="ctr" anchorCtr="1"/>
            <a:lstStyle/>
            <a:p>
              <a:pPr algn="ctr" eaLnBrk="0" hangingPunct="0">
                <a:defRPr/>
              </a:pPr>
              <a:r>
                <a:rPr lang="en-US" sz="1400" dirty="0">
                  <a:solidFill>
                    <a:schemeClr val="bg1">
                      <a:lumMod val="50000"/>
                    </a:schemeClr>
                  </a:solidFill>
                </a:rPr>
                <a:t>Planning Function Creation</a:t>
              </a:r>
            </a:p>
          </p:txBody>
        </p:sp>
        <p:sp>
          <p:nvSpPr>
            <p:cNvPr id="13" name="Chevron 12"/>
            <p:cNvSpPr/>
            <p:nvPr/>
          </p:nvSpPr>
          <p:spPr bwMode="auto">
            <a:xfrm>
              <a:off x="3575706" y="1419367"/>
              <a:ext cx="1637737" cy="655092"/>
            </a:xfrm>
            <a:prstGeom prst="chevron">
              <a:avLst>
                <a:gd name="adj" fmla="val 25000"/>
              </a:avLst>
            </a:prstGeom>
            <a:solidFill>
              <a:srgbClr val="FFF3CD"/>
            </a:solidFill>
            <a:ln w="9525" cap="flat" cmpd="sng" algn="ctr">
              <a:noFill/>
              <a:prstDash val="solid"/>
              <a:round/>
              <a:headEnd type="none" w="med" len="med"/>
              <a:tailEnd type="none" w="med" len="med"/>
            </a:ln>
            <a:effectLst>
              <a:innerShdw blurRad="114300">
                <a:prstClr val="black"/>
              </a:innerShdw>
            </a:effectLst>
          </p:spPr>
          <p:txBody>
            <a:bodyPr anchor="ctr" anchorCtr="1"/>
            <a:lstStyle/>
            <a:p>
              <a:pPr algn="ctr" eaLnBrk="0" hangingPunct="0">
                <a:defRPr/>
              </a:pPr>
              <a:r>
                <a:rPr lang="en-US" sz="1400" dirty="0">
                  <a:solidFill>
                    <a:schemeClr val="bg1">
                      <a:lumMod val="50000"/>
                    </a:schemeClr>
                  </a:solidFill>
                </a:rPr>
                <a:t>Designing a Query</a:t>
              </a:r>
            </a:p>
          </p:txBody>
        </p:sp>
        <p:sp>
          <p:nvSpPr>
            <p:cNvPr id="14" name="Chevron 13"/>
            <p:cNvSpPr/>
            <p:nvPr/>
          </p:nvSpPr>
          <p:spPr bwMode="auto">
            <a:xfrm>
              <a:off x="5158852" y="1419367"/>
              <a:ext cx="1910689" cy="655092"/>
            </a:xfrm>
            <a:prstGeom prst="chevron">
              <a:avLst>
                <a:gd name="adj" fmla="val 25000"/>
              </a:avLst>
            </a:prstGeom>
            <a:solidFill>
              <a:srgbClr val="FFC000"/>
            </a:solidFill>
            <a:ln w="9525" cap="flat" cmpd="sng" algn="ctr">
              <a:noFill/>
              <a:prstDash val="solid"/>
              <a:round/>
              <a:headEnd type="none" w="med" len="med"/>
              <a:tailEnd type="none" w="med" len="med"/>
            </a:ln>
            <a:effectLst>
              <a:innerShdw blurRad="114300">
                <a:prstClr val="black"/>
              </a:innerShdw>
            </a:effectLst>
          </p:spPr>
          <p:txBody>
            <a:bodyPr anchor="ctr" anchorCtr="1"/>
            <a:lstStyle/>
            <a:p>
              <a:pPr algn="ctr" eaLnBrk="0" hangingPunct="0">
                <a:defRPr/>
              </a:pPr>
              <a:r>
                <a:rPr lang="en-US" sz="1400" dirty="0"/>
                <a:t>Web Application Design/Excel Integration</a:t>
              </a:r>
            </a:p>
          </p:txBody>
        </p:sp>
        <p:sp>
          <p:nvSpPr>
            <p:cNvPr id="15" name="Chevron 14"/>
            <p:cNvSpPr/>
            <p:nvPr/>
          </p:nvSpPr>
          <p:spPr bwMode="auto">
            <a:xfrm>
              <a:off x="7014941" y="1392071"/>
              <a:ext cx="1637737" cy="655092"/>
            </a:xfrm>
            <a:prstGeom prst="chevron">
              <a:avLst>
                <a:gd name="adj" fmla="val 25000"/>
              </a:avLst>
            </a:prstGeom>
            <a:solidFill>
              <a:srgbClr val="FFF3CD"/>
            </a:solidFill>
            <a:ln w="9525" cap="flat" cmpd="sng" algn="ctr">
              <a:noFill/>
              <a:prstDash val="solid"/>
              <a:round/>
              <a:headEnd type="none" w="med" len="med"/>
              <a:tailEnd type="none" w="med" len="med"/>
            </a:ln>
            <a:effectLst>
              <a:innerShdw blurRad="114300">
                <a:prstClr val="black"/>
              </a:innerShdw>
            </a:effectLst>
          </p:spPr>
          <p:txBody>
            <a:bodyPr anchor="ctr" anchorCtr="1"/>
            <a:lstStyle/>
            <a:p>
              <a:pPr algn="ctr" eaLnBrk="0" hangingPunct="0">
                <a:defRPr/>
              </a:pPr>
              <a:r>
                <a:rPr lang="en-US" sz="1400" dirty="0">
                  <a:solidFill>
                    <a:schemeClr val="bg1">
                      <a:lumMod val="50000"/>
                    </a:schemeClr>
                  </a:solidFill>
                </a:rPr>
                <a:t>Planning Application Execution</a:t>
              </a:r>
            </a:p>
          </p:txBody>
        </p:sp>
      </p:grpSp>
      <p:sp>
        <p:nvSpPr>
          <p:cNvPr id="118793" name="TextBox 15"/>
          <p:cNvSpPr txBox="1">
            <a:spLocks noChangeArrowheads="1"/>
          </p:cNvSpPr>
          <p:nvPr/>
        </p:nvSpPr>
        <p:spPr bwMode="auto">
          <a:xfrm>
            <a:off x="649288" y="3152775"/>
            <a:ext cx="7389812" cy="1009650"/>
          </a:xfrm>
          <a:prstGeom prst="rect">
            <a:avLst/>
          </a:prstGeom>
          <a:gradFill rotWithShape="0">
            <a:gsLst>
              <a:gs pos="0">
                <a:schemeClr val="bg1"/>
              </a:gs>
              <a:gs pos="100000">
                <a:schemeClr val="folHlink">
                  <a:alpha val="50000"/>
                </a:schemeClr>
              </a:gs>
            </a:gsLst>
            <a:path path="shape">
              <a:fillToRect l="50000" t="50000" r="50000" b="50000"/>
            </a:path>
          </a:gradFill>
          <a:ln w="9525" algn="ctr">
            <a:solidFill>
              <a:srgbClr val="FF9900"/>
            </a:solidFill>
            <a:round/>
            <a:headEnd/>
            <a:tailEnd/>
          </a:ln>
        </p:spPr>
        <p:txBody>
          <a:bodyPr wrap="none" lIns="0" tIns="0" rIns="0" bIns="0" anchor="ctr"/>
          <a:lstStyle/>
          <a:p>
            <a:pPr marL="109538" eaLnBrk="0" hangingPunct="0">
              <a:lnSpc>
                <a:spcPct val="120000"/>
              </a:lnSpc>
            </a:pPr>
            <a:endParaRPr lang="en-US" sz="1600"/>
          </a:p>
          <a:p>
            <a:pPr marL="109538" eaLnBrk="0" hangingPunct="0">
              <a:lnSpc>
                <a:spcPct val="120000"/>
              </a:lnSpc>
            </a:pPr>
            <a:r>
              <a:rPr lang="en-US" sz="1600"/>
              <a:t>Publishing the query using the BEx Analyzer</a:t>
            </a:r>
          </a:p>
        </p:txBody>
      </p:sp>
      <p:sp>
        <p:nvSpPr>
          <p:cNvPr id="118794" name="Rounded Rectangle 16"/>
          <p:cNvSpPr>
            <a:spLocks noChangeArrowheads="1"/>
          </p:cNvSpPr>
          <p:nvPr/>
        </p:nvSpPr>
        <p:spPr bwMode="auto">
          <a:xfrm>
            <a:off x="873125" y="3289300"/>
            <a:ext cx="1419225" cy="300038"/>
          </a:xfrm>
          <a:prstGeom prst="roundRect">
            <a:avLst>
              <a:gd name="adj" fmla="val 16667"/>
            </a:avLst>
          </a:prstGeom>
          <a:solidFill>
            <a:schemeClr val="accent1"/>
          </a:solidFill>
          <a:ln w="9525" algn="ctr">
            <a:solidFill>
              <a:schemeClr val="tx1"/>
            </a:solidFill>
            <a:round/>
            <a:headEnd/>
            <a:tailEnd/>
          </a:ln>
        </p:spPr>
        <p:txBody>
          <a:bodyPr anchor="ctr" anchorCtr="1"/>
          <a:lstStyle/>
          <a:p>
            <a:pPr marL="109538" eaLnBrk="0" hangingPunct="0">
              <a:lnSpc>
                <a:spcPct val="120000"/>
              </a:lnSpc>
            </a:pPr>
            <a:r>
              <a:rPr lang="en-US" sz="1800"/>
              <a:t>Option 2</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19810" name="Slide Number Placeholder 4"/>
          <p:cNvSpPr>
            <a:spLocks noGrp="1"/>
          </p:cNvSpPr>
          <p:nvPr>
            <p:ph type="sldNum" sz="quarter" idx="11"/>
          </p:nvPr>
        </p:nvSpPr>
        <p:spPr>
          <a:noFill/>
        </p:spPr>
        <p:txBody>
          <a:bodyPr/>
          <a:lstStyle/>
          <a:p>
            <a:fld id="{9B84368D-14F4-4CF5-B087-5DED4C802CA0}" type="slidenum">
              <a:rPr lang="en-US" smtClean="0"/>
              <a:pPr/>
              <a:t>47</a:t>
            </a:fld>
            <a:endParaRPr lang="en-US" smtClean="0"/>
          </a:p>
        </p:txBody>
      </p:sp>
      <p:sp>
        <p:nvSpPr>
          <p:cNvPr id="119811" name="Rectangle 2"/>
          <p:cNvSpPr>
            <a:spLocks noGrp="1" noChangeArrowheads="1"/>
          </p:cNvSpPr>
          <p:nvPr>
            <p:ph type="title"/>
          </p:nvPr>
        </p:nvSpPr>
        <p:spPr/>
        <p:txBody>
          <a:bodyPr/>
          <a:lstStyle/>
          <a:p>
            <a:r>
              <a:rPr lang="en-US" smtClean="0"/>
              <a:t>Business Planning and Analysis Services - Processes</a:t>
            </a:r>
          </a:p>
        </p:txBody>
      </p:sp>
      <p:grpSp>
        <p:nvGrpSpPr>
          <p:cNvPr id="119812" name="Group 18"/>
          <p:cNvGrpSpPr>
            <a:grpSpLocks/>
          </p:cNvGrpSpPr>
          <p:nvPr/>
        </p:nvGrpSpPr>
        <p:grpSpPr bwMode="auto">
          <a:xfrm>
            <a:off x="273050" y="1460500"/>
            <a:ext cx="8380413" cy="3425825"/>
            <a:chOff x="272950" y="1460311"/>
            <a:chExt cx="8379728" cy="3425578"/>
          </a:xfrm>
        </p:grpSpPr>
        <p:sp>
          <p:nvSpPr>
            <p:cNvPr id="119813" name="TextBox 5"/>
            <p:cNvSpPr txBox="1">
              <a:spLocks noChangeArrowheads="1"/>
            </p:cNvSpPr>
            <p:nvPr/>
          </p:nvSpPr>
          <p:spPr bwMode="auto">
            <a:xfrm>
              <a:off x="899372" y="2952501"/>
              <a:ext cx="7650053" cy="584775"/>
            </a:xfrm>
            <a:prstGeom prst="rect">
              <a:avLst/>
            </a:prstGeom>
            <a:solidFill>
              <a:srgbClr val="FFF3CD"/>
            </a:solidFill>
            <a:ln w="9525">
              <a:solidFill>
                <a:srgbClr val="996633"/>
              </a:solidFill>
              <a:miter lim="800000"/>
              <a:headEnd/>
              <a:tailEnd/>
            </a:ln>
          </p:spPr>
          <p:txBody>
            <a:bodyPr>
              <a:spAutoFit/>
            </a:bodyPr>
            <a:lstStyle/>
            <a:p>
              <a:pPr lvl="1" eaLnBrk="0" hangingPunct="0"/>
              <a:r>
                <a:rPr lang="en-US" sz="1600"/>
                <a:t>In the end of the different steps you can execute the process in the Web and Excel.</a:t>
              </a:r>
            </a:p>
          </p:txBody>
        </p:sp>
        <p:sp>
          <p:nvSpPr>
            <p:cNvPr id="7" name="TextBox 6"/>
            <p:cNvSpPr txBox="1"/>
            <p:nvPr/>
          </p:nvSpPr>
          <p:spPr>
            <a:xfrm>
              <a:off x="923772" y="4547776"/>
              <a:ext cx="7649538" cy="338113"/>
            </a:xfrm>
            <a:prstGeom prst="rect">
              <a:avLst/>
            </a:prstGeom>
            <a:solidFill>
              <a:schemeClr val="bg1">
                <a:lumMod val="95000"/>
              </a:schemeClr>
            </a:solidFill>
            <a:ln>
              <a:solidFill>
                <a:srgbClr val="996633"/>
              </a:solidFill>
            </a:ln>
          </p:spPr>
          <p:txBody>
            <a:bodyPr>
              <a:spAutoFit/>
            </a:bodyPr>
            <a:lstStyle/>
            <a:p>
              <a:pPr lvl="1" eaLnBrk="0" hangingPunct="0">
                <a:defRPr/>
              </a:pPr>
              <a:r>
                <a:rPr lang="en-US" sz="1600" dirty="0"/>
                <a:t>Planning Sequences can be execution in batch as step in a process chain</a:t>
              </a:r>
            </a:p>
          </p:txBody>
        </p:sp>
        <p:sp>
          <p:nvSpPr>
            <p:cNvPr id="119815" name="TextBox 7"/>
            <p:cNvSpPr txBox="1">
              <a:spLocks noChangeArrowheads="1"/>
            </p:cNvSpPr>
            <p:nvPr/>
          </p:nvSpPr>
          <p:spPr bwMode="auto">
            <a:xfrm>
              <a:off x="1043189" y="2472744"/>
              <a:ext cx="5537915" cy="707886"/>
            </a:xfrm>
            <a:prstGeom prst="rect">
              <a:avLst/>
            </a:prstGeom>
            <a:noFill/>
            <a:ln w="9525">
              <a:noFill/>
              <a:miter lim="800000"/>
              <a:headEnd/>
              <a:tailEnd/>
            </a:ln>
          </p:spPr>
          <p:txBody>
            <a:bodyPr>
              <a:spAutoFit/>
            </a:bodyPr>
            <a:lstStyle/>
            <a:p>
              <a:pPr eaLnBrk="0" hangingPunct="0"/>
              <a:r>
                <a:rPr lang="en-US">
                  <a:solidFill>
                    <a:srgbClr val="FFC000"/>
                  </a:solidFill>
                </a:rPr>
                <a:t>Online Execution of the Planning Application</a:t>
              </a:r>
            </a:p>
            <a:p>
              <a:pPr eaLnBrk="0" hangingPunct="0"/>
              <a:endParaRPr lang="en-US"/>
            </a:p>
          </p:txBody>
        </p:sp>
        <p:sp>
          <p:nvSpPr>
            <p:cNvPr id="119816" name="TextBox 8"/>
            <p:cNvSpPr txBox="1">
              <a:spLocks noChangeArrowheads="1"/>
            </p:cNvSpPr>
            <p:nvPr/>
          </p:nvSpPr>
          <p:spPr bwMode="auto">
            <a:xfrm>
              <a:off x="1043189" y="4043966"/>
              <a:ext cx="5602310" cy="707886"/>
            </a:xfrm>
            <a:prstGeom prst="rect">
              <a:avLst/>
            </a:prstGeom>
            <a:noFill/>
            <a:ln w="9525">
              <a:noFill/>
              <a:miter lim="800000"/>
              <a:headEnd/>
              <a:tailEnd/>
            </a:ln>
          </p:spPr>
          <p:txBody>
            <a:bodyPr>
              <a:spAutoFit/>
            </a:bodyPr>
            <a:lstStyle/>
            <a:p>
              <a:pPr eaLnBrk="0" hangingPunct="0"/>
              <a:r>
                <a:rPr lang="en-US">
                  <a:solidFill>
                    <a:srgbClr val="FFC000"/>
                  </a:solidFill>
                </a:rPr>
                <a:t>Planning Sequence Batch Execution</a:t>
              </a:r>
            </a:p>
            <a:p>
              <a:pPr eaLnBrk="0" hangingPunct="0"/>
              <a:endParaRPr lang="en-US"/>
            </a:p>
          </p:txBody>
        </p:sp>
        <p:grpSp>
          <p:nvGrpSpPr>
            <p:cNvPr id="119817" name="Group 15"/>
            <p:cNvGrpSpPr>
              <a:grpSpLocks/>
            </p:cNvGrpSpPr>
            <p:nvPr/>
          </p:nvGrpSpPr>
          <p:grpSpPr bwMode="auto">
            <a:xfrm>
              <a:off x="272950" y="1460311"/>
              <a:ext cx="8379728" cy="682388"/>
              <a:chOff x="272950" y="1460311"/>
              <a:chExt cx="8379728" cy="682388"/>
            </a:xfrm>
          </p:grpSpPr>
          <p:sp>
            <p:nvSpPr>
              <p:cNvPr id="11" name="Chevron 10"/>
              <p:cNvSpPr/>
              <p:nvPr/>
            </p:nvSpPr>
            <p:spPr bwMode="auto">
              <a:xfrm>
                <a:off x="272950" y="1487607"/>
                <a:ext cx="1637737" cy="655092"/>
              </a:xfrm>
              <a:prstGeom prst="chevron">
                <a:avLst>
                  <a:gd name="adj" fmla="val 25000"/>
                </a:avLst>
              </a:prstGeom>
              <a:solidFill>
                <a:srgbClr val="FFF3CD"/>
              </a:solidFill>
              <a:ln w="9525" cap="flat" cmpd="sng" algn="ctr">
                <a:noFill/>
                <a:prstDash val="solid"/>
                <a:round/>
                <a:headEnd type="none" w="med" len="med"/>
                <a:tailEnd type="none" w="med" len="med"/>
              </a:ln>
              <a:effectLst>
                <a:innerShdw blurRad="114300">
                  <a:prstClr val="black"/>
                </a:innerShdw>
              </a:effectLst>
            </p:spPr>
            <p:txBody>
              <a:bodyPr anchor="ctr" anchorCtr="1"/>
              <a:lstStyle/>
              <a:p>
                <a:pPr algn="ctr" eaLnBrk="0" hangingPunct="0">
                  <a:defRPr/>
                </a:pPr>
                <a:r>
                  <a:rPr lang="en-US" sz="1400" dirty="0">
                    <a:solidFill>
                      <a:schemeClr val="bg1">
                        <a:lumMod val="50000"/>
                      </a:schemeClr>
                    </a:solidFill>
                  </a:rPr>
                  <a:t>Planning Model Design</a:t>
                </a:r>
              </a:p>
            </p:txBody>
          </p:sp>
          <p:sp>
            <p:nvSpPr>
              <p:cNvPr id="12" name="Chevron 11"/>
              <p:cNvSpPr/>
              <p:nvPr/>
            </p:nvSpPr>
            <p:spPr bwMode="auto">
              <a:xfrm>
                <a:off x="1937976" y="1487607"/>
                <a:ext cx="1637737" cy="655092"/>
              </a:xfrm>
              <a:prstGeom prst="chevron">
                <a:avLst>
                  <a:gd name="adj" fmla="val 25000"/>
                </a:avLst>
              </a:prstGeom>
              <a:solidFill>
                <a:srgbClr val="FFF3CD"/>
              </a:solidFill>
              <a:ln w="9525" cap="flat" cmpd="sng" algn="ctr">
                <a:noFill/>
                <a:prstDash val="solid"/>
                <a:round/>
                <a:headEnd type="none" w="med" len="med"/>
                <a:tailEnd type="none" w="med" len="med"/>
              </a:ln>
              <a:effectLst>
                <a:innerShdw blurRad="114300">
                  <a:prstClr val="black"/>
                </a:innerShdw>
              </a:effectLst>
            </p:spPr>
            <p:txBody>
              <a:bodyPr anchor="ctr" anchorCtr="1"/>
              <a:lstStyle/>
              <a:p>
                <a:pPr algn="ctr" eaLnBrk="0" hangingPunct="0">
                  <a:defRPr/>
                </a:pPr>
                <a:r>
                  <a:rPr lang="en-US" sz="1400" dirty="0">
                    <a:solidFill>
                      <a:schemeClr val="bg1">
                        <a:lumMod val="50000"/>
                      </a:schemeClr>
                    </a:solidFill>
                  </a:rPr>
                  <a:t>Planning Function Creation</a:t>
                </a:r>
              </a:p>
            </p:txBody>
          </p:sp>
          <p:sp>
            <p:nvSpPr>
              <p:cNvPr id="13" name="Chevron 12"/>
              <p:cNvSpPr/>
              <p:nvPr/>
            </p:nvSpPr>
            <p:spPr bwMode="auto">
              <a:xfrm>
                <a:off x="3575706" y="1487607"/>
                <a:ext cx="1637737" cy="655092"/>
              </a:xfrm>
              <a:prstGeom prst="chevron">
                <a:avLst>
                  <a:gd name="adj" fmla="val 25000"/>
                </a:avLst>
              </a:prstGeom>
              <a:solidFill>
                <a:srgbClr val="FFF3CD"/>
              </a:solidFill>
              <a:ln w="9525" cap="flat" cmpd="sng" algn="ctr">
                <a:noFill/>
                <a:prstDash val="solid"/>
                <a:round/>
                <a:headEnd type="none" w="med" len="med"/>
                <a:tailEnd type="none" w="med" len="med"/>
              </a:ln>
              <a:effectLst>
                <a:innerShdw blurRad="114300">
                  <a:prstClr val="black"/>
                </a:innerShdw>
              </a:effectLst>
            </p:spPr>
            <p:txBody>
              <a:bodyPr anchor="ctr" anchorCtr="1"/>
              <a:lstStyle/>
              <a:p>
                <a:pPr algn="ctr" eaLnBrk="0" hangingPunct="0">
                  <a:defRPr/>
                </a:pPr>
                <a:r>
                  <a:rPr lang="en-US" sz="1400" dirty="0">
                    <a:solidFill>
                      <a:schemeClr val="bg1">
                        <a:lumMod val="50000"/>
                      </a:schemeClr>
                    </a:solidFill>
                  </a:rPr>
                  <a:t>Designing a Query</a:t>
                </a:r>
              </a:p>
            </p:txBody>
          </p:sp>
          <p:sp>
            <p:nvSpPr>
              <p:cNvPr id="14" name="Chevron 13"/>
              <p:cNvSpPr/>
              <p:nvPr/>
            </p:nvSpPr>
            <p:spPr bwMode="auto">
              <a:xfrm>
                <a:off x="5158852" y="1487607"/>
                <a:ext cx="1910689" cy="655092"/>
              </a:xfrm>
              <a:prstGeom prst="chevron">
                <a:avLst>
                  <a:gd name="adj" fmla="val 25000"/>
                </a:avLst>
              </a:prstGeom>
              <a:solidFill>
                <a:srgbClr val="FFF3CD"/>
              </a:solidFill>
              <a:ln w="9525" cap="flat" cmpd="sng" algn="ctr">
                <a:noFill/>
                <a:prstDash val="solid"/>
                <a:round/>
                <a:headEnd type="none" w="med" len="med"/>
                <a:tailEnd type="none" w="med" len="med"/>
              </a:ln>
              <a:effectLst>
                <a:innerShdw blurRad="114300">
                  <a:prstClr val="black"/>
                </a:innerShdw>
              </a:effectLst>
            </p:spPr>
            <p:txBody>
              <a:bodyPr anchor="ctr" anchorCtr="1"/>
              <a:lstStyle/>
              <a:p>
                <a:pPr algn="ctr" eaLnBrk="0" hangingPunct="0">
                  <a:defRPr/>
                </a:pPr>
                <a:r>
                  <a:rPr lang="en-US" sz="1400" dirty="0">
                    <a:solidFill>
                      <a:schemeClr val="bg1">
                        <a:lumMod val="50000"/>
                      </a:schemeClr>
                    </a:solidFill>
                  </a:rPr>
                  <a:t>Web Application Design/Excel Integration</a:t>
                </a:r>
              </a:p>
            </p:txBody>
          </p:sp>
          <p:sp>
            <p:nvSpPr>
              <p:cNvPr id="15" name="Chevron 14"/>
              <p:cNvSpPr/>
              <p:nvPr/>
            </p:nvSpPr>
            <p:spPr bwMode="auto">
              <a:xfrm>
                <a:off x="7014941" y="1460311"/>
                <a:ext cx="1637737" cy="655092"/>
              </a:xfrm>
              <a:prstGeom prst="chevron">
                <a:avLst>
                  <a:gd name="adj" fmla="val 25000"/>
                </a:avLst>
              </a:prstGeom>
              <a:solidFill>
                <a:srgbClr val="FFC000"/>
              </a:solidFill>
              <a:ln w="9525" cap="flat" cmpd="sng" algn="ctr">
                <a:noFill/>
                <a:prstDash val="solid"/>
                <a:round/>
                <a:headEnd type="none" w="med" len="med"/>
                <a:tailEnd type="none" w="med" len="med"/>
              </a:ln>
              <a:effectLst>
                <a:innerShdw blurRad="114300">
                  <a:prstClr val="black"/>
                </a:innerShdw>
              </a:effectLst>
            </p:spPr>
            <p:txBody>
              <a:bodyPr anchor="ctr" anchorCtr="1"/>
              <a:lstStyle/>
              <a:p>
                <a:pPr algn="ctr" eaLnBrk="0" hangingPunct="0">
                  <a:defRPr/>
                </a:pPr>
                <a:r>
                  <a:rPr lang="en-US" sz="1400" dirty="0"/>
                  <a:t>Planning Application Execution</a:t>
                </a:r>
              </a:p>
            </p:txBody>
          </p:sp>
        </p:grpSp>
        <p:sp>
          <p:nvSpPr>
            <p:cNvPr id="119818" name="TextBox 16"/>
            <p:cNvSpPr txBox="1">
              <a:spLocks noChangeArrowheads="1"/>
            </p:cNvSpPr>
            <p:nvPr/>
          </p:nvSpPr>
          <p:spPr bwMode="auto">
            <a:xfrm>
              <a:off x="941693" y="4039738"/>
              <a:ext cx="4585648" cy="369332"/>
            </a:xfrm>
            <a:prstGeom prst="rect">
              <a:avLst/>
            </a:prstGeom>
            <a:solidFill>
              <a:srgbClr val="FFC000"/>
            </a:solidFill>
            <a:ln w="9525">
              <a:noFill/>
              <a:miter lim="800000"/>
              <a:headEnd/>
              <a:tailEnd/>
            </a:ln>
          </p:spPr>
          <p:txBody>
            <a:bodyPr>
              <a:spAutoFit/>
            </a:bodyPr>
            <a:lstStyle/>
            <a:p>
              <a:pPr algn="ctr" eaLnBrk="0" hangingPunct="0"/>
              <a:r>
                <a:rPr lang="en-US" sz="1800"/>
                <a:t>Planning Sequence Batch Execution</a:t>
              </a:r>
            </a:p>
          </p:txBody>
        </p:sp>
        <p:sp>
          <p:nvSpPr>
            <p:cNvPr id="119819" name="TextBox 17"/>
            <p:cNvSpPr txBox="1">
              <a:spLocks noChangeArrowheads="1"/>
            </p:cNvSpPr>
            <p:nvPr/>
          </p:nvSpPr>
          <p:spPr bwMode="auto">
            <a:xfrm>
              <a:off x="900749" y="2470246"/>
              <a:ext cx="5732062" cy="369332"/>
            </a:xfrm>
            <a:prstGeom prst="rect">
              <a:avLst/>
            </a:prstGeom>
            <a:solidFill>
              <a:srgbClr val="FFC000"/>
            </a:solidFill>
            <a:ln w="9525">
              <a:noFill/>
              <a:miter lim="800000"/>
              <a:headEnd/>
              <a:tailEnd/>
            </a:ln>
          </p:spPr>
          <p:txBody>
            <a:bodyPr>
              <a:spAutoFit/>
            </a:bodyPr>
            <a:lstStyle/>
            <a:p>
              <a:pPr algn="ctr" eaLnBrk="0" hangingPunct="0"/>
              <a:r>
                <a:rPr lang="en-US" sz="1800"/>
                <a:t>Online Execution of the Planning Application</a:t>
              </a:r>
            </a:p>
          </p:txBody>
        </p:sp>
      </p:gr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Footer Placeholder 3"/>
          <p:cNvSpPr>
            <a:spLocks noGrp="1"/>
          </p:cNvSpPr>
          <p:nvPr>
            <p:ph type="ftr" sz="quarter" idx="10"/>
          </p:nvPr>
        </p:nvSpPr>
        <p:spPr>
          <a:noFill/>
        </p:spPr>
        <p:txBody>
          <a:bodyPr/>
          <a:lstStyle/>
          <a:p>
            <a:r>
              <a:rPr lang="en-US" smtClean="0"/>
              <a:t>Confidential  |  Copyright © Larsen &amp; Toubro Infotech Ltd.</a:t>
            </a:r>
          </a:p>
        </p:txBody>
      </p:sp>
      <p:grpSp>
        <p:nvGrpSpPr>
          <p:cNvPr id="120834" name="Group 8"/>
          <p:cNvGrpSpPr>
            <a:grpSpLocks/>
          </p:cNvGrpSpPr>
          <p:nvPr/>
        </p:nvGrpSpPr>
        <p:grpSpPr bwMode="auto">
          <a:xfrm>
            <a:off x="2717800" y="2038350"/>
            <a:ext cx="3808413" cy="3179763"/>
            <a:chOff x="1575" y="1092"/>
            <a:chExt cx="2802" cy="2340"/>
          </a:xfrm>
        </p:grpSpPr>
        <p:grpSp>
          <p:nvGrpSpPr>
            <p:cNvPr id="120836" name="Group 4"/>
            <p:cNvGrpSpPr>
              <a:grpSpLocks/>
            </p:cNvGrpSpPr>
            <p:nvPr/>
          </p:nvGrpSpPr>
          <p:grpSpPr bwMode="auto">
            <a:xfrm>
              <a:off x="1678" y="1092"/>
              <a:ext cx="2595" cy="1908"/>
              <a:chOff x="2258" y="1261"/>
              <a:chExt cx="1911" cy="1405"/>
            </a:xfrm>
          </p:grpSpPr>
          <p:pic>
            <p:nvPicPr>
              <p:cNvPr id="120838" name="Picture 5" descr="3dLogoH"/>
              <p:cNvPicPr>
                <a:picLocks noChangeAspect="1" noChangeArrowheads="1"/>
              </p:cNvPicPr>
              <p:nvPr/>
            </p:nvPicPr>
            <p:blipFill>
              <a:blip r:embed="rId3"/>
              <a:srcRect l="29080"/>
              <a:stretch>
                <a:fillRect/>
              </a:stretch>
            </p:blipFill>
            <p:spPr bwMode="auto">
              <a:xfrm>
                <a:off x="2258" y="1845"/>
                <a:ext cx="1911" cy="821"/>
              </a:xfrm>
              <a:prstGeom prst="rect">
                <a:avLst/>
              </a:prstGeom>
              <a:noFill/>
              <a:ln w="9525">
                <a:noFill/>
                <a:miter lim="800000"/>
                <a:headEnd/>
                <a:tailEnd/>
              </a:ln>
            </p:spPr>
          </p:pic>
          <p:pic>
            <p:nvPicPr>
              <p:cNvPr id="120839" name="Picture 6" descr="3dLogoH"/>
              <p:cNvPicPr>
                <a:picLocks noChangeAspect="1" noChangeArrowheads="1"/>
              </p:cNvPicPr>
              <p:nvPr/>
            </p:nvPicPr>
            <p:blipFill>
              <a:blip r:embed="rId4"/>
              <a:srcRect r="70135"/>
              <a:stretch>
                <a:fillRect/>
              </a:stretch>
            </p:blipFill>
            <p:spPr bwMode="auto">
              <a:xfrm>
                <a:off x="2811" y="1261"/>
                <a:ext cx="805" cy="821"/>
              </a:xfrm>
              <a:prstGeom prst="rect">
                <a:avLst/>
              </a:prstGeom>
              <a:noFill/>
              <a:ln w="9525">
                <a:noFill/>
                <a:miter lim="800000"/>
                <a:headEnd/>
                <a:tailEnd/>
              </a:ln>
            </p:spPr>
          </p:pic>
        </p:grpSp>
        <p:sp>
          <p:nvSpPr>
            <p:cNvPr id="120837" name="Text Box 7"/>
            <p:cNvSpPr txBox="1">
              <a:spLocks noChangeArrowheads="1"/>
            </p:cNvSpPr>
            <p:nvPr/>
          </p:nvSpPr>
          <p:spPr bwMode="auto">
            <a:xfrm>
              <a:off x="1575" y="2820"/>
              <a:ext cx="2802" cy="612"/>
            </a:xfrm>
            <a:prstGeom prst="rect">
              <a:avLst/>
            </a:prstGeom>
            <a:noFill/>
            <a:ln w="9525">
              <a:noFill/>
              <a:miter lim="800000"/>
              <a:headEnd/>
              <a:tailEnd/>
            </a:ln>
          </p:spPr>
          <p:txBody>
            <a:bodyPr>
              <a:spAutoFit/>
            </a:bodyPr>
            <a:lstStyle/>
            <a:p>
              <a:pPr algn="ctr" eaLnBrk="0" hangingPunct="0"/>
              <a:r>
                <a:rPr lang="en-US" sz="2400" b="0" i="1"/>
                <a:t>Our Business Knowledge, </a:t>
              </a:r>
            </a:p>
            <a:p>
              <a:pPr algn="ctr" eaLnBrk="0" hangingPunct="0"/>
              <a:r>
                <a:rPr lang="en-US" sz="2400" b="0" i="1"/>
                <a:t>Your Winning Edge.</a:t>
              </a:r>
            </a:p>
          </p:txBody>
        </p:sp>
      </p:grpSp>
      <p:sp>
        <p:nvSpPr>
          <p:cNvPr id="120835" name="Text Box 9"/>
          <p:cNvSpPr txBox="1">
            <a:spLocks noChangeArrowheads="1"/>
          </p:cNvSpPr>
          <p:nvPr/>
        </p:nvSpPr>
        <p:spPr bwMode="auto">
          <a:xfrm>
            <a:off x="2041525" y="1081088"/>
            <a:ext cx="5281613" cy="457200"/>
          </a:xfrm>
          <a:prstGeom prst="rect">
            <a:avLst/>
          </a:prstGeom>
          <a:noFill/>
          <a:ln w="9525">
            <a:noFill/>
            <a:miter lim="800000"/>
            <a:headEnd/>
            <a:tailEnd/>
          </a:ln>
        </p:spPr>
        <p:txBody>
          <a:bodyPr>
            <a:spAutoFit/>
          </a:bodyPr>
          <a:lstStyle/>
          <a:p>
            <a:pPr algn="ctr" eaLnBrk="0" hangingPunct="0"/>
            <a:r>
              <a:rPr lang="en-US" sz="2400" b="0"/>
              <a:t>Thank you</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74754" name="Slide Number Placeholder 4"/>
          <p:cNvSpPr>
            <a:spLocks noGrp="1"/>
          </p:cNvSpPr>
          <p:nvPr>
            <p:ph type="sldNum" sz="quarter" idx="11"/>
          </p:nvPr>
        </p:nvSpPr>
        <p:spPr>
          <a:noFill/>
        </p:spPr>
        <p:txBody>
          <a:bodyPr/>
          <a:lstStyle/>
          <a:p>
            <a:fld id="{CA648FDD-9BDA-4735-B112-D65E581EF347}" type="slidenum">
              <a:rPr lang="en-US" smtClean="0"/>
              <a:pPr/>
              <a:t>5</a:t>
            </a:fld>
            <a:endParaRPr lang="en-US" smtClean="0"/>
          </a:p>
        </p:txBody>
      </p:sp>
      <p:sp>
        <p:nvSpPr>
          <p:cNvPr id="74755" name="Rectangle 2"/>
          <p:cNvSpPr>
            <a:spLocks noGrp="1" noChangeArrowheads="1"/>
          </p:cNvSpPr>
          <p:nvPr>
            <p:ph type="title"/>
          </p:nvPr>
        </p:nvSpPr>
        <p:spPr/>
        <p:txBody>
          <a:bodyPr/>
          <a:lstStyle/>
          <a:p>
            <a:r>
              <a:rPr lang="en-US" smtClean="0"/>
              <a:t>Modeling the EDW – Main Processes Overview</a:t>
            </a:r>
          </a:p>
        </p:txBody>
      </p:sp>
      <p:grpSp>
        <p:nvGrpSpPr>
          <p:cNvPr id="74756" name="Group 11"/>
          <p:cNvGrpSpPr>
            <a:grpSpLocks/>
          </p:cNvGrpSpPr>
          <p:nvPr/>
        </p:nvGrpSpPr>
        <p:grpSpPr bwMode="auto">
          <a:xfrm>
            <a:off x="463550" y="1116013"/>
            <a:ext cx="8189913" cy="5530850"/>
            <a:chOff x="463067" y="1116044"/>
            <a:chExt cx="8189616" cy="5530418"/>
          </a:xfrm>
        </p:grpSpPr>
        <p:sp>
          <p:nvSpPr>
            <p:cNvPr id="74757" name="TextBox 5"/>
            <p:cNvSpPr txBox="1">
              <a:spLocks noChangeArrowheads="1"/>
            </p:cNvSpPr>
            <p:nvPr/>
          </p:nvSpPr>
          <p:spPr bwMode="auto">
            <a:xfrm>
              <a:off x="463067" y="1116044"/>
              <a:ext cx="8189616" cy="5530418"/>
            </a:xfrm>
            <a:prstGeom prst="rect">
              <a:avLst/>
            </a:prstGeom>
            <a:gradFill rotWithShape="1">
              <a:gsLst>
                <a:gs pos="0">
                  <a:srgbClr val="FFFFFF"/>
                </a:gs>
                <a:gs pos="100000">
                  <a:srgbClr val="FFF5D1"/>
                </a:gs>
              </a:gsLst>
              <a:path path="shape">
                <a:fillToRect l="50000" t="50000" r="50000" b="50000"/>
              </a:path>
            </a:gradFill>
            <a:ln w="9525" algn="ctr">
              <a:solidFill>
                <a:srgbClr val="FFCC00"/>
              </a:solidFill>
              <a:round/>
              <a:headEnd/>
              <a:tailEnd/>
            </a:ln>
          </p:spPr>
          <p:txBody>
            <a:bodyPr wrap="none" anchor="b"/>
            <a:lstStyle/>
            <a:p>
              <a:pPr indent="-177800" algn="just">
                <a:lnSpc>
                  <a:spcPct val="110000"/>
                </a:lnSpc>
                <a:buFont typeface="Wingdings" pitchFamily="2" charset="2"/>
                <a:buChar char="§"/>
              </a:pPr>
              <a:r>
                <a:rPr lang="en-US" sz="1400">
                  <a:solidFill>
                    <a:srgbClr val="000000"/>
                  </a:solidFill>
                  <a:ea typeface="Arial Unicode MS" pitchFamily="34" charset="-128"/>
                  <a:cs typeface="Arial Unicode MS" pitchFamily="34" charset="-128"/>
                </a:rPr>
                <a:t>Data modeling supports and facilitates highly flexible and comprehensive information models. </a:t>
              </a:r>
              <a:br>
                <a:rPr lang="en-US" sz="1400">
                  <a:solidFill>
                    <a:srgbClr val="000000"/>
                  </a:solidFill>
                  <a:ea typeface="Arial Unicode MS" pitchFamily="34" charset="-128"/>
                  <a:cs typeface="Arial Unicode MS" pitchFamily="34" charset="-128"/>
                </a:rPr>
              </a:br>
              <a:r>
                <a:rPr lang="en-US" sz="1400">
                  <a:solidFill>
                    <a:srgbClr val="000000"/>
                  </a:solidFill>
                  <a:ea typeface="Arial Unicode MS" pitchFamily="34" charset="-128"/>
                  <a:cs typeface="Arial Unicode MS" pitchFamily="34" charset="-128"/>
                </a:rPr>
                <a:t>In particular, it enables an EDW layering that also supports future information  requirements</a:t>
              </a:r>
              <a:br>
                <a:rPr lang="en-US" sz="1400">
                  <a:solidFill>
                    <a:srgbClr val="000000"/>
                  </a:solidFill>
                  <a:ea typeface="Arial Unicode MS" pitchFamily="34" charset="-128"/>
                  <a:cs typeface="Arial Unicode MS" pitchFamily="34" charset="-128"/>
                </a:rPr>
              </a:br>
              <a:r>
                <a:rPr lang="en-US" sz="1400">
                  <a:solidFill>
                    <a:srgbClr val="000000"/>
                  </a:solidFill>
                  <a:ea typeface="Arial Unicode MS" pitchFamily="34" charset="-128"/>
                  <a:cs typeface="Arial Unicode MS" pitchFamily="34" charset="-128"/>
                </a:rPr>
                <a:t>(‘supporting the unknown’).</a:t>
              </a:r>
            </a:p>
            <a:p>
              <a:pPr indent="-177800" algn="just">
                <a:lnSpc>
                  <a:spcPct val="110000"/>
                </a:lnSpc>
              </a:pPr>
              <a:endParaRPr lang="en-US" sz="1400">
                <a:solidFill>
                  <a:srgbClr val="000000"/>
                </a:solidFill>
                <a:ea typeface="Arial Unicode MS" pitchFamily="34" charset="-128"/>
                <a:cs typeface="Arial Unicode MS" pitchFamily="34" charset="-128"/>
              </a:endParaRPr>
            </a:p>
            <a:p>
              <a:pPr indent="-177800" algn="just">
                <a:lnSpc>
                  <a:spcPct val="110000"/>
                </a:lnSpc>
              </a:pPr>
              <a:endParaRPr lang="en-US" sz="1400">
                <a:solidFill>
                  <a:srgbClr val="000000"/>
                </a:solidFill>
                <a:ea typeface="Arial Unicode MS" pitchFamily="34" charset="-128"/>
                <a:cs typeface="Arial Unicode MS" pitchFamily="34" charset="-128"/>
              </a:endParaRPr>
            </a:p>
            <a:p>
              <a:pPr indent="-177800" algn="just">
                <a:lnSpc>
                  <a:spcPct val="110000"/>
                </a:lnSpc>
                <a:buFont typeface="Wingdings" pitchFamily="2" charset="2"/>
                <a:buChar char="§"/>
              </a:pPr>
              <a:r>
                <a:rPr lang="en-US" sz="1400">
                  <a:solidFill>
                    <a:srgbClr val="000000"/>
                  </a:solidFill>
                  <a:ea typeface="Arial Unicode MS" pitchFamily="34" charset="-128"/>
                  <a:cs typeface="Arial Unicode MS" pitchFamily="34" charset="-128"/>
                </a:rPr>
                <a:t>Meta data and document must be managed, searchable and open with the respect to </a:t>
              </a:r>
              <a:br>
                <a:rPr lang="en-US" sz="1400">
                  <a:solidFill>
                    <a:srgbClr val="000000"/>
                  </a:solidFill>
                  <a:ea typeface="Arial Unicode MS" pitchFamily="34" charset="-128"/>
                  <a:cs typeface="Arial Unicode MS" pitchFamily="34" charset="-128"/>
                </a:rPr>
              </a:br>
              <a:r>
                <a:rPr lang="en-US" sz="1400">
                  <a:solidFill>
                    <a:srgbClr val="000000"/>
                  </a:solidFill>
                  <a:ea typeface="Arial Unicode MS" pitchFamily="34" charset="-128"/>
                  <a:cs typeface="Arial Unicode MS" pitchFamily="34" charset="-128"/>
                </a:rPr>
                <a:t>exchanging them with other systems. Documentation on meta data should be generated.</a:t>
              </a:r>
            </a:p>
            <a:p>
              <a:pPr indent="-177800" algn="just">
                <a:lnSpc>
                  <a:spcPct val="110000"/>
                </a:lnSpc>
              </a:pPr>
              <a:endParaRPr lang="en-US" sz="1400">
                <a:solidFill>
                  <a:srgbClr val="000000"/>
                </a:solidFill>
                <a:ea typeface="Arial Unicode MS" pitchFamily="34" charset="-128"/>
                <a:cs typeface="Arial Unicode MS" pitchFamily="34" charset="-128"/>
              </a:endParaRPr>
            </a:p>
            <a:p>
              <a:pPr indent="-177800" algn="just">
                <a:lnSpc>
                  <a:spcPct val="110000"/>
                </a:lnSpc>
              </a:pPr>
              <a:endParaRPr lang="en-US" sz="1400">
                <a:solidFill>
                  <a:srgbClr val="000000"/>
                </a:solidFill>
                <a:ea typeface="Arial Unicode MS" pitchFamily="34" charset="-128"/>
                <a:cs typeface="Arial Unicode MS" pitchFamily="34" charset="-128"/>
              </a:endParaRPr>
            </a:p>
            <a:p>
              <a:pPr indent="-177800" algn="just">
                <a:lnSpc>
                  <a:spcPct val="110000"/>
                </a:lnSpc>
                <a:buFont typeface="Wingdings" pitchFamily="2" charset="2"/>
                <a:buChar char="§"/>
              </a:pPr>
              <a:r>
                <a:rPr lang="en-US" sz="1400">
                  <a:solidFill>
                    <a:srgbClr val="000000"/>
                  </a:solidFill>
                  <a:ea typeface="Arial Unicode MS" pitchFamily="34" charset="-128"/>
                  <a:cs typeface="Arial Unicode MS" pitchFamily="34" charset="-128"/>
                </a:rPr>
                <a:t> Data acquisition plugs your SAP BI to various (heterogeneous) source systems – either via </a:t>
              </a:r>
              <a:br>
                <a:rPr lang="en-US" sz="1400">
                  <a:solidFill>
                    <a:srgbClr val="000000"/>
                  </a:solidFill>
                  <a:ea typeface="Arial Unicode MS" pitchFamily="34" charset="-128"/>
                  <a:cs typeface="Arial Unicode MS" pitchFamily="34" charset="-128"/>
                </a:rPr>
              </a:br>
              <a:r>
                <a:rPr lang="en-US" sz="1400">
                  <a:solidFill>
                    <a:srgbClr val="000000"/>
                  </a:solidFill>
                  <a:ea typeface="Arial Unicode MS" pitchFamily="34" charset="-128"/>
                  <a:cs typeface="Arial Unicode MS" pitchFamily="34" charset="-128"/>
                </a:rPr>
                <a:t>direct BI connections or via SAP Exchange Infrastructure. It also includes remote </a:t>
              </a:r>
              <a:br>
                <a:rPr lang="en-US" sz="1400">
                  <a:solidFill>
                    <a:srgbClr val="000000"/>
                  </a:solidFill>
                  <a:ea typeface="Arial Unicode MS" pitchFamily="34" charset="-128"/>
                  <a:cs typeface="Arial Unicode MS" pitchFamily="34" charset="-128"/>
                </a:rPr>
              </a:br>
              <a:r>
                <a:rPr lang="en-US" sz="1400">
                  <a:solidFill>
                    <a:srgbClr val="000000"/>
                  </a:solidFill>
                  <a:ea typeface="Arial Unicode MS" pitchFamily="34" charset="-128"/>
                  <a:cs typeface="Arial Unicode MS" pitchFamily="34" charset="-128"/>
                </a:rPr>
                <a:t>connectivity to source systems (federated query).</a:t>
              </a:r>
            </a:p>
            <a:p>
              <a:pPr indent="-177800" algn="just">
                <a:lnSpc>
                  <a:spcPct val="110000"/>
                </a:lnSpc>
              </a:pPr>
              <a:endParaRPr lang="en-US" sz="1400">
                <a:solidFill>
                  <a:srgbClr val="000000"/>
                </a:solidFill>
                <a:ea typeface="Arial Unicode MS" pitchFamily="34" charset="-128"/>
                <a:cs typeface="Arial Unicode MS" pitchFamily="34" charset="-128"/>
              </a:endParaRPr>
            </a:p>
            <a:p>
              <a:pPr indent="-177800" algn="just">
                <a:lnSpc>
                  <a:spcPct val="110000"/>
                </a:lnSpc>
              </a:pPr>
              <a:endParaRPr lang="en-US" sz="1400">
                <a:solidFill>
                  <a:srgbClr val="000000"/>
                </a:solidFill>
                <a:ea typeface="Arial Unicode MS" pitchFamily="34" charset="-128"/>
                <a:cs typeface="Arial Unicode MS" pitchFamily="34" charset="-128"/>
              </a:endParaRPr>
            </a:p>
            <a:p>
              <a:pPr indent="-177800" algn="just">
                <a:lnSpc>
                  <a:spcPct val="110000"/>
                </a:lnSpc>
                <a:buFont typeface="Wingdings" pitchFamily="2" charset="2"/>
                <a:buChar char="§"/>
              </a:pPr>
              <a:r>
                <a:rPr lang="en-US" sz="1400">
                  <a:solidFill>
                    <a:srgbClr val="000000"/>
                  </a:solidFill>
                  <a:ea typeface="Arial Unicode MS" pitchFamily="34" charset="-128"/>
                  <a:cs typeface="Arial Unicode MS" pitchFamily="34" charset="-128"/>
                </a:rPr>
                <a:t>Transformation is the main process for data consolidation, cleansing and integration.</a:t>
              </a:r>
            </a:p>
            <a:p>
              <a:pPr indent="-177800" algn="just">
                <a:lnSpc>
                  <a:spcPct val="110000"/>
                </a:lnSpc>
              </a:pPr>
              <a:r>
                <a:rPr lang="en-US" sz="1400">
                  <a:solidFill>
                    <a:srgbClr val="000000"/>
                  </a:solidFill>
                  <a:ea typeface="Arial Unicode MS" pitchFamily="34" charset="-128"/>
                  <a:cs typeface="Arial Unicode MS" pitchFamily="34" charset="-128"/>
                </a:rPr>
                <a:t>    Data from possibly heterogeneous sources can be semantically synchronized here.</a:t>
              </a:r>
            </a:p>
            <a:p>
              <a:pPr indent="-177800" algn="just">
                <a:lnSpc>
                  <a:spcPct val="110000"/>
                </a:lnSpc>
              </a:pPr>
              <a:endParaRPr lang="en-US" sz="1400">
                <a:solidFill>
                  <a:srgbClr val="000000"/>
                </a:solidFill>
                <a:ea typeface="Arial Unicode MS" pitchFamily="34" charset="-128"/>
                <a:cs typeface="Arial Unicode MS" pitchFamily="34" charset="-128"/>
              </a:endParaRPr>
            </a:p>
            <a:p>
              <a:pPr indent="-177800" algn="just">
                <a:lnSpc>
                  <a:spcPct val="110000"/>
                </a:lnSpc>
              </a:pPr>
              <a:endParaRPr lang="en-US" sz="1400">
                <a:solidFill>
                  <a:srgbClr val="000000"/>
                </a:solidFill>
                <a:ea typeface="Arial Unicode MS" pitchFamily="34" charset="-128"/>
                <a:cs typeface="Arial Unicode MS" pitchFamily="34" charset="-128"/>
              </a:endParaRPr>
            </a:p>
            <a:p>
              <a:pPr indent="-177800" algn="just">
                <a:lnSpc>
                  <a:spcPct val="110000"/>
                </a:lnSpc>
                <a:buFont typeface="Wingdings" pitchFamily="2" charset="2"/>
                <a:buChar char="§"/>
              </a:pPr>
              <a:r>
                <a:rPr lang="en-US" sz="1400">
                  <a:solidFill>
                    <a:srgbClr val="000000"/>
                  </a:solidFill>
                  <a:ea typeface="Arial Unicode MS" pitchFamily="34" charset="-128"/>
                  <a:cs typeface="Arial Unicode MS" pitchFamily="34" charset="-128"/>
                </a:rPr>
                <a:t>In addition to querying on the data residing in the Data Warehouse (see other Scenario</a:t>
              </a:r>
              <a:br>
                <a:rPr lang="en-US" sz="1400">
                  <a:solidFill>
                    <a:srgbClr val="000000"/>
                  </a:solidFill>
                  <a:ea typeface="Arial Unicode MS" pitchFamily="34" charset="-128"/>
                  <a:cs typeface="Arial Unicode MS" pitchFamily="34" charset="-128"/>
                </a:rPr>
              </a:br>
              <a:r>
                <a:rPr lang="en-US" sz="1400">
                  <a:solidFill>
                    <a:srgbClr val="000000"/>
                  </a:solidFill>
                  <a:ea typeface="Arial Unicode MS" pitchFamily="34" charset="-128"/>
                  <a:cs typeface="Arial Unicode MS" pitchFamily="34" charset="-128"/>
                </a:rPr>
                <a:t> Enterprise Reporting), data can also be distributed to other warehouse – in case your</a:t>
              </a:r>
              <a:br>
                <a:rPr lang="en-US" sz="1400">
                  <a:solidFill>
                    <a:srgbClr val="000000"/>
                  </a:solidFill>
                  <a:ea typeface="Arial Unicode MS" pitchFamily="34" charset="-128"/>
                  <a:cs typeface="Arial Unicode MS" pitchFamily="34" charset="-128"/>
                </a:rPr>
              </a:br>
              <a:r>
                <a:rPr lang="en-US" sz="1400">
                  <a:solidFill>
                    <a:srgbClr val="000000"/>
                  </a:solidFill>
                  <a:ea typeface="Arial Unicode MS" pitchFamily="34" charset="-128"/>
                  <a:cs typeface="Arial Unicode MS" pitchFamily="34" charset="-128"/>
                </a:rPr>
                <a:t> EDW  landscape consists of several warehouses.</a:t>
              </a:r>
            </a:p>
          </p:txBody>
        </p:sp>
        <p:sp>
          <p:nvSpPr>
            <p:cNvPr id="74758" name="Rounded Rectangle 6"/>
            <p:cNvSpPr>
              <a:spLocks noChangeArrowheads="1"/>
            </p:cNvSpPr>
            <p:nvPr/>
          </p:nvSpPr>
          <p:spPr bwMode="auto">
            <a:xfrm>
              <a:off x="503919" y="1241949"/>
              <a:ext cx="2025748" cy="317043"/>
            </a:xfrm>
            <a:prstGeom prst="roundRect">
              <a:avLst>
                <a:gd name="adj" fmla="val 16667"/>
              </a:avLst>
            </a:prstGeom>
            <a:solidFill>
              <a:srgbClr val="FFC000"/>
            </a:solidFill>
            <a:ln w="9525" algn="ctr">
              <a:solidFill>
                <a:schemeClr val="tx1"/>
              </a:solidFill>
              <a:round/>
              <a:headEnd/>
              <a:tailEnd/>
            </a:ln>
          </p:spPr>
          <p:txBody>
            <a:bodyPr/>
            <a:lstStyle/>
            <a:p>
              <a:pPr algn="ctr" eaLnBrk="0" hangingPunct="0"/>
              <a:r>
                <a:rPr lang="en-US" sz="1600"/>
                <a:t>Data Modeling</a:t>
              </a:r>
            </a:p>
          </p:txBody>
        </p:sp>
        <p:sp>
          <p:nvSpPr>
            <p:cNvPr id="74759" name="Rounded Rectangle 7"/>
            <p:cNvSpPr>
              <a:spLocks noChangeArrowheads="1"/>
            </p:cNvSpPr>
            <p:nvPr/>
          </p:nvSpPr>
          <p:spPr bwMode="auto">
            <a:xfrm>
              <a:off x="508121" y="2466679"/>
              <a:ext cx="3770142" cy="317043"/>
            </a:xfrm>
            <a:prstGeom prst="roundRect">
              <a:avLst>
                <a:gd name="adj" fmla="val 16667"/>
              </a:avLst>
            </a:prstGeom>
            <a:solidFill>
              <a:srgbClr val="FFC000"/>
            </a:solidFill>
            <a:ln w="9525" algn="ctr">
              <a:solidFill>
                <a:schemeClr val="tx1"/>
              </a:solidFill>
              <a:round/>
              <a:headEnd/>
              <a:tailEnd/>
            </a:ln>
          </p:spPr>
          <p:txBody>
            <a:bodyPr/>
            <a:lstStyle/>
            <a:p>
              <a:pPr algn="ctr" eaLnBrk="0" hangingPunct="0"/>
              <a:r>
                <a:rPr lang="en-US" sz="1600"/>
                <a:t>Meta Data &amp; Document Management</a:t>
              </a:r>
            </a:p>
          </p:txBody>
        </p:sp>
        <p:sp>
          <p:nvSpPr>
            <p:cNvPr id="74760" name="Rounded Rectangle 8"/>
            <p:cNvSpPr>
              <a:spLocks noChangeArrowheads="1"/>
            </p:cNvSpPr>
            <p:nvPr/>
          </p:nvSpPr>
          <p:spPr bwMode="auto">
            <a:xfrm>
              <a:off x="532896" y="3393050"/>
              <a:ext cx="2574387" cy="317043"/>
            </a:xfrm>
            <a:prstGeom prst="roundRect">
              <a:avLst>
                <a:gd name="adj" fmla="val 16667"/>
              </a:avLst>
            </a:prstGeom>
            <a:solidFill>
              <a:srgbClr val="FFC000"/>
            </a:solidFill>
            <a:ln w="9525" algn="ctr">
              <a:solidFill>
                <a:schemeClr val="tx1"/>
              </a:solidFill>
              <a:round/>
              <a:headEnd/>
              <a:tailEnd/>
            </a:ln>
          </p:spPr>
          <p:txBody>
            <a:bodyPr/>
            <a:lstStyle/>
            <a:p>
              <a:pPr algn="ctr" eaLnBrk="0" hangingPunct="0"/>
              <a:r>
                <a:rPr lang="en-US" sz="1600"/>
                <a:t>Data Acquisition</a:t>
              </a:r>
            </a:p>
          </p:txBody>
        </p:sp>
        <p:sp>
          <p:nvSpPr>
            <p:cNvPr id="74761" name="Rounded Rectangle 9"/>
            <p:cNvSpPr>
              <a:spLocks noChangeArrowheads="1"/>
            </p:cNvSpPr>
            <p:nvPr/>
          </p:nvSpPr>
          <p:spPr bwMode="auto">
            <a:xfrm>
              <a:off x="546123" y="4580825"/>
              <a:ext cx="2574387" cy="317043"/>
            </a:xfrm>
            <a:prstGeom prst="roundRect">
              <a:avLst>
                <a:gd name="adj" fmla="val 16667"/>
              </a:avLst>
            </a:prstGeom>
            <a:solidFill>
              <a:srgbClr val="FFC000"/>
            </a:solidFill>
            <a:ln w="9525" algn="ctr">
              <a:solidFill>
                <a:schemeClr val="tx1"/>
              </a:solidFill>
              <a:round/>
              <a:headEnd/>
              <a:tailEnd/>
            </a:ln>
          </p:spPr>
          <p:txBody>
            <a:bodyPr/>
            <a:lstStyle/>
            <a:p>
              <a:pPr algn="ctr" eaLnBrk="0" hangingPunct="0"/>
              <a:r>
                <a:rPr lang="en-US" sz="1600"/>
                <a:t>Transformation</a:t>
              </a:r>
            </a:p>
          </p:txBody>
        </p:sp>
        <p:sp>
          <p:nvSpPr>
            <p:cNvPr id="74762" name="Rounded Rectangle 10"/>
            <p:cNvSpPr>
              <a:spLocks noChangeArrowheads="1"/>
            </p:cNvSpPr>
            <p:nvPr/>
          </p:nvSpPr>
          <p:spPr bwMode="auto">
            <a:xfrm>
              <a:off x="550324" y="5513699"/>
              <a:ext cx="2574387" cy="316837"/>
            </a:xfrm>
            <a:prstGeom prst="roundRect">
              <a:avLst>
                <a:gd name="adj" fmla="val 16667"/>
              </a:avLst>
            </a:prstGeom>
            <a:solidFill>
              <a:srgbClr val="FFC000"/>
            </a:solidFill>
            <a:ln w="9525" algn="ctr">
              <a:solidFill>
                <a:schemeClr val="tx1"/>
              </a:solidFill>
              <a:round/>
              <a:headEnd/>
              <a:tailEnd/>
            </a:ln>
          </p:spPr>
          <p:txBody>
            <a:bodyPr/>
            <a:lstStyle/>
            <a:p>
              <a:pPr algn="ctr" eaLnBrk="0" hangingPunct="0"/>
              <a:r>
                <a:rPr lang="en-US" sz="1600"/>
                <a:t>Data Distribution</a:t>
              </a:r>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75778" name="Slide Number Placeholder 4"/>
          <p:cNvSpPr>
            <a:spLocks noGrp="1"/>
          </p:cNvSpPr>
          <p:nvPr>
            <p:ph type="sldNum" sz="quarter" idx="11"/>
          </p:nvPr>
        </p:nvSpPr>
        <p:spPr>
          <a:noFill/>
        </p:spPr>
        <p:txBody>
          <a:bodyPr/>
          <a:lstStyle/>
          <a:p>
            <a:fld id="{8F4DE2DB-A19E-4A1A-8285-74FC52401501}" type="slidenum">
              <a:rPr lang="en-US" smtClean="0"/>
              <a:pPr/>
              <a:t>6</a:t>
            </a:fld>
            <a:endParaRPr lang="en-US" smtClean="0"/>
          </a:p>
        </p:txBody>
      </p:sp>
      <p:sp>
        <p:nvSpPr>
          <p:cNvPr id="75779" name="Rectangle 2"/>
          <p:cNvSpPr>
            <a:spLocks noGrp="1" noChangeArrowheads="1"/>
          </p:cNvSpPr>
          <p:nvPr>
            <p:ph type="title"/>
          </p:nvPr>
        </p:nvSpPr>
        <p:spPr/>
        <p:txBody>
          <a:bodyPr/>
          <a:lstStyle/>
          <a:p>
            <a:r>
              <a:rPr lang="en-US" smtClean="0"/>
              <a:t>Modeling the EDW – Main Processes - 1</a:t>
            </a:r>
          </a:p>
        </p:txBody>
      </p:sp>
      <p:pic>
        <p:nvPicPr>
          <p:cNvPr id="75780" name="Picture 2"/>
          <p:cNvPicPr>
            <a:picLocks noChangeAspect="1" noChangeArrowheads="1"/>
          </p:cNvPicPr>
          <p:nvPr/>
        </p:nvPicPr>
        <p:blipFill>
          <a:blip r:embed="rId2"/>
          <a:srcRect t="27748"/>
          <a:stretch>
            <a:fillRect/>
          </a:stretch>
        </p:blipFill>
        <p:spPr bwMode="auto">
          <a:xfrm>
            <a:off x="481013" y="2640013"/>
            <a:ext cx="8181975" cy="3565525"/>
          </a:xfrm>
          <a:prstGeom prst="rect">
            <a:avLst/>
          </a:prstGeom>
          <a:noFill/>
          <a:ln w="9525">
            <a:noFill/>
            <a:miter lim="800000"/>
            <a:headEnd/>
            <a:tailEnd/>
          </a:ln>
        </p:spPr>
      </p:pic>
      <p:sp>
        <p:nvSpPr>
          <p:cNvPr id="75781" name="TextBox 5"/>
          <p:cNvSpPr txBox="1">
            <a:spLocks noChangeArrowheads="1"/>
          </p:cNvSpPr>
          <p:nvPr/>
        </p:nvSpPr>
        <p:spPr bwMode="auto">
          <a:xfrm>
            <a:off x="747713" y="1365250"/>
            <a:ext cx="3257550" cy="368300"/>
          </a:xfrm>
          <a:prstGeom prst="rect">
            <a:avLst/>
          </a:prstGeom>
          <a:solidFill>
            <a:srgbClr val="FFC000"/>
          </a:solidFill>
          <a:ln w="9525" algn="ctr">
            <a:solidFill>
              <a:srgbClr val="996633"/>
            </a:solidFill>
            <a:round/>
            <a:headEnd/>
            <a:tailEnd/>
          </a:ln>
        </p:spPr>
        <p:txBody>
          <a:bodyPr wrap="none" lIns="0" tIns="0" rIns="0" bIns="0" anchor="ctr"/>
          <a:lstStyle/>
          <a:p>
            <a:pPr marL="109538" algn="ctr" eaLnBrk="0" hangingPunct="0">
              <a:lnSpc>
                <a:spcPct val="120000"/>
              </a:lnSpc>
            </a:pPr>
            <a:r>
              <a:rPr lang="en-US" sz="1800"/>
              <a:t>Data Modeling -1-</a:t>
            </a:r>
          </a:p>
        </p:txBody>
      </p:sp>
      <p:sp>
        <p:nvSpPr>
          <p:cNvPr id="75782" name="TextBox 6"/>
          <p:cNvSpPr txBox="1">
            <a:spLocks noChangeArrowheads="1"/>
          </p:cNvSpPr>
          <p:nvPr/>
        </p:nvSpPr>
        <p:spPr bwMode="auto">
          <a:xfrm>
            <a:off x="720725" y="1825625"/>
            <a:ext cx="7689850" cy="727075"/>
          </a:xfrm>
          <a:prstGeom prst="rect">
            <a:avLst/>
          </a:prstGeom>
          <a:gradFill rotWithShape="0">
            <a:gsLst>
              <a:gs pos="0">
                <a:schemeClr val="bg1"/>
              </a:gs>
              <a:gs pos="100000">
                <a:schemeClr val="folHlink">
                  <a:alpha val="50000"/>
                </a:schemeClr>
              </a:gs>
            </a:gsLst>
            <a:path path="shape">
              <a:fillToRect l="50000" t="50000" r="50000" b="50000"/>
            </a:path>
          </a:gradFill>
          <a:ln w="9525" algn="ctr">
            <a:solidFill>
              <a:srgbClr val="996633"/>
            </a:solidFill>
            <a:round/>
            <a:headEnd/>
            <a:tailEnd/>
          </a:ln>
        </p:spPr>
        <p:txBody>
          <a:bodyPr wrap="none" lIns="0" tIns="0" rIns="0" bIns="0" anchor="ctr"/>
          <a:lstStyle/>
          <a:p>
            <a:pPr marL="109538" algn="ctr" eaLnBrk="0" hangingPunct="0">
              <a:lnSpc>
                <a:spcPct val="120000"/>
              </a:lnSpc>
            </a:pPr>
            <a:r>
              <a:rPr lang="en-US" sz="1800" b="0"/>
              <a:t>Sap NetWeaver 2004s provides additional flexibility for implementing </a:t>
            </a:r>
          </a:p>
          <a:p>
            <a:pPr marL="109538" eaLnBrk="0" hangingPunct="0">
              <a:lnSpc>
                <a:spcPct val="120000"/>
              </a:lnSpc>
            </a:pPr>
            <a:r>
              <a:rPr lang="en-US" sz="1800" b="0"/>
              <a:t>new data models and changing existing ones:</a:t>
            </a:r>
          </a:p>
        </p:txBody>
      </p:sp>
      <p:sp>
        <p:nvSpPr>
          <p:cNvPr id="75783" name="TextBox 7"/>
          <p:cNvSpPr txBox="1">
            <a:spLocks noChangeArrowheads="1"/>
          </p:cNvSpPr>
          <p:nvPr/>
        </p:nvSpPr>
        <p:spPr bwMode="auto">
          <a:xfrm>
            <a:off x="992188" y="2652713"/>
            <a:ext cx="2947987" cy="3133725"/>
          </a:xfrm>
          <a:prstGeom prst="rect">
            <a:avLst/>
          </a:prstGeom>
          <a:solidFill>
            <a:srgbClr val="FFF3CD"/>
          </a:solidFill>
          <a:ln w="9525">
            <a:solidFill>
              <a:srgbClr val="996633"/>
            </a:solidFill>
            <a:miter lim="800000"/>
            <a:headEnd/>
            <a:tailEnd/>
          </a:ln>
        </p:spPr>
        <p:txBody>
          <a:bodyPr>
            <a:spAutoFit/>
          </a:bodyPr>
          <a:lstStyle/>
          <a:p>
            <a:pPr eaLnBrk="0" hangingPunct="0"/>
            <a:r>
              <a:rPr lang="en-US" sz="1600"/>
              <a:t>Data Warehousing Workbench as successor of Administrator Workbench</a:t>
            </a:r>
          </a:p>
          <a:p>
            <a:pPr eaLnBrk="0" hangingPunct="0"/>
            <a:endParaRPr lang="en-US" sz="1600"/>
          </a:p>
          <a:p>
            <a:pPr eaLnBrk="0" hangingPunct="0"/>
            <a:r>
              <a:rPr lang="en-US" sz="1600"/>
              <a:t>Improved usability</a:t>
            </a:r>
          </a:p>
          <a:p>
            <a:pPr eaLnBrk="0" hangingPunct="0">
              <a:lnSpc>
                <a:spcPct val="120000"/>
              </a:lnSpc>
              <a:buFont typeface="Wingdings" pitchFamily="2" charset="2"/>
              <a:buChar char="§"/>
            </a:pPr>
            <a:r>
              <a:rPr lang="en-US" sz="1400"/>
              <a:t> Split into modeling and administration aspects</a:t>
            </a:r>
          </a:p>
          <a:p>
            <a:pPr eaLnBrk="0" hangingPunct="0">
              <a:lnSpc>
                <a:spcPct val="120000"/>
              </a:lnSpc>
              <a:buFont typeface="Wingdings" pitchFamily="2" charset="2"/>
              <a:buChar char="§"/>
            </a:pPr>
            <a:r>
              <a:rPr lang="en-US" sz="1400"/>
              <a:t> New Infocube maintenance UI</a:t>
            </a:r>
          </a:p>
          <a:p>
            <a:pPr eaLnBrk="0" hangingPunct="0">
              <a:lnSpc>
                <a:spcPct val="120000"/>
              </a:lnSpc>
              <a:buFont typeface="Wingdings" pitchFamily="2" charset="2"/>
              <a:buChar char="§"/>
            </a:pPr>
            <a:r>
              <a:rPr lang="en-US" sz="1400"/>
              <a:t> Display complete dataflow from source to target</a:t>
            </a:r>
          </a:p>
          <a:p>
            <a:pPr eaLnBrk="0" hangingPunct="0">
              <a:lnSpc>
                <a:spcPct val="120000"/>
              </a:lnSpc>
              <a:buFont typeface="Wingdings" pitchFamily="2" charset="2"/>
              <a:buChar char="§"/>
            </a:pPr>
            <a:r>
              <a:rPr lang="en-US" sz="1400"/>
              <a:t> integrated Object Editor</a:t>
            </a:r>
          </a:p>
          <a:p>
            <a:pPr eaLnBrk="0" hangingPunct="0">
              <a:lnSpc>
                <a:spcPct val="120000"/>
              </a:lnSpc>
              <a:buFont typeface="Wingdings" pitchFamily="2" charset="2"/>
              <a:buChar char="§"/>
            </a:pPr>
            <a:r>
              <a:rPr lang="en-US" sz="1400"/>
              <a:t> New navigation possibilities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76802" name="Slide Number Placeholder 4"/>
          <p:cNvSpPr>
            <a:spLocks noGrp="1"/>
          </p:cNvSpPr>
          <p:nvPr>
            <p:ph type="sldNum" sz="quarter" idx="11"/>
          </p:nvPr>
        </p:nvSpPr>
        <p:spPr>
          <a:noFill/>
        </p:spPr>
        <p:txBody>
          <a:bodyPr/>
          <a:lstStyle/>
          <a:p>
            <a:fld id="{22B14A43-B015-4711-BFCA-19407733B104}" type="slidenum">
              <a:rPr lang="en-US" smtClean="0"/>
              <a:pPr/>
              <a:t>7</a:t>
            </a:fld>
            <a:endParaRPr lang="en-US" smtClean="0"/>
          </a:p>
        </p:txBody>
      </p:sp>
      <p:sp>
        <p:nvSpPr>
          <p:cNvPr id="76803" name="Rectangle 2"/>
          <p:cNvSpPr>
            <a:spLocks noGrp="1" noChangeArrowheads="1"/>
          </p:cNvSpPr>
          <p:nvPr>
            <p:ph type="title"/>
          </p:nvPr>
        </p:nvSpPr>
        <p:spPr/>
        <p:txBody>
          <a:bodyPr/>
          <a:lstStyle/>
          <a:p>
            <a:r>
              <a:rPr lang="en-US" smtClean="0"/>
              <a:t>Modeling the EDW – Main Processes - 2</a:t>
            </a:r>
          </a:p>
        </p:txBody>
      </p:sp>
      <p:pic>
        <p:nvPicPr>
          <p:cNvPr id="76804" name="Picture 2"/>
          <p:cNvPicPr>
            <a:picLocks noChangeAspect="1" noChangeArrowheads="1"/>
          </p:cNvPicPr>
          <p:nvPr/>
        </p:nvPicPr>
        <p:blipFill>
          <a:blip r:embed="rId2"/>
          <a:srcRect l="40331" t="10402" b="35812"/>
          <a:stretch>
            <a:fillRect/>
          </a:stretch>
        </p:blipFill>
        <p:spPr bwMode="auto">
          <a:xfrm>
            <a:off x="3784600" y="2200275"/>
            <a:ext cx="4610100" cy="2571750"/>
          </a:xfrm>
          <a:prstGeom prst="rect">
            <a:avLst/>
          </a:prstGeom>
          <a:noFill/>
          <a:ln w="9525">
            <a:noFill/>
            <a:miter lim="800000"/>
            <a:headEnd/>
            <a:tailEnd/>
          </a:ln>
        </p:spPr>
      </p:pic>
      <p:sp>
        <p:nvSpPr>
          <p:cNvPr id="76805" name="TextBox 11"/>
          <p:cNvSpPr txBox="1">
            <a:spLocks noChangeArrowheads="1"/>
          </p:cNvSpPr>
          <p:nvPr/>
        </p:nvSpPr>
        <p:spPr bwMode="auto">
          <a:xfrm>
            <a:off x="600075" y="4783138"/>
            <a:ext cx="7785100" cy="1538287"/>
          </a:xfrm>
          <a:prstGeom prst="rect">
            <a:avLst/>
          </a:prstGeom>
          <a:solidFill>
            <a:srgbClr val="FFF1C5"/>
          </a:solidFill>
          <a:ln w="9525">
            <a:solidFill>
              <a:srgbClr val="996633"/>
            </a:solidFill>
            <a:miter lim="800000"/>
            <a:headEnd/>
            <a:tailEnd/>
          </a:ln>
        </p:spPr>
        <p:txBody>
          <a:bodyPr>
            <a:spAutoFit/>
          </a:bodyPr>
          <a:lstStyle/>
          <a:p>
            <a:pPr eaLnBrk="0" hangingPunct="0"/>
            <a:r>
              <a:rPr lang="en-US" sz="1800"/>
              <a:t>Example for write – optimized DataStore object</a:t>
            </a:r>
          </a:p>
          <a:p>
            <a:pPr eaLnBrk="0" hangingPunct="0"/>
            <a:r>
              <a:rPr lang="en-US"/>
              <a:t>  </a:t>
            </a:r>
            <a:r>
              <a:rPr lang="en-US" sz="1400"/>
              <a:t>Staging of large volumes of document data with unique key into fast inbound layer</a:t>
            </a:r>
          </a:p>
          <a:p>
            <a:pPr eaLnBrk="0" hangingPunct="0"/>
            <a:endParaRPr lang="en-US" sz="1400" b="0"/>
          </a:p>
          <a:p>
            <a:pPr eaLnBrk="0" hangingPunct="0">
              <a:buFont typeface="Wingdings" pitchFamily="2" charset="2"/>
              <a:buChar char="§"/>
            </a:pPr>
            <a:r>
              <a:rPr lang="en-US" sz="1400" b="0"/>
              <a:t> Data can be directly written into the DataStore without activation</a:t>
            </a:r>
          </a:p>
          <a:p>
            <a:pPr eaLnBrk="0" hangingPunct="0">
              <a:buFont typeface="Wingdings" pitchFamily="2" charset="2"/>
              <a:buChar char="§"/>
            </a:pPr>
            <a:r>
              <a:rPr lang="en-US" sz="1400" b="0"/>
              <a:t> The request information enables futher processing/update of the data</a:t>
            </a:r>
          </a:p>
          <a:p>
            <a:pPr eaLnBrk="0" hangingPunct="0">
              <a:buFont typeface="Wingdings" pitchFamily="2" charset="2"/>
              <a:buChar char="§"/>
            </a:pPr>
            <a:r>
              <a:rPr lang="en-US" sz="1400" b="0"/>
              <a:t> Missing change log does not allow determination of multiple records with the same key</a:t>
            </a:r>
          </a:p>
        </p:txBody>
      </p:sp>
      <p:sp>
        <p:nvSpPr>
          <p:cNvPr id="76806" name="TextBox 16"/>
          <p:cNvSpPr txBox="1">
            <a:spLocks noChangeArrowheads="1"/>
          </p:cNvSpPr>
          <p:nvPr/>
        </p:nvSpPr>
        <p:spPr bwMode="auto">
          <a:xfrm>
            <a:off x="528638" y="1203325"/>
            <a:ext cx="6130925" cy="369888"/>
          </a:xfrm>
          <a:prstGeom prst="rect">
            <a:avLst/>
          </a:prstGeom>
          <a:solidFill>
            <a:srgbClr val="FFC000"/>
          </a:solidFill>
          <a:ln w="9525">
            <a:solidFill>
              <a:srgbClr val="996633"/>
            </a:solidFill>
            <a:miter lim="800000"/>
            <a:headEnd/>
            <a:tailEnd/>
          </a:ln>
        </p:spPr>
        <p:txBody>
          <a:bodyPr>
            <a:spAutoFit/>
          </a:bodyPr>
          <a:lstStyle/>
          <a:p>
            <a:pPr eaLnBrk="0" hangingPunct="0"/>
            <a:r>
              <a:rPr lang="en-US" sz="1800"/>
              <a:t>Data Modeling for Enterprise Data Warehousing (EDW)</a:t>
            </a:r>
          </a:p>
        </p:txBody>
      </p:sp>
      <p:sp>
        <p:nvSpPr>
          <p:cNvPr id="76807" name="TextBox 17"/>
          <p:cNvSpPr txBox="1">
            <a:spLocks noChangeArrowheads="1"/>
          </p:cNvSpPr>
          <p:nvPr/>
        </p:nvSpPr>
        <p:spPr bwMode="auto">
          <a:xfrm>
            <a:off x="627063" y="2432050"/>
            <a:ext cx="2962275" cy="2182813"/>
          </a:xfrm>
          <a:prstGeom prst="rect">
            <a:avLst/>
          </a:prstGeom>
          <a:gradFill rotWithShape="1">
            <a:gsLst>
              <a:gs pos="0">
                <a:srgbClr val="FFFFFF"/>
              </a:gs>
              <a:gs pos="100000">
                <a:srgbClr val="FFF5D1"/>
              </a:gs>
            </a:gsLst>
            <a:path path="shape">
              <a:fillToRect l="50000" t="50000" r="50000" b="50000"/>
            </a:path>
          </a:gradFill>
          <a:ln w="9525" algn="ctr">
            <a:solidFill>
              <a:srgbClr val="FFCC00"/>
            </a:solidFill>
            <a:round/>
            <a:headEnd/>
            <a:tailEnd/>
          </a:ln>
        </p:spPr>
        <p:txBody>
          <a:bodyPr wrap="none" anchor="ctr"/>
          <a:lstStyle/>
          <a:p>
            <a:pPr indent="-177800" algn="just">
              <a:lnSpc>
                <a:spcPct val="120000"/>
              </a:lnSpc>
            </a:pPr>
            <a:r>
              <a:rPr lang="en-US" sz="1600">
                <a:solidFill>
                  <a:srgbClr val="000000"/>
                </a:solidFill>
                <a:ea typeface="Arial Unicode MS" pitchFamily="34" charset="-128"/>
                <a:cs typeface="Arial Unicode MS" pitchFamily="34" charset="-128"/>
              </a:rPr>
              <a:t>Improved performance and </a:t>
            </a:r>
            <a:br>
              <a:rPr lang="en-US" sz="1600">
                <a:solidFill>
                  <a:srgbClr val="000000"/>
                </a:solidFill>
                <a:ea typeface="Arial Unicode MS" pitchFamily="34" charset="-128"/>
                <a:cs typeface="Arial Unicode MS" pitchFamily="34" charset="-128"/>
              </a:rPr>
            </a:br>
            <a:r>
              <a:rPr lang="en-US" sz="1600">
                <a:solidFill>
                  <a:srgbClr val="000000"/>
                </a:solidFill>
                <a:ea typeface="Arial Unicode MS" pitchFamily="34" charset="-128"/>
                <a:cs typeface="Arial Unicode MS" pitchFamily="34" charset="-128"/>
              </a:rPr>
              <a:t>flexibility</a:t>
            </a:r>
          </a:p>
          <a:p>
            <a:pPr indent="-177800" algn="just">
              <a:lnSpc>
                <a:spcPct val="120000"/>
              </a:lnSpc>
              <a:buFont typeface="Wingdings" pitchFamily="2" charset="2"/>
              <a:buChar char="§"/>
            </a:pPr>
            <a:r>
              <a:rPr lang="en-US" sz="1400">
                <a:solidFill>
                  <a:srgbClr val="000000"/>
                </a:solidFill>
                <a:ea typeface="Arial Unicode MS" pitchFamily="34" charset="-128"/>
                <a:cs typeface="Arial Unicode MS" pitchFamily="34" charset="-128"/>
              </a:rPr>
              <a:t> </a:t>
            </a:r>
            <a:r>
              <a:rPr lang="en-US" sz="1400" b="0">
                <a:solidFill>
                  <a:srgbClr val="000000"/>
                </a:solidFill>
                <a:ea typeface="Arial Unicode MS" pitchFamily="34" charset="-128"/>
                <a:cs typeface="Arial Unicode MS" pitchFamily="34" charset="-128"/>
              </a:rPr>
              <a:t>Performance optimiztion of</a:t>
            </a:r>
            <a:br>
              <a:rPr lang="en-US" sz="1400" b="0">
                <a:solidFill>
                  <a:srgbClr val="000000"/>
                </a:solidFill>
                <a:ea typeface="Arial Unicode MS" pitchFamily="34" charset="-128"/>
                <a:cs typeface="Arial Unicode MS" pitchFamily="34" charset="-128"/>
              </a:rPr>
            </a:br>
            <a:r>
              <a:rPr lang="en-US" sz="1400" b="0">
                <a:solidFill>
                  <a:srgbClr val="000000"/>
                </a:solidFill>
                <a:ea typeface="Arial Unicode MS" pitchFamily="34" charset="-128"/>
                <a:cs typeface="Arial Unicode MS" pitchFamily="34" charset="-128"/>
              </a:rPr>
              <a:t>   activation process</a:t>
            </a:r>
          </a:p>
          <a:p>
            <a:pPr indent="-177800" algn="just">
              <a:lnSpc>
                <a:spcPct val="120000"/>
              </a:lnSpc>
              <a:buFont typeface="Wingdings" pitchFamily="2" charset="2"/>
              <a:buChar char="§"/>
            </a:pPr>
            <a:r>
              <a:rPr lang="en-US" sz="1400" b="0">
                <a:solidFill>
                  <a:srgbClr val="000000"/>
                </a:solidFill>
                <a:ea typeface="Arial Unicode MS" pitchFamily="34" charset="-128"/>
                <a:cs typeface="Arial Unicode MS" pitchFamily="34" charset="-128"/>
              </a:rPr>
              <a:t> New DataStore type: </a:t>
            </a:r>
            <a:br>
              <a:rPr lang="en-US" sz="1400" b="0">
                <a:solidFill>
                  <a:srgbClr val="000000"/>
                </a:solidFill>
                <a:ea typeface="Arial Unicode MS" pitchFamily="34" charset="-128"/>
                <a:cs typeface="Arial Unicode MS" pitchFamily="34" charset="-128"/>
              </a:rPr>
            </a:br>
            <a:r>
              <a:rPr lang="en-US" sz="1400" b="0">
                <a:solidFill>
                  <a:srgbClr val="000000"/>
                </a:solidFill>
                <a:ea typeface="Arial Unicode MS" pitchFamily="34" charset="-128"/>
                <a:cs typeface="Arial Unicode MS" pitchFamily="34" charset="-128"/>
              </a:rPr>
              <a:t>Write-optimized DataStore</a:t>
            </a:r>
            <a:br>
              <a:rPr lang="en-US" sz="1400" b="0">
                <a:solidFill>
                  <a:srgbClr val="000000"/>
                </a:solidFill>
                <a:ea typeface="Arial Unicode MS" pitchFamily="34" charset="-128"/>
                <a:cs typeface="Arial Unicode MS" pitchFamily="34" charset="-128"/>
              </a:rPr>
            </a:br>
            <a:r>
              <a:rPr lang="en-US" sz="1400" b="0">
                <a:solidFill>
                  <a:srgbClr val="000000"/>
                </a:solidFill>
                <a:ea typeface="Arial Unicode MS" pitchFamily="34" charset="-128"/>
                <a:cs typeface="Arial Unicode MS" pitchFamily="34" charset="-128"/>
              </a:rPr>
              <a:t>(Without change log, no activation,</a:t>
            </a:r>
            <a:br>
              <a:rPr lang="en-US" sz="1400" b="0">
                <a:solidFill>
                  <a:srgbClr val="000000"/>
                </a:solidFill>
                <a:ea typeface="Arial Unicode MS" pitchFamily="34" charset="-128"/>
                <a:cs typeface="Arial Unicode MS" pitchFamily="34" charset="-128"/>
              </a:rPr>
            </a:br>
            <a:r>
              <a:rPr lang="en-US" sz="1400" b="0">
                <a:solidFill>
                  <a:srgbClr val="000000"/>
                </a:solidFill>
                <a:ea typeface="Arial Unicode MS" pitchFamily="34" charset="-128"/>
                <a:cs typeface="Arial Unicode MS" pitchFamily="34" charset="-128"/>
              </a:rPr>
              <a:t> partitioned using request ID)</a:t>
            </a:r>
          </a:p>
        </p:txBody>
      </p:sp>
      <p:sp>
        <p:nvSpPr>
          <p:cNvPr id="76808" name="AutoShape 1028"/>
          <p:cNvSpPr>
            <a:spLocks noChangeArrowheads="1"/>
          </p:cNvSpPr>
          <p:nvPr/>
        </p:nvSpPr>
        <p:spPr bwMode="auto">
          <a:xfrm>
            <a:off x="682625" y="1719263"/>
            <a:ext cx="3221038" cy="573087"/>
          </a:xfrm>
          <a:prstGeom prst="roundRect">
            <a:avLst>
              <a:gd name="adj" fmla="val 16667"/>
            </a:avLst>
          </a:prstGeom>
          <a:gradFill rotWithShape="0">
            <a:gsLst>
              <a:gs pos="0">
                <a:srgbClr val="FFCC00"/>
              </a:gs>
              <a:gs pos="50000">
                <a:srgbClr val="FFFFFF"/>
              </a:gs>
              <a:gs pos="100000">
                <a:srgbClr val="FFCC00"/>
              </a:gs>
            </a:gsLst>
            <a:lin ang="5400000" scaled="1"/>
          </a:gradFill>
          <a:ln w="9525">
            <a:solidFill>
              <a:srgbClr val="B18B01"/>
            </a:solidFill>
            <a:round/>
            <a:headEnd/>
            <a:tailEnd/>
          </a:ln>
        </p:spPr>
        <p:txBody>
          <a:bodyPr wrap="none" anchor="ctr"/>
          <a:lstStyle/>
          <a:p>
            <a:pPr algn="ctr" eaLnBrk="0" hangingPunct="0">
              <a:lnSpc>
                <a:spcPct val="90000"/>
              </a:lnSpc>
            </a:pPr>
            <a:r>
              <a:rPr lang="en-US" sz="1800">
                <a:solidFill>
                  <a:srgbClr val="000000"/>
                </a:solidFill>
                <a:cs typeface="Times New Roman" pitchFamily="18" charset="0"/>
              </a:rPr>
              <a:t>   </a:t>
            </a:r>
            <a:r>
              <a:rPr lang="en-US" sz="1600">
                <a:solidFill>
                  <a:srgbClr val="000000"/>
                </a:solidFill>
                <a:cs typeface="Times New Roman" pitchFamily="18" charset="0"/>
              </a:rPr>
              <a:t>Enhanced DataStore Objects </a:t>
            </a:r>
            <a:br>
              <a:rPr lang="en-US" sz="1600">
                <a:solidFill>
                  <a:srgbClr val="000000"/>
                </a:solidFill>
                <a:cs typeface="Times New Roman" pitchFamily="18" charset="0"/>
              </a:rPr>
            </a:br>
            <a:r>
              <a:rPr lang="en-US" sz="1600">
                <a:solidFill>
                  <a:srgbClr val="000000"/>
                </a:solidFill>
                <a:cs typeface="Times New Roman" pitchFamily="18" charset="0"/>
              </a:rPr>
              <a:t>(formerly: ODS objects)</a:t>
            </a:r>
            <a:endParaRPr lang="en-US" sz="160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77826" name="Slide Number Placeholder 4"/>
          <p:cNvSpPr>
            <a:spLocks noGrp="1"/>
          </p:cNvSpPr>
          <p:nvPr>
            <p:ph type="sldNum" sz="quarter" idx="11"/>
          </p:nvPr>
        </p:nvSpPr>
        <p:spPr>
          <a:noFill/>
        </p:spPr>
        <p:txBody>
          <a:bodyPr/>
          <a:lstStyle/>
          <a:p>
            <a:fld id="{F14F9C49-7317-422E-9F3D-620A11696602}" type="slidenum">
              <a:rPr lang="en-US" smtClean="0"/>
              <a:pPr/>
              <a:t>8</a:t>
            </a:fld>
            <a:endParaRPr lang="en-US" smtClean="0"/>
          </a:p>
        </p:txBody>
      </p:sp>
      <p:sp>
        <p:nvSpPr>
          <p:cNvPr id="77827" name="Rectangle 2"/>
          <p:cNvSpPr>
            <a:spLocks noGrp="1" noChangeArrowheads="1"/>
          </p:cNvSpPr>
          <p:nvPr>
            <p:ph type="title"/>
          </p:nvPr>
        </p:nvSpPr>
        <p:spPr/>
        <p:txBody>
          <a:bodyPr/>
          <a:lstStyle/>
          <a:p>
            <a:r>
              <a:rPr lang="en-US" smtClean="0"/>
              <a:t>Modeling the EDW – Main Processes - 3</a:t>
            </a:r>
          </a:p>
        </p:txBody>
      </p:sp>
      <p:pic>
        <p:nvPicPr>
          <p:cNvPr id="77828" name="Picture 3"/>
          <p:cNvPicPr>
            <a:picLocks noChangeAspect="1" noChangeArrowheads="1"/>
          </p:cNvPicPr>
          <p:nvPr/>
        </p:nvPicPr>
        <p:blipFill>
          <a:blip r:embed="rId2"/>
          <a:srcRect t="19421" b="19547"/>
          <a:stretch>
            <a:fillRect/>
          </a:stretch>
        </p:blipFill>
        <p:spPr bwMode="auto">
          <a:xfrm>
            <a:off x="379413" y="2266950"/>
            <a:ext cx="8410575" cy="3168650"/>
          </a:xfrm>
          <a:prstGeom prst="rect">
            <a:avLst/>
          </a:prstGeom>
          <a:noFill/>
          <a:ln w="9525">
            <a:noFill/>
            <a:miter lim="800000"/>
            <a:headEnd/>
            <a:tailEnd/>
          </a:ln>
        </p:spPr>
      </p:pic>
      <p:sp>
        <p:nvSpPr>
          <p:cNvPr id="77829" name="TextBox 6"/>
          <p:cNvSpPr txBox="1">
            <a:spLocks noChangeArrowheads="1"/>
          </p:cNvSpPr>
          <p:nvPr/>
        </p:nvSpPr>
        <p:spPr bwMode="auto">
          <a:xfrm>
            <a:off x="488950" y="1049338"/>
            <a:ext cx="3375025" cy="315912"/>
          </a:xfrm>
          <a:prstGeom prst="rect">
            <a:avLst/>
          </a:prstGeom>
          <a:solidFill>
            <a:srgbClr val="FFC000"/>
          </a:solidFill>
          <a:ln w="9525" algn="ctr">
            <a:solidFill>
              <a:srgbClr val="FF9900"/>
            </a:solidFill>
            <a:round/>
            <a:headEnd/>
            <a:tailEnd/>
          </a:ln>
        </p:spPr>
        <p:txBody>
          <a:bodyPr wrap="none" lIns="0" tIns="0" rIns="0" bIns="0" anchor="ctr"/>
          <a:lstStyle/>
          <a:p>
            <a:pPr marL="109538" algn="ctr" eaLnBrk="0" hangingPunct="0">
              <a:lnSpc>
                <a:spcPct val="120000"/>
              </a:lnSpc>
            </a:pPr>
            <a:r>
              <a:rPr lang="en-US" sz="1800"/>
              <a:t>Data Modeling -3-</a:t>
            </a:r>
          </a:p>
        </p:txBody>
      </p:sp>
      <p:sp>
        <p:nvSpPr>
          <p:cNvPr id="77830" name="TextBox 7"/>
          <p:cNvSpPr txBox="1">
            <a:spLocks noChangeArrowheads="1"/>
          </p:cNvSpPr>
          <p:nvPr/>
        </p:nvSpPr>
        <p:spPr bwMode="auto">
          <a:xfrm>
            <a:off x="476250" y="1444625"/>
            <a:ext cx="7251700" cy="561975"/>
          </a:xfrm>
          <a:prstGeom prst="rect">
            <a:avLst/>
          </a:prstGeom>
          <a:gradFill rotWithShape="0">
            <a:gsLst>
              <a:gs pos="0">
                <a:schemeClr val="bg1"/>
              </a:gs>
              <a:gs pos="100000">
                <a:schemeClr val="folHlink">
                  <a:alpha val="50000"/>
                </a:schemeClr>
              </a:gs>
            </a:gsLst>
            <a:path path="shape">
              <a:fillToRect l="50000" t="50000" r="50000" b="50000"/>
            </a:path>
          </a:gradFill>
          <a:ln w="9525" algn="ctr">
            <a:solidFill>
              <a:srgbClr val="996633"/>
            </a:solidFill>
            <a:round/>
            <a:headEnd/>
            <a:tailEnd/>
          </a:ln>
        </p:spPr>
        <p:txBody>
          <a:bodyPr wrap="none" lIns="0" tIns="0" rIns="0" bIns="0" anchor="ctr"/>
          <a:lstStyle/>
          <a:p>
            <a:pPr marL="109538" eaLnBrk="0" hangingPunct="0">
              <a:lnSpc>
                <a:spcPct val="120000"/>
              </a:lnSpc>
            </a:pPr>
            <a:r>
              <a:rPr lang="en-US" sz="1800" b="0"/>
              <a:t>Sap NetWeaver 2004s provides additional flexibility for implementing</a:t>
            </a:r>
          </a:p>
          <a:p>
            <a:pPr marL="109538" eaLnBrk="0" hangingPunct="0">
              <a:lnSpc>
                <a:spcPct val="120000"/>
              </a:lnSpc>
            </a:pPr>
            <a:r>
              <a:rPr lang="en-US" sz="1800" b="0"/>
              <a:t> new data models and changing existing ones:</a:t>
            </a:r>
          </a:p>
        </p:txBody>
      </p:sp>
      <p:sp>
        <p:nvSpPr>
          <p:cNvPr id="10" name="TextBox 9"/>
          <p:cNvSpPr txBox="1"/>
          <p:nvPr/>
        </p:nvSpPr>
        <p:spPr>
          <a:xfrm>
            <a:off x="573088" y="3132138"/>
            <a:ext cx="3316287" cy="3535362"/>
          </a:xfrm>
          <a:prstGeom prst="rect">
            <a:avLst/>
          </a:prstGeom>
          <a:solidFill>
            <a:schemeClr val="bg1">
              <a:lumMod val="95000"/>
            </a:schemeClr>
          </a:solidFill>
          <a:ln w="9525" algn="ctr">
            <a:solidFill>
              <a:srgbClr val="996633"/>
            </a:solidFill>
            <a:round/>
            <a:headEnd/>
            <a:tailEnd/>
          </a:ln>
        </p:spPr>
        <p:txBody>
          <a:bodyPr wrap="none" anchor="ctr"/>
          <a:lstStyle/>
          <a:p>
            <a:pPr indent="-177800" algn="just">
              <a:lnSpc>
                <a:spcPct val="120000"/>
              </a:lnSpc>
              <a:defRPr/>
            </a:pPr>
            <a:r>
              <a:rPr lang="en-US" sz="1600" dirty="0">
                <a:solidFill>
                  <a:srgbClr val="000000"/>
                </a:solidFill>
                <a:ea typeface="Arial Unicode MS" pitchFamily="34" charset="-128"/>
                <a:cs typeface="Arial Unicode MS" pitchFamily="34" charset="-128"/>
              </a:rPr>
              <a:t>Example for new </a:t>
            </a:r>
            <a:r>
              <a:rPr lang="en-US" sz="1600" dirty="0" err="1">
                <a:solidFill>
                  <a:srgbClr val="000000"/>
                </a:solidFill>
                <a:ea typeface="Arial Unicode MS" pitchFamily="34" charset="-128"/>
                <a:cs typeface="Arial Unicode MS" pitchFamily="34" charset="-128"/>
              </a:rPr>
              <a:t>InfoSet</a:t>
            </a:r>
            <a:r>
              <a:rPr lang="en-US" sz="1600" dirty="0">
                <a:solidFill>
                  <a:srgbClr val="000000"/>
                </a:solidFill>
                <a:ea typeface="Arial Unicode MS" pitchFamily="34" charset="-128"/>
                <a:cs typeface="Arial Unicode MS" pitchFamily="34" charset="-128"/>
              </a:rPr>
              <a:t> features:</a:t>
            </a:r>
          </a:p>
          <a:p>
            <a:pPr indent="-177800" algn="just">
              <a:lnSpc>
                <a:spcPct val="120000"/>
              </a:lnSpc>
              <a:defRPr/>
            </a:pPr>
            <a:r>
              <a:rPr lang="en-US" sz="1600" dirty="0">
                <a:solidFill>
                  <a:srgbClr val="000000"/>
                </a:solidFill>
                <a:ea typeface="Arial Unicode MS" pitchFamily="34" charset="-128"/>
                <a:cs typeface="Arial Unicode MS" pitchFamily="34" charset="-128"/>
              </a:rPr>
              <a:t> Slow-seller’s analysis</a:t>
            </a:r>
          </a:p>
          <a:p>
            <a:pPr lvl="1" indent="-177800" algn="just">
              <a:lnSpc>
                <a:spcPct val="120000"/>
              </a:lnSpc>
              <a:buFont typeface="Wingdings" pitchFamily="2" charset="2"/>
              <a:buChar char="§"/>
              <a:defRPr/>
            </a:pPr>
            <a:r>
              <a:rPr lang="en-US" sz="1600" dirty="0">
                <a:solidFill>
                  <a:srgbClr val="000000"/>
                </a:solidFill>
                <a:ea typeface="Arial Unicode MS" pitchFamily="34" charset="-128"/>
                <a:cs typeface="Arial Unicode MS" pitchFamily="34" charset="-128"/>
              </a:rPr>
              <a:t> </a:t>
            </a:r>
            <a:r>
              <a:rPr lang="en-US" sz="1400" b="0" dirty="0">
                <a:solidFill>
                  <a:srgbClr val="000000"/>
                </a:solidFill>
                <a:ea typeface="Arial Unicode MS" pitchFamily="34" charset="-128"/>
                <a:cs typeface="Arial Unicode MS" pitchFamily="34" charset="-128"/>
              </a:rPr>
              <a:t>Define outer join condition </a:t>
            </a:r>
            <a:br>
              <a:rPr lang="en-US" sz="1400" b="0" dirty="0">
                <a:solidFill>
                  <a:srgbClr val="000000"/>
                </a:solidFill>
                <a:ea typeface="Arial Unicode MS" pitchFamily="34" charset="-128"/>
                <a:cs typeface="Arial Unicode MS" pitchFamily="34" charset="-128"/>
              </a:rPr>
            </a:br>
            <a:r>
              <a:rPr lang="en-US" sz="1400" b="0" dirty="0">
                <a:solidFill>
                  <a:srgbClr val="000000"/>
                </a:solidFill>
                <a:ea typeface="Arial Unicode MS" pitchFamily="34" charset="-128"/>
                <a:cs typeface="Arial Unicode MS" pitchFamily="34" charset="-128"/>
              </a:rPr>
              <a:t>between article master data </a:t>
            </a:r>
            <a:br>
              <a:rPr lang="en-US" sz="1400" b="0" dirty="0">
                <a:solidFill>
                  <a:srgbClr val="000000"/>
                </a:solidFill>
                <a:ea typeface="Arial Unicode MS" pitchFamily="34" charset="-128"/>
                <a:cs typeface="Arial Unicode MS" pitchFamily="34" charset="-128"/>
              </a:rPr>
            </a:br>
            <a:r>
              <a:rPr lang="en-US" sz="1400" b="0" dirty="0">
                <a:solidFill>
                  <a:srgbClr val="000000"/>
                </a:solidFill>
                <a:ea typeface="Arial Unicode MS" pitchFamily="34" charset="-128"/>
                <a:cs typeface="Arial Unicode MS" pitchFamily="34" charset="-128"/>
              </a:rPr>
              <a:t>and sales </a:t>
            </a:r>
            <a:r>
              <a:rPr lang="en-US" sz="1400" b="0" dirty="0" err="1">
                <a:solidFill>
                  <a:srgbClr val="000000"/>
                </a:solidFill>
                <a:ea typeface="Arial Unicode MS" pitchFamily="34" charset="-128"/>
                <a:cs typeface="Arial Unicode MS" pitchFamily="34" charset="-128"/>
              </a:rPr>
              <a:t>InfoCube</a:t>
            </a:r>
            <a:r>
              <a:rPr lang="en-US" sz="1400" b="0" dirty="0">
                <a:solidFill>
                  <a:srgbClr val="000000"/>
                </a:solidFill>
                <a:ea typeface="Arial Unicode MS" pitchFamily="34" charset="-128"/>
                <a:cs typeface="Arial Unicode MS" pitchFamily="34" charset="-128"/>
              </a:rPr>
              <a:t> </a:t>
            </a:r>
          </a:p>
          <a:p>
            <a:pPr lvl="1" indent="-177800" algn="just">
              <a:lnSpc>
                <a:spcPct val="120000"/>
              </a:lnSpc>
              <a:buFont typeface="Wingdings" pitchFamily="2" charset="2"/>
              <a:buChar char="§"/>
              <a:defRPr/>
            </a:pPr>
            <a:r>
              <a:rPr lang="en-US" sz="1400" b="0" dirty="0">
                <a:solidFill>
                  <a:srgbClr val="000000"/>
                </a:solidFill>
                <a:ea typeface="Arial Unicode MS" pitchFamily="34" charset="-128"/>
                <a:cs typeface="Arial Unicode MS" pitchFamily="34" charset="-128"/>
              </a:rPr>
              <a:t> Result: all articles – even those,</a:t>
            </a:r>
            <a:br>
              <a:rPr lang="en-US" sz="1400" b="0" dirty="0">
                <a:solidFill>
                  <a:srgbClr val="000000"/>
                </a:solidFill>
                <a:ea typeface="Arial Unicode MS" pitchFamily="34" charset="-128"/>
                <a:cs typeface="Arial Unicode MS" pitchFamily="34" charset="-128"/>
              </a:rPr>
            </a:br>
            <a:r>
              <a:rPr lang="en-US" sz="1400" b="0" dirty="0">
                <a:solidFill>
                  <a:srgbClr val="000000"/>
                </a:solidFill>
                <a:ea typeface="Arial Unicode MS" pitchFamily="34" charset="-128"/>
                <a:cs typeface="Arial Unicode MS" pitchFamily="34" charset="-128"/>
              </a:rPr>
              <a:t> which have not been sold</a:t>
            </a:r>
            <a:br>
              <a:rPr lang="en-US" sz="1400" b="0" dirty="0">
                <a:solidFill>
                  <a:srgbClr val="000000"/>
                </a:solidFill>
                <a:ea typeface="Arial Unicode MS" pitchFamily="34" charset="-128"/>
                <a:cs typeface="Arial Unicode MS" pitchFamily="34" charset="-128"/>
              </a:rPr>
            </a:br>
            <a:endParaRPr lang="en-US" sz="1400" b="0" dirty="0">
              <a:solidFill>
                <a:srgbClr val="000000"/>
              </a:solidFill>
              <a:ea typeface="Arial Unicode MS" pitchFamily="34" charset="-128"/>
              <a:cs typeface="Arial Unicode MS" pitchFamily="34" charset="-128"/>
            </a:endParaRPr>
          </a:p>
          <a:p>
            <a:pPr indent="-177800" algn="just">
              <a:lnSpc>
                <a:spcPct val="120000"/>
              </a:lnSpc>
              <a:defRPr/>
            </a:pPr>
            <a:r>
              <a:rPr lang="en-US" sz="1400" b="0" dirty="0">
                <a:solidFill>
                  <a:srgbClr val="000000"/>
                </a:solidFill>
                <a:ea typeface="Arial Unicode MS" pitchFamily="34" charset="-128"/>
                <a:cs typeface="Arial Unicode MS" pitchFamily="34" charset="-128"/>
              </a:rPr>
              <a:t>Transitive Attributes</a:t>
            </a:r>
          </a:p>
          <a:p>
            <a:pPr lvl="1" indent="-177800" algn="just">
              <a:lnSpc>
                <a:spcPct val="120000"/>
              </a:lnSpc>
              <a:buFont typeface="Wingdings" pitchFamily="2" charset="2"/>
              <a:buChar char="§"/>
              <a:defRPr/>
            </a:pPr>
            <a:r>
              <a:rPr lang="en-US" sz="1400" b="0" dirty="0">
                <a:solidFill>
                  <a:srgbClr val="000000"/>
                </a:solidFill>
                <a:ea typeface="Arial Unicode MS" pitchFamily="34" charset="-128"/>
                <a:cs typeface="Arial Unicode MS" pitchFamily="34" charset="-128"/>
              </a:rPr>
              <a:t> Join </a:t>
            </a:r>
            <a:r>
              <a:rPr lang="en-US" sz="1400" b="0" dirty="0" err="1">
                <a:solidFill>
                  <a:srgbClr val="000000"/>
                </a:solidFill>
                <a:ea typeface="Arial Unicode MS" pitchFamily="34" charset="-128"/>
                <a:cs typeface="Arial Unicode MS" pitchFamily="34" charset="-128"/>
              </a:rPr>
              <a:t>InfoCube</a:t>
            </a:r>
            <a:r>
              <a:rPr lang="en-US" sz="1400" b="0" dirty="0">
                <a:solidFill>
                  <a:srgbClr val="000000"/>
                </a:solidFill>
                <a:ea typeface="Arial Unicode MS" pitchFamily="34" charset="-128"/>
                <a:cs typeface="Arial Unicode MS" pitchFamily="34" charset="-128"/>
              </a:rPr>
              <a:t> containing </a:t>
            </a:r>
            <a:br>
              <a:rPr lang="en-US" sz="1400" b="0" dirty="0">
                <a:solidFill>
                  <a:srgbClr val="000000"/>
                </a:solidFill>
                <a:ea typeface="Arial Unicode MS" pitchFamily="34" charset="-128"/>
                <a:cs typeface="Arial Unicode MS" pitchFamily="34" charset="-128"/>
              </a:rPr>
            </a:br>
            <a:r>
              <a:rPr lang="en-US" sz="1400" b="0" dirty="0">
                <a:solidFill>
                  <a:srgbClr val="000000"/>
                </a:solidFill>
                <a:ea typeface="Arial Unicode MS" pitchFamily="34" charset="-128"/>
                <a:cs typeface="Arial Unicode MS" pitchFamily="34" charset="-128"/>
              </a:rPr>
              <a:t>material to </a:t>
            </a:r>
            <a:r>
              <a:rPr lang="en-US" sz="1400" b="0" dirty="0" err="1">
                <a:solidFill>
                  <a:srgbClr val="000000"/>
                </a:solidFill>
                <a:ea typeface="Arial Unicode MS" pitchFamily="34" charset="-128"/>
                <a:cs typeface="Arial Unicode MS" pitchFamily="34" charset="-128"/>
              </a:rPr>
              <a:t>InfoObject</a:t>
            </a:r>
            <a:r>
              <a:rPr lang="en-US" sz="1400" b="0" dirty="0">
                <a:solidFill>
                  <a:srgbClr val="000000"/>
                </a:solidFill>
                <a:ea typeface="Arial Unicode MS" pitchFamily="34" charset="-128"/>
                <a:cs typeface="Arial Unicode MS" pitchFamily="34" charset="-128"/>
              </a:rPr>
              <a:t> material </a:t>
            </a:r>
            <a:br>
              <a:rPr lang="en-US" sz="1400" b="0" dirty="0">
                <a:solidFill>
                  <a:srgbClr val="000000"/>
                </a:solidFill>
                <a:ea typeface="Arial Unicode MS" pitchFamily="34" charset="-128"/>
                <a:cs typeface="Arial Unicode MS" pitchFamily="34" charset="-128"/>
              </a:rPr>
            </a:br>
            <a:r>
              <a:rPr lang="en-US" sz="1400" b="0" dirty="0">
                <a:solidFill>
                  <a:srgbClr val="000000"/>
                </a:solidFill>
                <a:ea typeface="Arial Unicode MS" pitchFamily="34" charset="-128"/>
                <a:cs typeface="Arial Unicode MS" pitchFamily="34" charset="-128"/>
              </a:rPr>
              <a:t>and join material to </a:t>
            </a:r>
            <a:r>
              <a:rPr lang="en-US" sz="1400" b="0" dirty="0" err="1">
                <a:solidFill>
                  <a:srgbClr val="000000"/>
                </a:solidFill>
                <a:ea typeface="Arial Unicode MS" pitchFamily="34" charset="-128"/>
                <a:cs typeface="Arial Unicode MS" pitchFamily="34" charset="-128"/>
              </a:rPr>
              <a:t>InfoObject</a:t>
            </a:r>
            <a:r>
              <a:rPr lang="en-US" sz="1400" b="0" dirty="0">
                <a:solidFill>
                  <a:srgbClr val="000000"/>
                </a:solidFill>
                <a:ea typeface="Arial Unicode MS" pitchFamily="34" charset="-128"/>
                <a:cs typeface="Arial Unicode MS" pitchFamily="34" charset="-128"/>
              </a:rPr>
              <a:t> </a:t>
            </a:r>
            <a:br>
              <a:rPr lang="en-US" sz="1400" b="0" dirty="0">
                <a:solidFill>
                  <a:srgbClr val="000000"/>
                </a:solidFill>
                <a:ea typeface="Arial Unicode MS" pitchFamily="34" charset="-128"/>
                <a:cs typeface="Arial Unicode MS" pitchFamily="34" charset="-128"/>
              </a:rPr>
            </a:br>
            <a:r>
              <a:rPr lang="en-US" sz="1400" b="0" dirty="0">
                <a:solidFill>
                  <a:srgbClr val="000000"/>
                </a:solidFill>
                <a:ea typeface="Arial Unicode MS" pitchFamily="34" charset="-128"/>
                <a:cs typeface="Arial Unicode MS" pitchFamily="34" charset="-128"/>
              </a:rPr>
              <a:t> material group</a:t>
            </a:r>
          </a:p>
        </p:txBody>
      </p:sp>
      <p:sp>
        <p:nvSpPr>
          <p:cNvPr id="77832" name="TextBox 8"/>
          <p:cNvSpPr txBox="1">
            <a:spLocks noChangeArrowheads="1"/>
          </p:cNvSpPr>
          <p:nvPr/>
        </p:nvSpPr>
        <p:spPr bwMode="auto">
          <a:xfrm>
            <a:off x="731838" y="2066925"/>
            <a:ext cx="3128962" cy="1076325"/>
          </a:xfrm>
          <a:prstGeom prst="rect">
            <a:avLst/>
          </a:prstGeom>
          <a:solidFill>
            <a:srgbClr val="FFF3CD"/>
          </a:solidFill>
          <a:ln w="9525">
            <a:solidFill>
              <a:srgbClr val="996633"/>
            </a:solidFill>
            <a:miter lim="800000"/>
            <a:headEnd/>
            <a:tailEnd/>
          </a:ln>
        </p:spPr>
        <p:txBody>
          <a:bodyPr>
            <a:spAutoFit/>
          </a:bodyPr>
          <a:lstStyle/>
          <a:p>
            <a:pPr eaLnBrk="0" hangingPunct="0">
              <a:buFont typeface="Wingdings" pitchFamily="2" charset="2"/>
              <a:buChar char="§"/>
            </a:pPr>
            <a:r>
              <a:rPr lang="en-US"/>
              <a:t> </a:t>
            </a:r>
            <a:r>
              <a:rPr lang="en-US" sz="1600"/>
              <a:t>Enhanced InfoSets</a:t>
            </a:r>
          </a:p>
          <a:p>
            <a:pPr eaLnBrk="0" hangingPunct="0"/>
            <a:r>
              <a:rPr lang="en-US" sz="1600"/>
              <a:t>Improved flexibility</a:t>
            </a:r>
          </a:p>
          <a:p>
            <a:pPr lvl="1" eaLnBrk="0" hangingPunct="0">
              <a:buFont typeface="Wingdings" pitchFamily="2" charset="2"/>
              <a:buChar char="§"/>
            </a:pPr>
            <a:r>
              <a:rPr lang="en-US" sz="1600"/>
              <a:t> </a:t>
            </a:r>
            <a:r>
              <a:rPr lang="en-US" sz="1200"/>
              <a:t>Integrated infoCubes into join condition</a:t>
            </a:r>
            <a:endParaRPr lang="en-US" sz="160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78850" name="Slide Number Placeholder 4"/>
          <p:cNvSpPr>
            <a:spLocks noGrp="1"/>
          </p:cNvSpPr>
          <p:nvPr>
            <p:ph type="sldNum" sz="quarter" idx="11"/>
          </p:nvPr>
        </p:nvSpPr>
        <p:spPr>
          <a:noFill/>
        </p:spPr>
        <p:txBody>
          <a:bodyPr/>
          <a:lstStyle/>
          <a:p>
            <a:fld id="{44C60F6B-BB2F-4CD6-AB00-0576368D8C42}" type="slidenum">
              <a:rPr lang="en-US" smtClean="0"/>
              <a:pPr/>
              <a:t>9</a:t>
            </a:fld>
            <a:endParaRPr lang="en-US" smtClean="0"/>
          </a:p>
        </p:txBody>
      </p:sp>
      <p:sp>
        <p:nvSpPr>
          <p:cNvPr id="78851" name="Rectangle 2"/>
          <p:cNvSpPr>
            <a:spLocks noGrp="1" noChangeArrowheads="1"/>
          </p:cNvSpPr>
          <p:nvPr>
            <p:ph type="title"/>
          </p:nvPr>
        </p:nvSpPr>
        <p:spPr/>
        <p:txBody>
          <a:bodyPr/>
          <a:lstStyle/>
          <a:p>
            <a:r>
              <a:rPr lang="en-US" smtClean="0"/>
              <a:t>Modeling the EDW – Main Processes - 4</a:t>
            </a:r>
          </a:p>
        </p:txBody>
      </p:sp>
      <p:pic>
        <p:nvPicPr>
          <p:cNvPr id="78852" name="Picture 2"/>
          <p:cNvPicPr>
            <a:picLocks noChangeAspect="1" noChangeArrowheads="1"/>
          </p:cNvPicPr>
          <p:nvPr/>
        </p:nvPicPr>
        <p:blipFill>
          <a:blip r:embed="rId2"/>
          <a:srcRect t="36740"/>
          <a:stretch>
            <a:fillRect/>
          </a:stretch>
        </p:blipFill>
        <p:spPr bwMode="auto">
          <a:xfrm>
            <a:off x="457200" y="2968625"/>
            <a:ext cx="8505825" cy="3271838"/>
          </a:xfrm>
          <a:prstGeom prst="rect">
            <a:avLst/>
          </a:prstGeom>
          <a:noFill/>
          <a:ln w="9525">
            <a:noFill/>
            <a:miter lim="800000"/>
            <a:headEnd/>
            <a:tailEnd/>
          </a:ln>
        </p:spPr>
      </p:pic>
      <p:sp>
        <p:nvSpPr>
          <p:cNvPr id="78853" name="TextBox 6"/>
          <p:cNvSpPr txBox="1">
            <a:spLocks noChangeArrowheads="1"/>
          </p:cNvSpPr>
          <p:nvPr/>
        </p:nvSpPr>
        <p:spPr bwMode="auto">
          <a:xfrm>
            <a:off x="515938" y="1241425"/>
            <a:ext cx="3373437" cy="341313"/>
          </a:xfrm>
          <a:prstGeom prst="rect">
            <a:avLst/>
          </a:prstGeom>
          <a:gradFill rotWithShape="0">
            <a:gsLst>
              <a:gs pos="0">
                <a:schemeClr val="bg1"/>
              </a:gs>
              <a:gs pos="100000">
                <a:schemeClr val="folHlink">
                  <a:alpha val="50000"/>
                </a:schemeClr>
              </a:gs>
            </a:gsLst>
            <a:path path="shape">
              <a:fillToRect l="50000" t="50000" r="50000" b="50000"/>
            </a:path>
          </a:gradFill>
          <a:ln w="9525" algn="ctr">
            <a:solidFill>
              <a:srgbClr val="FF9900"/>
            </a:solidFill>
            <a:round/>
            <a:headEnd/>
            <a:tailEnd/>
          </a:ln>
        </p:spPr>
        <p:txBody>
          <a:bodyPr wrap="none" lIns="0" tIns="0" rIns="0" bIns="0" anchor="ctr"/>
          <a:lstStyle/>
          <a:p>
            <a:pPr marL="109538" algn="ctr" eaLnBrk="0" hangingPunct="0">
              <a:lnSpc>
                <a:spcPct val="120000"/>
              </a:lnSpc>
            </a:pPr>
            <a:r>
              <a:rPr lang="en-US" sz="1800"/>
              <a:t>Data Modeling -4-</a:t>
            </a:r>
          </a:p>
        </p:txBody>
      </p:sp>
      <p:sp>
        <p:nvSpPr>
          <p:cNvPr id="78854" name="TextBox 7"/>
          <p:cNvSpPr txBox="1">
            <a:spLocks noChangeArrowheads="1"/>
          </p:cNvSpPr>
          <p:nvPr/>
        </p:nvSpPr>
        <p:spPr bwMode="auto">
          <a:xfrm>
            <a:off x="515938" y="1724025"/>
            <a:ext cx="7250112" cy="584200"/>
          </a:xfrm>
          <a:prstGeom prst="rect">
            <a:avLst/>
          </a:prstGeom>
          <a:solidFill>
            <a:srgbClr val="FFE697"/>
          </a:solidFill>
          <a:ln w="9525">
            <a:solidFill>
              <a:srgbClr val="996633"/>
            </a:solidFill>
            <a:miter lim="800000"/>
            <a:headEnd/>
            <a:tailEnd/>
          </a:ln>
        </p:spPr>
        <p:txBody>
          <a:bodyPr>
            <a:spAutoFit/>
          </a:bodyPr>
          <a:lstStyle/>
          <a:p>
            <a:pPr eaLnBrk="0" hangingPunct="0"/>
            <a:r>
              <a:rPr lang="en-US" sz="1600"/>
              <a:t>Sap NetWeaver 2004s provides additional flexibility for implementing new data models and changing existing ones:</a:t>
            </a:r>
          </a:p>
        </p:txBody>
      </p:sp>
      <p:sp>
        <p:nvSpPr>
          <p:cNvPr id="78855" name="TextBox 8"/>
          <p:cNvSpPr txBox="1">
            <a:spLocks noChangeArrowheads="1"/>
          </p:cNvSpPr>
          <p:nvPr/>
        </p:nvSpPr>
        <p:spPr bwMode="auto">
          <a:xfrm>
            <a:off x="1068388" y="2443163"/>
            <a:ext cx="3117850" cy="2800350"/>
          </a:xfrm>
          <a:prstGeom prst="rect">
            <a:avLst/>
          </a:prstGeom>
          <a:solidFill>
            <a:srgbClr val="FFF3CD"/>
          </a:solidFill>
          <a:ln w="9525">
            <a:solidFill>
              <a:srgbClr val="996633"/>
            </a:solidFill>
            <a:miter lim="800000"/>
            <a:headEnd/>
            <a:tailEnd/>
          </a:ln>
        </p:spPr>
        <p:txBody>
          <a:bodyPr>
            <a:spAutoFit/>
          </a:bodyPr>
          <a:lstStyle/>
          <a:p>
            <a:pPr eaLnBrk="0" hangingPunct="0">
              <a:buFont typeface="Wingdings" pitchFamily="2" charset="2"/>
              <a:buChar char="§"/>
            </a:pPr>
            <a:r>
              <a:rPr lang="en-US" sz="1600" b="0"/>
              <a:t> </a:t>
            </a:r>
            <a:r>
              <a:rPr lang="en-US" sz="1600"/>
              <a:t>Re-Modeling Toolbox</a:t>
            </a:r>
          </a:p>
          <a:p>
            <a:pPr eaLnBrk="0" hangingPunct="0"/>
            <a:r>
              <a:rPr lang="en-US" sz="1600"/>
              <a:t> </a:t>
            </a:r>
            <a:r>
              <a:rPr lang="en-US" sz="1600" b="0"/>
              <a:t>Changing InfoCubes without rebuilding them from scratch – improved flexibility</a:t>
            </a:r>
          </a:p>
          <a:p>
            <a:pPr lvl="1" eaLnBrk="0" hangingPunct="0">
              <a:buFont typeface="Wingdings" pitchFamily="2" charset="2"/>
              <a:buChar char="§"/>
            </a:pPr>
            <a:r>
              <a:rPr lang="en-US" sz="1400" b="0"/>
              <a:t> </a:t>
            </a:r>
            <a:r>
              <a:rPr lang="en-US" sz="1200" b="0"/>
              <a:t>Remove, exchange, replace, add &amp; fill dimension characteristics and key figures</a:t>
            </a:r>
          </a:p>
          <a:p>
            <a:pPr lvl="1" eaLnBrk="0" hangingPunct="0">
              <a:buFont typeface="Wingdings" pitchFamily="2" charset="2"/>
              <a:buChar char="§"/>
            </a:pPr>
            <a:r>
              <a:rPr lang="en-US" sz="1200" b="0"/>
              <a:t> Information: during (dictionary-  based) conversion process, queries are not possible; aggregates will be automatically deactivated and must be rebuilt afterwards</a:t>
            </a:r>
          </a:p>
          <a:p>
            <a:pPr eaLnBrk="0" hangingPunct="0">
              <a:buFont typeface="Arial" charset="0"/>
              <a:buChar char="•"/>
            </a:pPr>
            <a:endParaRPr lang="en-US" sz="140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Powerpoint Template 15">
      <a:dk1>
        <a:srgbClr val="000000"/>
      </a:dk1>
      <a:lt1>
        <a:srgbClr val="FFFFFF"/>
      </a:lt1>
      <a:dk2>
        <a:srgbClr val="000000"/>
      </a:dk2>
      <a:lt2>
        <a:srgbClr val="5F5F5F"/>
      </a:lt2>
      <a:accent1>
        <a:srgbClr val="B2B2B2"/>
      </a:accent1>
      <a:accent2>
        <a:srgbClr val="00CCFF"/>
      </a:accent2>
      <a:accent3>
        <a:srgbClr val="FFFFFF"/>
      </a:accent3>
      <a:accent4>
        <a:srgbClr val="000000"/>
      </a:accent4>
      <a:accent5>
        <a:srgbClr val="D5D5D5"/>
      </a:accent5>
      <a:accent6>
        <a:srgbClr val="00B9E7"/>
      </a:accent6>
      <a:hlink>
        <a:srgbClr val="08CE6B"/>
      </a:hlink>
      <a:folHlink>
        <a:srgbClr val="FFCC01"/>
      </a:folHlink>
    </a:clrScheme>
    <a:fontScheme name="Powerpoint Templat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lnDef>
  </a:objectDefaults>
  <a:extraClrSchemeLst>
    <a:extraClrScheme>
      <a:clrScheme name="Powerpoint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owerpoint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owerpoint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owerpoint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owerpoint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owerpoint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owerpoint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owerpoint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owerpoint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owerpoint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owerpoint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owerpoint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Powerpoint Template 13">
        <a:dk1>
          <a:srgbClr val="000000"/>
        </a:dk1>
        <a:lt1>
          <a:srgbClr val="FFFFFF"/>
        </a:lt1>
        <a:dk2>
          <a:srgbClr val="000000"/>
        </a:dk2>
        <a:lt2>
          <a:srgbClr val="808080"/>
        </a:lt2>
        <a:accent1>
          <a:srgbClr val="5F5F5F"/>
        </a:accent1>
        <a:accent2>
          <a:srgbClr val="006699"/>
        </a:accent2>
        <a:accent3>
          <a:srgbClr val="FFFFFF"/>
        </a:accent3>
        <a:accent4>
          <a:srgbClr val="000000"/>
        </a:accent4>
        <a:accent5>
          <a:srgbClr val="B6B6B6"/>
        </a:accent5>
        <a:accent6>
          <a:srgbClr val="005C8A"/>
        </a:accent6>
        <a:hlink>
          <a:srgbClr val="339966"/>
        </a:hlink>
        <a:folHlink>
          <a:srgbClr val="FFA401"/>
        </a:folHlink>
      </a:clrScheme>
      <a:clrMap bg1="lt1" tx1="dk1" bg2="lt2" tx2="dk2" accent1="accent1" accent2="accent2" accent3="accent3" accent4="accent4" accent5="accent5" accent6="accent6" hlink="hlink" folHlink="folHlink"/>
    </a:extraClrScheme>
    <a:extraClrScheme>
      <a:clrScheme name="Powerpoint Template 14">
        <a:dk1>
          <a:srgbClr val="000000"/>
        </a:dk1>
        <a:lt1>
          <a:srgbClr val="FFFFFF"/>
        </a:lt1>
        <a:dk2>
          <a:srgbClr val="000000"/>
        </a:dk2>
        <a:lt2>
          <a:srgbClr val="5F5F5F"/>
        </a:lt2>
        <a:accent1>
          <a:srgbClr val="5F5F5F"/>
        </a:accent1>
        <a:accent2>
          <a:srgbClr val="00CCFF"/>
        </a:accent2>
        <a:accent3>
          <a:srgbClr val="FFFFFF"/>
        </a:accent3>
        <a:accent4>
          <a:srgbClr val="000000"/>
        </a:accent4>
        <a:accent5>
          <a:srgbClr val="B6B6B6"/>
        </a:accent5>
        <a:accent6>
          <a:srgbClr val="00B9E7"/>
        </a:accent6>
        <a:hlink>
          <a:srgbClr val="08CE6B"/>
        </a:hlink>
        <a:folHlink>
          <a:srgbClr val="FFCC01"/>
        </a:folHlink>
      </a:clrScheme>
      <a:clrMap bg1="lt1" tx1="dk1" bg2="lt2" tx2="dk2" accent1="accent1" accent2="accent2" accent3="accent3" accent4="accent4" accent5="accent5" accent6="accent6" hlink="hlink" folHlink="folHlink"/>
    </a:extraClrScheme>
    <a:extraClrScheme>
      <a:clrScheme name="Powerpoint Template 15">
        <a:dk1>
          <a:srgbClr val="000000"/>
        </a:dk1>
        <a:lt1>
          <a:srgbClr val="FFFFFF"/>
        </a:lt1>
        <a:dk2>
          <a:srgbClr val="000000"/>
        </a:dk2>
        <a:lt2>
          <a:srgbClr val="5F5F5F"/>
        </a:lt2>
        <a:accent1>
          <a:srgbClr val="B2B2B2"/>
        </a:accent1>
        <a:accent2>
          <a:srgbClr val="00CCFF"/>
        </a:accent2>
        <a:accent3>
          <a:srgbClr val="FFFFFF"/>
        </a:accent3>
        <a:accent4>
          <a:srgbClr val="000000"/>
        </a:accent4>
        <a:accent5>
          <a:srgbClr val="D5D5D5"/>
        </a:accent5>
        <a:accent6>
          <a:srgbClr val="00B9E7"/>
        </a:accent6>
        <a:hlink>
          <a:srgbClr val="08CE6B"/>
        </a:hlink>
        <a:folHlink>
          <a:srgbClr val="FFCC01"/>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4_Custom Design">
  <a:themeElements>
    <a:clrScheme name="4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4_Custom Design">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lnDef>
  </a:objectDefaults>
  <a:extraClrSchemeLst>
    <a:extraClrScheme>
      <a:clrScheme name="4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Powerpoint Template">
  <a:themeElements>
    <a:clrScheme name="1_Powerpoint Template 15">
      <a:dk1>
        <a:srgbClr val="000000"/>
      </a:dk1>
      <a:lt1>
        <a:srgbClr val="FFFFFF"/>
      </a:lt1>
      <a:dk2>
        <a:srgbClr val="000000"/>
      </a:dk2>
      <a:lt2>
        <a:srgbClr val="5F5F5F"/>
      </a:lt2>
      <a:accent1>
        <a:srgbClr val="B2B2B2"/>
      </a:accent1>
      <a:accent2>
        <a:srgbClr val="00CCFF"/>
      </a:accent2>
      <a:accent3>
        <a:srgbClr val="FFFFFF"/>
      </a:accent3>
      <a:accent4>
        <a:srgbClr val="000000"/>
      </a:accent4>
      <a:accent5>
        <a:srgbClr val="D5D5D5"/>
      </a:accent5>
      <a:accent6>
        <a:srgbClr val="00B9E7"/>
      </a:accent6>
      <a:hlink>
        <a:srgbClr val="08CE6B"/>
      </a:hlink>
      <a:folHlink>
        <a:srgbClr val="FFCC01"/>
      </a:folHlink>
    </a:clrScheme>
    <a:fontScheme name="1_Powerpoint Templat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lnDef>
  </a:objectDefaults>
  <a:extraClrSchemeLst>
    <a:extraClrScheme>
      <a:clrScheme name="1_Powerpoint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Powerpoint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Powerpoint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Powerpoint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Powerpoint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Powerpoint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Powerpoint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Powerpoint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Powerpoint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Powerpoint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Powerpoint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Powerpoint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Powerpoint Template 13">
        <a:dk1>
          <a:srgbClr val="000000"/>
        </a:dk1>
        <a:lt1>
          <a:srgbClr val="FFFFFF"/>
        </a:lt1>
        <a:dk2>
          <a:srgbClr val="000000"/>
        </a:dk2>
        <a:lt2>
          <a:srgbClr val="808080"/>
        </a:lt2>
        <a:accent1>
          <a:srgbClr val="5F5F5F"/>
        </a:accent1>
        <a:accent2>
          <a:srgbClr val="006699"/>
        </a:accent2>
        <a:accent3>
          <a:srgbClr val="FFFFFF"/>
        </a:accent3>
        <a:accent4>
          <a:srgbClr val="000000"/>
        </a:accent4>
        <a:accent5>
          <a:srgbClr val="B6B6B6"/>
        </a:accent5>
        <a:accent6>
          <a:srgbClr val="005C8A"/>
        </a:accent6>
        <a:hlink>
          <a:srgbClr val="339966"/>
        </a:hlink>
        <a:folHlink>
          <a:srgbClr val="FFA401"/>
        </a:folHlink>
      </a:clrScheme>
      <a:clrMap bg1="lt1" tx1="dk1" bg2="lt2" tx2="dk2" accent1="accent1" accent2="accent2" accent3="accent3" accent4="accent4" accent5="accent5" accent6="accent6" hlink="hlink" folHlink="folHlink"/>
    </a:extraClrScheme>
    <a:extraClrScheme>
      <a:clrScheme name="1_Powerpoint Template 14">
        <a:dk1>
          <a:srgbClr val="000000"/>
        </a:dk1>
        <a:lt1>
          <a:srgbClr val="FFFFFF"/>
        </a:lt1>
        <a:dk2>
          <a:srgbClr val="000000"/>
        </a:dk2>
        <a:lt2>
          <a:srgbClr val="5F5F5F"/>
        </a:lt2>
        <a:accent1>
          <a:srgbClr val="5F5F5F"/>
        </a:accent1>
        <a:accent2>
          <a:srgbClr val="00CCFF"/>
        </a:accent2>
        <a:accent3>
          <a:srgbClr val="FFFFFF"/>
        </a:accent3>
        <a:accent4>
          <a:srgbClr val="000000"/>
        </a:accent4>
        <a:accent5>
          <a:srgbClr val="B6B6B6"/>
        </a:accent5>
        <a:accent6>
          <a:srgbClr val="00B9E7"/>
        </a:accent6>
        <a:hlink>
          <a:srgbClr val="08CE6B"/>
        </a:hlink>
        <a:folHlink>
          <a:srgbClr val="FFCC01"/>
        </a:folHlink>
      </a:clrScheme>
      <a:clrMap bg1="lt1" tx1="dk1" bg2="lt2" tx2="dk2" accent1="accent1" accent2="accent2" accent3="accent3" accent4="accent4" accent5="accent5" accent6="accent6" hlink="hlink" folHlink="folHlink"/>
    </a:extraClrScheme>
    <a:extraClrScheme>
      <a:clrScheme name="1_Powerpoint Template 15">
        <a:dk1>
          <a:srgbClr val="000000"/>
        </a:dk1>
        <a:lt1>
          <a:srgbClr val="FFFFFF"/>
        </a:lt1>
        <a:dk2>
          <a:srgbClr val="000000"/>
        </a:dk2>
        <a:lt2>
          <a:srgbClr val="5F5F5F"/>
        </a:lt2>
        <a:accent1>
          <a:srgbClr val="B2B2B2"/>
        </a:accent1>
        <a:accent2>
          <a:srgbClr val="00CCFF"/>
        </a:accent2>
        <a:accent3>
          <a:srgbClr val="FFFFFF"/>
        </a:accent3>
        <a:accent4>
          <a:srgbClr val="000000"/>
        </a:accent4>
        <a:accent5>
          <a:srgbClr val="D5D5D5"/>
        </a:accent5>
        <a:accent6>
          <a:srgbClr val="00B9E7"/>
        </a:accent6>
        <a:hlink>
          <a:srgbClr val="08CE6B"/>
        </a:hlink>
        <a:folHlink>
          <a:srgbClr val="FFCC01"/>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Powerpoint Template">
  <a:themeElements>
    <a:clrScheme name="Powerpoint Template 15">
      <a:dk1>
        <a:srgbClr val="000000"/>
      </a:dk1>
      <a:lt1>
        <a:srgbClr val="FFFFFF"/>
      </a:lt1>
      <a:dk2>
        <a:srgbClr val="000000"/>
      </a:dk2>
      <a:lt2>
        <a:srgbClr val="5F5F5F"/>
      </a:lt2>
      <a:accent1>
        <a:srgbClr val="B2B2B2"/>
      </a:accent1>
      <a:accent2>
        <a:srgbClr val="00CCFF"/>
      </a:accent2>
      <a:accent3>
        <a:srgbClr val="FFFFFF"/>
      </a:accent3>
      <a:accent4>
        <a:srgbClr val="000000"/>
      </a:accent4>
      <a:accent5>
        <a:srgbClr val="D5D5D5"/>
      </a:accent5>
      <a:accent6>
        <a:srgbClr val="00B9E7"/>
      </a:accent6>
      <a:hlink>
        <a:srgbClr val="08CE6B"/>
      </a:hlink>
      <a:folHlink>
        <a:srgbClr val="FFCC01"/>
      </a:folHlink>
    </a:clrScheme>
    <a:fontScheme name="Powerpoint Templat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lnDef>
  </a:objectDefaults>
  <a:extraClrSchemeLst>
    <a:extraClrScheme>
      <a:clrScheme name="Powerpoint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owerpoint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owerpoint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owerpoint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owerpoint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owerpoint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owerpoint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owerpoint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owerpoint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owerpoint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owerpoint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owerpoint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Powerpoint Template 13">
        <a:dk1>
          <a:srgbClr val="000000"/>
        </a:dk1>
        <a:lt1>
          <a:srgbClr val="FFFFFF"/>
        </a:lt1>
        <a:dk2>
          <a:srgbClr val="000000"/>
        </a:dk2>
        <a:lt2>
          <a:srgbClr val="808080"/>
        </a:lt2>
        <a:accent1>
          <a:srgbClr val="5F5F5F"/>
        </a:accent1>
        <a:accent2>
          <a:srgbClr val="006699"/>
        </a:accent2>
        <a:accent3>
          <a:srgbClr val="FFFFFF"/>
        </a:accent3>
        <a:accent4>
          <a:srgbClr val="000000"/>
        </a:accent4>
        <a:accent5>
          <a:srgbClr val="B6B6B6"/>
        </a:accent5>
        <a:accent6>
          <a:srgbClr val="005C8A"/>
        </a:accent6>
        <a:hlink>
          <a:srgbClr val="339966"/>
        </a:hlink>
        <a:folHlink>
          <a:srgbClr val="FFA401"/>
        </a:folHlink>
      </a:clrScheme>
      <a:clrMap bg1="lt1" tx1="dk1" bg2="lt2" tx2="dk2" accent1="accent1" accent2="accent2" accent3="accent3" accent4="accent4" accent5="accent5" accent6="accent6" hlink="hlink" folHlink="folHlink"/>
    </a:extraClrScheme>
    <a:extraClrScheme>
      <a:clrScheme name="Powerpoint Template 14">
        <a:dk1>
          <a:srgbClr val="000000"/>
        </a:dk1>
        <a:lt1>
          <a:srgbClr val="FFFFFF"/>
        </a:lt1>
        <a:dk2>
          <a:srgbClr val="000000"/>
        </a:dk2>
        <a:lt2>
          <a:srgbClr val="5F5F5F"/>
        </a:lt2>
        <a:accent1>
          <a:srgbClr val="5F5F5F"/>
        </a:accent1>
        <a:accent2>
          <a:srgbClr val="00CCFF"/>
        </a:accent2>
        <a:accent3>
          <a:srgbClr val="FFFFFF"/>
        </a:accent3>
        <a:accent4>
          <a:srgbClr val="000000"/>
        </a:accent4>
        <a:accent5>
          <a:srgbClr val="B6B6B6"/>
        </a:accent5>
        <a:accent6>
          <a:srgbClr val="00B9E7"/>
        </a:accent6>
        <a:hlink>
          <a:srgbClr val="08CE6B"/>
        </a:hlink>
        <a:folHlink>
          <a:srgbClr val="FFCC01"/>
        </a:folHlink>
      </a:clrScheme>
      <a:clrMap bg1="lt1" tx1="dk1" bg2="lt2" tx2="dk2" accent1="accent1" accent2="accent2" accent3="accent3" accent4="accent4" accent5="accent5" accent6="accent6" hlink="hlink" folHlink="folHlink"/>
    </a:extraClrScheme>
    <a:extraClrScheme>
      <a:clrScheme name="Powerpoint Template 15">
        <a:dk1>
          <a:srgbClr val="000000"/>
        </a:dk1>
        <a:lt1>
          <a:srgbClr val="FFFFFF"/>
        </a:lt1>
        <a:dk2>
          <a:srgbClr val="000000"/>
        </a:dk2>
        <a:lt2>
          <a:srgbClr val="5F5F5F"/>
        </a:lt2>
        <a:accent1>
          <a:srgbClr val="B2B2B2"/>
        </a:accent1>
        <a:accent2>
          <a:srgbClr val="00CCFF"/>
        </a:accent2>
        <a:accent3>
          <a:srgbClr val="FFFFFF"/>
        </a:accent3>
        <a:accent4>
          <a:srgbClr val="000000"/>
        </a:accent4>
        <a:accent5>
          <a:srgbClr val="D5D5D5"/>
        </a:accent5>
        <a:accent6>
          <a:srgbClr val="00B9E7"/>
        </a:accent6>
        <a:hlink>
          <a:srgbClr val="08CE6B"/>
        </a:hlink>
        <a:folHlink>
          <a:srgbClr val="FFCC01"/>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5_Custom Design">
  <a:themeElements>
    <a:clrScheme name="4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4_Custom Design">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lnDef>
  </a:objectDefaults>
  <a:extraClrSchemeLst>
    <a:extraClrScheme>
      <a:clrScheme name="4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8_Custom Design">
  <a:themeElements>
    <a:clrScheme name="Custom Design 14">
      <a:dk1>
        <a:srgbClr val="000000"/>
      </a:dk1>
      <a:lt1>
        <a:srgbClr val="FFFFFF"/>
      </a:lt1>
      <a:dk2>
        <a:srgbClr val="000000"/>
      </a:dk2>
      <a:lt2>
        <a:srgbClr val="5F5F5F"/>
      </a:lt2>
      <a:accent1>
        <a:srgbClr val="5F5F5F"/>
      </a:accent1>
      <a:accent2>
        <a:srgbClr val="00CCFF"/>
      </a:accent2>
      <a:accent3>
        <a:srgbClr val="FFFFFF"/>
      </a:accent3>
      <a:accent4>
        <a:srgbClr val="000000"/>
      </a:accent4>
      <a:accent5>
        <a:srgbClr val="B6B6B6"/>
      </a:accent5>
      <a:accent6>
        <a:srgbClr val="00B9E7"/>
      </a:accent6>
      <a:hlink>
        <a:srgbClr val="08CE6B"/>
      </a:hlink>
      <a:folHlink>
        <a:srgbClr val="FFCC01"/>
      </a:folHlink>
    </a:clrScheme>
    <a:fontScheme name="8_Custom Design">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ustom Design 13">
        <a:dk1>
          <a:srgbClr val="000000"/>
        </a:dk1>
        <a:lt1>
          <a:srgbClr val="FFFFFF"/>
        </a:lt1>
        <a:dk2>
          <a:srgbClr val="000000"/>
        </a:dk2>
        <a:lt2>
          <a:srgbClr val="808080"/>
        </a:lt2>
        <a:accent1>
          <a:srgbClr val="5F5F5F"/>
        </a:accent1>
        <a:accent2>
          <a:srgbClr val="006699"/>
        </a:accent2>
        <a:accent3>
          <a:srgbClr val="FFFFFF"/>
        </a:accent3>
        <a:accent4>
          <a:srgbClr val="000000"/>
        </a:accent4>
        <a:accent5>
          <a:srgbClr val="B6B6B6"/>
        </a:accent5>
        <a:accent6>
          <a:srgbClr val="005C8A"/>
        </a:accent6>
        <a:hlink>
          <a:srgbClr val="339966"/>
        </a:hlink>
        <a:folHlink>
          <a:srgbClr val="FFA401"/>
        </a:folHlink>
      </a:clrScheme>
      <a:clrMap bg1="lt1" tx1="dk1" bg2="lt2" tx2="dk2" accent1="accent1" accent2="accent2" accent3="accent3" accent4="accent4" accent5="accent5" accent6="accent6" hlink="hlink" folHlink="folHlink"/>
    </a:extraClrScheme>
    <a:extraClrScheme>
      <a:clrScheme name="Custom Design 14">
        <a:dk1>
          <a:srgbClr val="000000"/>
        </a:dk1>
        <a:lt1>
          <a:srgbClr val="FFFFFF"/>
        </a:lt1>
        <a:dk2>
          <a:srgbClr val="000000"/>
        </a:dk2>
        <a:lt2>
          <a:srgbClr val="5F5F5F"/>
        </a:lt2>
        <a:accent1>
          <a:srgbClr val="5F5F5F"/>
        </a:accent1>
        <a:accent2>
          <a:srgbClr val="00CCFF"/>
        </a:accent2>
        <a:accent3>
          <a:srgbClr val="FFFFFF"/>
        </a:accent3>
        <a:accent4>
          <a:srgbClr val="000000"/>
        </a:accent4>
        <a:accent5>
          <a:srgbClr val="B6B6B6"/>
        </a:accent5>
        <a:accent6>
          <a:srgbClr val="00B9E7"/>
        </a:accent6>
        <a:hlink>
          <a:srgbClr val="08CE6B"/>
        </a:hlink>
        <a:folHlink>
          <a:srgbClr val="FFCC01"/>
        </a:folHlink>
      </a:clrScheme>
      <a:clrMap bg1="lt1" tx1="dk1" bg2="lt2" tx2="dk2" accent1="accent1" accent2="accent2" accent3="accent3" accent4="accent4" accent5="accent5" accent6="accent6" hlink="hlink" folHlink="folHlink"/>
    </a:extraClrScheme>
    <a:extraClrScheme>
      <a:clrScheme name="Custom Design 15">
        <a:dk1>
          <a:srgbClr val="000000"/>
        </a:dk1>
        <a:lt1>
          <a:srgbClr val="FFFFFF"/>
        </a:lt1>
        <a:dk2>
          <a:srgbClr val="000000"/>
        </a:dk2>
        <a:lt2>
          <a:srgbClr val="5F5F5F"/>
        </a:lt2>
        <a:accent1>
          <a:srgbClr val="B2B2B2"/>
        </a:accent1>
        <a:accent2>
          <a:srgbClr val="00CCFF"/>
        </a:accent2>
        <a:accent3>
          <a:srgbClr val="FFFFFF"/>
        </a:accent3>
        <a:accent4>
          <a:srgbClr val="000000"/>
        </a:accent4>
        <a:accent5>
          <a:srgbClr val="D5D5D5"/>
        </a:accent5>
        <a:accent6>
          <a:srgbClr val="00B9E7"/>
        </a:accent6>
        <a:hlink>
          <a:srgbClr val="08CE6B"/>
        </a:hlink>
        <a:folHlink>
          <a:srgbClr val="FFCC01"/>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1363</TotalTime>
  <Words>3508</Words>
  <Application>Microsoft PowerPoint</Application>
  <PresentationFormat>On-screen Show (4:3)</PresentationFormat>
  <Paragraphs>579</Paragraphs>
  <Slides>48</Slides>
  <Notes>5</Notes>
  <HiddenSlides>0</HiddenSlides>
  <MMClips>0</MMClips>
  <ScaleCrop>false</ScaleCrop>
  <HeadingPairs>
    <vt:vector size="6" baseType="variant">
      <vt:variant>
        <vt:lpstr>Fonts Used</vt:lpstr>
      </vt:variant>
      <vt:variant>
        <vt:i4>6</vt:i4>
      </vt:variant>
      <vt:variant>
        <vt:lpstr>Design Template</vt:lpstr>
      </vt:variant>
      <vt:variant>
        <vt:i4>7</vt:i4>
      </vt:variant>
      <vt:variant>
        <vt:lpstr>Slide Titles</vt:lpstr>
      </vt:variant>
      <vt:variant>
        <vt:i4>48</vt:i4>
      </vt:variant>
    </vt:vector>
  </HeadingPairs>
  <TitlesOfParts>
    <vt:vector size="61" baseType="lpstr">
      <vt:lpstr>Trebuchet MS</vt:lpstr>
      <vt:lpstr>Arial</vt:lpstr>
      <vt:lpstr>Wingdings</vt:lpstr>
      <vt:lpstr>Times</vt:lpstr>
      <vt:lpstr>Arial Unicode MS</vt:lpstr>
      <vt:lpstr>Times New Roman</vt:lpstr>
      <vt:lpstr>blank</vt:lpstr>
      <vt:lpstr>4_Custom Design</vt:lpstr>
      <vt:lpstr>1_Powerpoint Template</vt:lpstr>
      <vt:lpstr>2_Powerpoint Template</vt:lpstr>
      <vt:lpstr>5_Custom Design</vt:lpstr>
      <vt:lpstr>8_Custom Design</vt:lpstr>
      <vt:lpstr>8_Custom Design</vt:lpstr>
      <vt:lpstr>Slide 1</vt:lpstr>
      <vt:lpstr>Contents</vt:lpstr>
      <vt:lpstr>Slide 3</vt:lpstr>
      <vt:lpstr>Enterprise Data Warehousing – Variants &amp; Processes</vt:lpstr>
      <vt:lpstr>Modeling the EDW – Main Processes Overview</vt:lpstr>
      <vt:lpstr>Modeling the EDW – Main Processes - 1</vt:lpstr>
      <vt:lpstr>Modeling the EDW – Main Processes - 2</vt:lpstr>
      <vt:lpstr>Modeling the EDW – Main Processes - 3</vt:lpstr>
      <vt:lpstr>Modeling the EDW – Main Processes - 4</vt:lpstr>
      <vt:lpstr>Modeling the EDW – Main Processes - 1</vt:lpstr>
      <vt:lpstr>Modeling the EDW – Main Processes - 2</vt:lpstr>
      <vt:lpstr>Modeling the EDW – Process Flow</vt:lpstr>
      <vt:lpstr>Enterprise Data Warehousing – Variants &amp; Processes</vt:lpstr>
      <vt:lpstr>Running the EDW – Main Processes Overview</vt:lpstr>
      <vt:lpstr>Running the EDW – Main Processes - 1</vt:lpstr>
      <vt:lpstr>Running the EDW – Main Processes - 2</vt:lpstr>
      <vt:lpstr>Running the EDW – Main Processes - 3</vt:lpstr>
      <vt:lpstr>Running the EDW – Main Processes - 4</vt:lpstr>
      <vt:lpstr>Running the EDW – Main Processes - 1</vt:lpstr>
      <vt:lpstr>Running the EDW – Main Processes - 2</vt:lpstr>
      <vt:lpstr>Running the EDW – Main Processes - 3</vt:lpstr>
      <vt:lpstr>Running the EDW – Main Processes - 4</vt:lpstr>
      <vt:lpstr>Running the EDW – Main Processes - 1</vt:lpstr>
      <vt:lpstr>Running the EDW – Main Processes - 2</vt:lpstr>
      <vt:lpstr>Running the EDW – Main Processes - 2</vt:lpstr>
      <vt:lpstr>Running the EDW – Main Processes - 2</vt:lpstr>
      <vt:lpstr>Running the EDW – Process Flow</vt:lpstr>
      <vt:lpstr>Slide 28</vt:lpstr>
      <vt:lpstr>Business Explorer Strategic Focus </vt:lpstr>
      <vt:lpstr>Business Explorer Suite </vt:lpstr>
      <vt:lpstr>Enterprise Reporting, Query &amp; Analysis – scenario variants</vt:lpstr>
      <vt:lpstr>Business Explorer Suite – Query Designer</vt:lpstr>
      <vt:lpstr>Business Explorer Suite -  Report Designer</vt:lpstr>
      <vt:lpstr>Business Explorer Suite – Web Application Designer</vt:lpstr>
      <vt:lpstr>Business Explorer Suite – Web Analyzer</vt:lpstr>
      <vt:lpstr>Business Explorer Suite – BEx Analyzer </vt:lpstr>
      <vt:lpstr>Business Explorer Suite – Information Broadcasting</vt:lpstr>
      <vt:lpstr>Business Explorer Suite – BEx Web Printing</vt:lpstr>
      <vt:lpstr>Document Integration</vt:lpstr>
      <vt:lpstr>KM Services &amp; BI</vt:lpstr>
      <vt:lpstr>KM &amp; Collaboration Services</vt:lpstr>
      <vt:lpstr>Modeling of BI Application using Visual Composer</vt:lpstr>
      <vt:lpstr>Slide 43</vt:lpstr>
      <vt:lpstr>Business Planning and Analysis Services - Processes</vt:lpstr>
      <vt:lpstr>Business Planning and Analysis Services - Processes</vt:lpstr>
      <vt:lpstr>Business Planning and Analysis Services - Processes</vt:lpstr>
      <vt:lpstr>Business Planning and Analysis Services - Processes</vt:lpstr>
      <vt:lpstr>Slide 48</vt:lpstr>
    </vt:vector>
  </TitlesOfParts>
  <Manager>Sushma Rajagopalan</Manager>
  <Company>L&amp;TInfotech</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LTITL</dc:creator>
  <cp:lastModifiedBy>280952</cp:lastModifiedBy>
  <cp:revision>388</cp:revision>
  <dcterms:created xsi:type="dcterms:W3CDTF">2009-01-27T11:34:11Z</dcterms:created>
  <dcterms:modified xsi:type="dcterms:W3CDTF">2009-03-24T06:34:34Z</dcterms:modified>
</cp:coreProperties>
</file>