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43"/>
  </p:notesMasterIdLst>
  <p:handoutMasterIdLst>
    <p:handoutMasterId r:id="rId44"/>
  </p:handoutMasterIdLst>
  <p:sldIdLst>
    <p:sldId id="374" r:id="rId7"/>
    <p:sldId id="361" r:id="rId8"/>
    <p:sldId id="410" r:id="rId9"/>
    <p:sldId id="510" r:id="rId10"/>
    <p:sldId id="381" r:id="rId11"/>
    <p:sldId id="511" r:id="rId12"/>
    <p:sldId id="513" r:id="rId13"/>
    <p:sldId id="514" r:id="rId14"/>
    <p:sldId id="515" r:id="rId15"/>
    <p:sldId id="516" r:id="rId16"/>
    <p:sldId id="517" r:id="rId17"/>
    <p:sldId id="525" r:id="rId18"/>
    <p:sldId id="522" r:id="rId19"/>
    <p:sldId id="523" r:id="rId20"/>
    <p:sldId id="524" r:id="rId21"/>
    <p:sldId id="526" r:id="rId22"/>
    <p:sldId id="520" r:id="rId23"/>
    <p:sldId id="521" r:id="rId24"/>
    <p:sldId id="528" r:id="rId25"/>
    <p:sldId id="529" r:id="rId26"/>
    <p:sldId id="535" r:id="rId27"/>
    <p:sldId id="539" r:id="rId28"/>
    <p:sldId id="536" r:id="rId29"/>
    <p:sldId id="538" r:id="rId30"/>
    <p:sldId id="537" r:id="rId31"/>
    <p:sldId id="531" r:id="rId32"/>
    <p:sldId id="547" r:id="rId33"/>
    <p:sldId id="548" r:id="rId34"/>
    <p:sldId id="549" r:id="rId35"/>
    <p:sldId id="550" r:id="rId36"/>
    <p:sldId id="551" r:id="rId37"/>
    <p:sldId id="552" r:id="rId38"/>
    <p:sldId id="553" r:id="rId39"/>
    <p:sldId id="554" r:id="rId40"/>
    <p:sldId id="546" r:id="rId41"/>
    <p:sldId id="372" r:id="rId42"/>
  </p:sldIdLst>
  <p:sldSz cx="9144000" cy="6858000" type="screen4x3"/>
  <p:notesSz cx="6858000" cy="9144000"/>
  <p:defaultTextStyle>
    <a:defPPr>
      <a:defRPr lang="en-US"/>
    </a:defPPr>
    <a:lvl1pPr algn="l" rtl="0" eaLnBrk="0" fontAlgn="base" hangingPunct="0">
      <a:spcBef>
        <a:spcPct val="0"/>
      </a:spcBef>
      <a:spcAft>
        <a:spcPct val="0"/>
      </a:spcAft>
      <a:defRPr sz="2000" b="1" kern="1200">
        <a:solidFill>
          <a:schemeClr val="tx1"/>
        </a:solidFill>
        <a:latin typeface="Trebuchet MS" pitchFamily="34" charset="0"/>
        <a:ea typeface="+mn-ea"/>
        <a:cs typeface="+mn-cs"/>
      </a:defRPr>
    </a:lvl1pPr>
    <a:lvl2pPr marL="457200" algn="l" rtl="0" eaLnBrk="0" fontAlgn="base" hangingPunct="0">
      <a:spcBef>
        <a:spcPct val="0"/>
      </a:spcBef>
      <a:spcAft>
        <a:spcPct val="0"/>
      </a:spcAft>
      <a:defRPr sz="2000" b="1" kern="1200">
        <a:solidFill>
          <a:schemeClr val="tx1"/>
        </a:solidFill>
        <a:latin typeface="Trebuchet MS" pitchFamily="34" charset="0"/>
        <a:ea typeface="+mn-ea"/>
        <a:cs typeface="+mn-cs"/>
      </a:defRPr>
    </a:lvl2pPr>
    <a:lvl3pPr marL="914400" algn="l" rtl="0" eaLnBrk="0" fontAlgn="base" hangingPunct="0">
      <a:spcBef>
        <a:spcPct val="0"/>
      </a:spcBef>
      <a:spcAft>
        <a:spcPct val="0"/>
      </a:spcAft>
      <a:defRPr sz="2000" b="1" kern="1200">
        <a:solidFill>
          <a:schemeClr val="tx1"/>
        </a:solidFill>
        <a:latin typeface="Trebuchet MS" pitchFamily="34" charset="0"/>
        <a:ea typeface="+mn-ea"/>
        <a:cs typeface="+mn-cs"/>
      </a:defRPr>
    </a:lvl3pPr>
    <a:lvl4pPr marL="1371600" algn="l" rtl="0" eaLnBrk="0" fontAlgn="base" hangingPunct="0">
      <a:spcBef>
        <a:spcPct val="0"/>
      </a:spcBef>
      <a:spcAft>
        <a:spcPct val="0"/>
      </a:spcAft>
      <a:defRPr sz="2000" b="1" kern="1200">
        <a:solidFill>
          <a:schemeClr val="tx1"/>
        </a:solidFill>
        <a:latin typeface="Trebuchet MS" pitchFamily="34" charset="0"/>
        <a:ea typeface="+mn-ea"/>
        <a:cs typeface="+mn-cs"/>
      </a:defRPr>
    </a:lvl4pPr>
    <a:lvl5pPr marL="1828800" algn="l" rtl="0" eaLnBrk="0" fontAlgn="base" hangingPunct="0">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CE17C"/>
    <a:srgbClr val="EAEAEA"/>
    <a:srgbClr val="808080"/>
    <a:srgbClr val="5F5F5F"/>
    <a:srgbClr val="007161"/>
    <a:srgbClr val="D71903"/>
    <a:srgbClr val="0054B4"/>
    <a:srgbClr val="04ACB4"/>
    <a:srgbClr val="72B24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502" autoAdjust="0"/>
    <p:restoredTop sz="85714" autoAdjust="0"/>
  </p:normalViewPr>
  <p:slideViewPr>
    <p:cSldViewPr snapToGrid="0">
      <p:cViewPr varScale="1">
        <p:scale>
          <a:sx n="70" d="100"/>
          <a:sy n="70" d="100"/>
        </p:scale>
        <p:origin x="-408" y="-24"/>
      </p:cViewPr>
      <p:guideLst>
        <p:guide orient="horz" pos="2160"/>
        <p:guide pos="288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877C965B-EA27-4E62-BAFF-F21C688A88C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AE2F5C4D-B15E-48F1-A4B0-39DD9BD8F10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BB24CFA-C67F-4AC9-AF36-E4937CEB7A6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508E127-4FAD-4557-9973-CE5A07894BE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B36C8793-7C79-4278-97EA-5916EAFFF1D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0EA5C88B-F249-44B6-BADA-88D1F323DC9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44A953F-AA78-4079-9851-DF83AF7C916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EAA0004-F993-4840-BAF9-917450475C1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4EEBC7B-8E70-46DA-9647-4CC51BC7DD50}"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ECB478B1-1BDE-469E-B495-24E3C61B977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6EA70984-A371-47E4-9C11-BD262AD745D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4817EAE0-ECC5-492B-924D-7A5101FA9CF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3B7629FD-FF68-4832-BA3E-765466B4A45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5A9766C7-BB3B-4B1F-9B1E-ECD0101CC36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470FF04B-DA97-4CB3-932B-4FA51CC69321}"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55247618-9D00-4E88-8901-55DC58F287A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EA03E4F-A9E9-4AD6-8F0F-BCA938B869A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ED122E6-D78F-487C-952C-61440851465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C736CB9-689C-40F3-960A-36F300EE0ACD}"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EF64B759-D93E-46DA-BCD0-B76415B142AF}"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735B61D-900E-4A9B-8EE9-263C3330EAAA}"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D98C79AA-28F5-4980-B02A-2FC67440FC68}"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0B3BC948-909D-45E0-B168-6935DB6A8AC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48B83021-50A6-404A-9A41-4C2679D9C52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13FA6010-1337-4B5C-B946-FCF65A2DAAA5}"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7607DBB2-1F24-4978-9958-4F3089382B08}"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29DF64FF-207B-4982-92FA-2D82DA97F90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CE0E61A-9BEC-43B0-9011-85B73FFCB702}"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648CD0E-D797-47EB-A0EF-DAA5E1CE7AC1}"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24B50DD9-340F-49F5-9641-54335F483F00}"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FC0542D-4C6C-4DD1-8BFA-4C008B7DC1EB}"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1FC0B8B5-987E-4861-96F7-A332387832A6}"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B2D6CF7-09C7-4B76-94D1-A9ABAA0730F5}"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93B3024F-2DDB-45AA-A08E-89F7ABB39F17}"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5AD2BBA-3E42-4BCD-A3E1-04405D57DE4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73B04938-63BA-4D8B-BBC8-DF28B640F200}"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F2906769-66F7-4D82-B56F-0739A173C5E9}"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C5ECBAD6-6F89-4291-9EE2-71D095CEF136}"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9C73CB11-77DB-4B5F-A4AA-CF63C4FEEF0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7799B895-B71B-4071-AEA4-368DCEFE37E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08F8C66A-95EB-4BFF-871E-9009EAD3A550}"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7D9DB367-AD62-4F52-8E95-AD1B951A02B4}"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5F9BB5B-F948-4B15-83DB-5F2DE3C54313}"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3C201E73-92ED-49E9-BB49-41C7FF255385}"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F5ED4D70-AC5F-4909-BB03-3D63E98DCC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6A43A962-26EF-4379-BCE1-F15BB452884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E74C7FF-279F-45C2-BF50-64DED82037D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8FABE53-2DEB-42F7-A2EF-03B41652AC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410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02C3FE32-247E-4EDE-AB02-2151971C56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hf hdr="0" dt="0"/>
  <p:txStyles>
    <p:titleStyle>
      <a:lvl1pPr algn="l" rtl="0" eaLnBrk="1" fontAlgn="base" hangingPunct="1">
        <a:spcBef>
          <a:spcPct val="0"/>
        </a:spcBef>
        <a:spcAft>
          <a:spcPct val="0"/>
        </a:spcAft>
        <a:defRPr sz="2400" i="1">
          <a:solidFill>
            <a:schemeClr val="tx2"/>
          </a:solidFill>
          <a:latin typeface="+mj-lt"/>
          <a:ea typeface="+mj-ea"/>
          <a:cs typeface="+mj-cs"/>
        </a:defRPr>
      </a:lvl1pPr>
      <a:lvl2pPr algn="l" rtl="0" eaLnBrk="1" fontAlgn="base" hangingPunct="1">
        <a:spcBef>
          <a:spcPct val="0"/>
        </a:spcBef>
        <a:spcAft>
          <a:spcPct val="0"/>
        </a:spcAft>
        <a:defRPr sz="2400" i="1">
          <a:solidFill>
            <a:schemeClr val="tx2"/>
          </a:solidFill>
          <a:latin typeface="Trebuchet MS" pitchFamily="34" charset="0"/>
        </a:defRPr>
      </a:lvl2pPr>
      <a:lvl3pPr algn="l" rtl="0" eaLnBrk="1" fontAlgn="base" hangingPunct="1">
        <a:spcBef>
          <a:spcPct val="0"/>
        </a:spcBef>
        <a:spcAft>
          <a:spcPct val="0"/>
        </a:spcAft>
        <a:defRPr sz="2400" i="1">
          <a:solidFill>
            <a:schemeClr val="tx2"/>
          </a:solidFill>
          <a:latin typeface="Trebuchet MS" pitchFamily="34" charset="0"/>
        </a:defRPr>
      </a:lvl3pPr>
      <a:lvl4pPr algn="l" rtl="0" eaLnBrk="1" fontAlgn="base" hangingPunct="1">
        <a:spcBef>
          <a:spcPct val="0"/>
        </a:spcBef>
        <a:spcAft>
          <a:spcPct val="0"/>
        </a:spcAft>
        <a:defRPr sz="2400" i="1">
          <a:solidFill>
            <a:schemeClr val="tx2"/>
          </a:solidFill>
          <a:latin typeface="Trebuchet MS" pitchFamily="34" charset="0"/>
        </a:defRPr>
      </a:lvl4pPr>
      <a:lvl5pPr algn="l" rtl="0" eaLnBrk="1" fontAlgn="base" hangingPunct="1">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eaLnBrk="1" fontAlgn="base" hangingPunct="1">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1" fontAlgn="base" hangingPunct="1">
        <a:spcBef>
          <a:spcPct val="20000"/>
        </a:spcBef>
        <a:spcAft>
          <a:spcPct val="0"/>
        </a:spcAft>
        <a:buClr>
          <a:schemeClr val="bg2"/>
        </a:buClr>
        <a:buChar char="•"/>
        <a:defRPr sz="24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7ACB41FA-DB2D-44BA-ADD7-292B00B8099A}" type="slidenum">
              <a:rPr lang="en-US"/>
              <a:pPr>
                <a:defRPr/>
              </a:pPr>
              <a:t>‹#›</a:t>
            </a:fld>
            <a:endParaRPr lang="en-US"/>
          </a:p>
        </p:txBody>
      </p:sp>
      <p:sp>
        <p:nvSpPr>
          <p:cNvPr id="512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12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12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922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FF7824AF-D43B-49DE-A38B-26916016E4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4113D735-C5EC-4AB2-9324-45C2A22C4A88}" type="slidenum">
              <a:rPr lang="en-US"/>
              <a:pPr>
                <a:defRPr/>
              </a:pPr>
              <a:t>‹#›</a:t>
            </a:fld>
            <a:endParaRPr lang="en-US"/>
          </a:p>
        </p:txBody>
      </p:sp>
      <p:sp>
        <p:nvSpPr>
          <p:cNvPr id="1024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024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024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4006"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3315" name="Rectangle 3"/>
          <p:cNvSpPr>
            <a:spLocks noGrp="1" noChangeArrowheads="1"/>
          </p:cNvSpPr>
          <p:nvPr>
            <p:ph type="body" idx="1"/>
          </p:nvPr>
        </p:nvSpPr>
        <p:spPr/>
        <p:txBody>
          <a:bodyPr/>
          <a:lstStyle/>
          <a:p>
            <a:pPr>
              <a:spcBef>
                <a:spcPct val="0"/>
              </a:spcBef>
            </a:pPr>
            <a:r>
              <a:rPr lang="en-US" dirty="0" smtClean="0">
                <a:latin typeface="Trebuchet MS" pitchFamily="34" charset="0"/>
              </a:rPr>
              <a:t>11 February 2009</a:t>
            </a:r>
          </a:p>
        </p:txBody>
      </p:sp>
      <p:sp>
        <p:nvSpPr>
          <p:cNvPr id="13316" name="Text Box 5"/>
          <p:cNvSpPr txBox="1">
            <a:spLocks noChangeArrowheads="1"/>
          </p:cNvSpPr>
          <p:nvPr/>
        </p:nvSpPr>
        <p:spPr bwMode="auto">
          <a:xfrm>
            <a:off x="4394200" y="3568700"/>
            <a:ext cx="4309834" cy="830997"/>
          </a:xfrm>
          <a:prstGeom prst="rect">
            <a:avLst/>
          </a:prstGeom>
          <a:noFill/>
          <a:ln w="9525">
            <a:noFill/>
            <a:miter lim="800000"/>
            <a:headEnd/>
            <a:tailEnd/>
          </a:ln>
        </p:spPr>
        <p:txBody>
          <a:bodyPr wrap="none">
            <a:spAutoFit/>
          </a:bodyPr>
          <a:lstStyle/>
          <a:p>
            <a:r>
              <a:rPr lang="en-US" sz="2400" b="0" dirty="0" smtClean="0"/>
              <a:t>Enterprise Data Warehousing</a:t>
            </a:r>
          </a:p>
          <a:p>
            <a:r>
              <a:rPr lang="en-US" sz="2400" b="0" dirty="0" smtClean="0"/>
              <a:t>Re Partitioning &amp; Re Modeling</a:t>
            </a:r>
            <a:endParaRPr lang="en-US" sz="2400" b="0" dirty="0"/>
          </a:p>
        </p:txBody>
      </p:sp>
      <p:sp>
        <p:nvSpPr>
          <p:cNvPr id="13317" name="Text Box 6"/>
          <p:cNvSpPr txBox="1">
            <a:spLocks noChangeArrowheads="1"/>
          </p:cNvSpPr>
          <p:nvPr/>
        </p:nvSpPr>
        <p:spPr bwMode="auto">
          <a:xfrm>
            <a:off x="4378325" y="4367213"/>
            <a:ext cx="3958071" cy="400110"/>
          </a:xfrm>
          <a:prstGeom prst="rect">
            <a:avLst/>
          </a:prstGeom>
          <a:noFill/>
          <a:ln w="9525">
            <a:noFill/>
            <a:miter lim="800000"/>
            <a:headEnd/>
            <a:tailEnd/>
          </a:ln>
        </p:spPr>
        <p:txBody>
          <a:bodyPr wrap="none">
            <a:spAutoFit/>
          </a:bodyPr>
          <a:lstStyle/>
          <a:p>
            <a:r>
              <a:rPr lang="en-US" b="0" dirty="0"/>
              <a:t>Presentation to </a:t>
            </a:r>
            <a:r>
              <a:rPr lang="en-US" b="0" dirty="0" smtClean="0"/>
              <a:t>Pratt &amp; Whitney</a:t>
            </a:r>
            <a:endParaRPr lang="en-US"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10</a:t>
            </a:fld>
            <a:endParaRPr lang="en-US" smtClean="0"/>
          </a:p>
        </p:txBody>
      </p:sp>
      <p:sp>
        <p:nvSpPr>
          <p:cNvPr id="20484" name="Rectangle 2"/>
          <p:cNvSpPr>
            <a:spLocks noGrp="1" noChangeArrowheads="1"/>
          </p:cNvSpPr>
          <p:nvPr>
            <p:ph type="title"/>
          </p:nvPr>
        </p:nvSpPr>
        <p:spPr/>
        <p:txBody>
          <a:bodyPr/>
          <a:lstStyle/>
          <a:p>
            <a:r>
              <a:rPr lang="en-US" dirty="0" smtClean="0"/>
              <a:t> Process Flow of Partitioning</a:t>
            </a:r>
          </a:p>
        </p:txBody>
      </p:sp>
      <p:sp>
        <p:nvSpPr>
          <p:cNvPr id="6" name="AutoShape 19"/>
          <p:cNvSpPr>
            <a:spLocks noChangeArrowheads="1"/>
          </p:cNvSpPr>
          <p:nvPr/>
        </p:nvSpPr>
        <p:spPr bwMode="auto">
          <a:xfrm>
            <a:off x="951465" y="2279177"/>
            <a:ext cx="7237196" cy="1037229"/>
          </a:xfrm>
          <a:prstGeom prst="homePlate">
            <a:avLst>
              <a:gd name="adj" fmla="val 31229"/>
            </a:avLst>
          </a:prstGeom>
          <a:solidFill>
            <a:srgbClr val="FFF8DF"/>
          </a:solidFill>
          <a:ln w="9525">
            <a:solidFill>
              <a:srgbClr val="800000"/>
            </a:solidFill>
            <a:miter lim="800000"/>
            <a:headEnd/>
            <a:tailEnd/>
          </a:ln>
          <a:effectLst/>
        </p:spPr>
        <p:txBody>
          <a:bodyPr wrap="none" anchor="ctr" anchorCtr="0"/>
          <a:lstStyle/>
          <a:p>
            <a:pPr>
              <a:lnSpc>
                <a:spcPct val="150000"/>
              </a:lnSpc>
            </a:pPr>
            <a:r>
              <a:rPr lang="en-US" sz="1600" b="0" dirty="0" smtClean="0"/>
              <a:t>Since data is physically copied, new indexes created and table statistics </a:t>
            </a:r>
          </a:p>
          <a:p>
            <a:pPr>
              <a:lnSpc>
                <a:spcPct val="150000"/>
              </a:lnSpc>
            </a:pPr>
            <a:r>
              <a:rPr lang="en-US" sz="1600" b="0" dirty="0" smtClean="0"/>
              <a:t>calculated, this action may take several hours, depending on the size of the</a:t>
            </a:r>
          </a:p>
          <a:p>
            <a:pPr>
              <a:lnSpc>
                <a:spcPct val="150000"/>
              </a:lnSpc>
            </a:pPr>
            <a:r>
              <a:rPr lang="en-US" sz="1600" b="0" dirty="0" smtClean="0"/>
              <a:t> </a:t>
            </a:r>
            <a:r>
              <a:rPr lang="en-US" sz="1600" b="0" dirty="0" err="1" smtClean="0"/>
              <a:t>InfoCube</a:t>
            </a:r>
            <a:endParaRPr lang="en-US" sz="1600" b="0" dirty="0" smtClean="0"/>
          </a:p>
        </p:txBody>
      </p:sp>
      <p:sp>
        <p:nvSpPr>
          <p:cNvPr id="8" name="AutoShape 16"/>
          <p:cNvSpPr>
            <a:spLocks noChangeArrowheads="1"/>
          </p:cNvSpPr>
          <p:nvPr/>
        </p:nvSpPr>
        <p:spPr bwMode="auto">
          <a:xfrm>
            <a:off x="483528" y="2488100"/>
            <a:ext cx="458172" cy="446183"/>
          </a:xfrm>
          <a:custGeom>
            <a:avLst/>
            <a:gdLst>
              <a:gd name="G0" fmla="+- 12407 0 0"/>
              <a:gd name="G1" fmla="+- 5464 0 0"/>
              <a:gd name="G2" fmla="+- 21600 0 5464"/>
              <a:gd name="G3" fmla="+- 10800 0 5464"/>
              <a:gd name="G4" fmla="+- 21600 0 12407"/>
              <a:gd name="G5" fmla="*/ G4 G3 10800"/>
              <a:gd name="G6" fmla="+- 21600 0 G5"/>
              <a:gd name="T0" fmla="*/ 12407 w 21600"/>
              <a:gd name="T1" fmla="*/ 0 h 21600"/>
              <a:gd name="T2" fmla="*/ 0 w 21600"/>
              <a:gd name="T3" fmla="*/ 10800 h 21600"/>
              <a:gd name="T4" fmla="*/ 1240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2407" y="0"/>
                </a:moveTo>
                <a:lnTo>
                  <a:pt x="12407" y="5464"/>
                </a:lnTo>
                <a:lnTo>
                  <a:pt x="3375" y="5464"/>
                </a:lnTo>
                <a:lnTo>
                  <a:pt x="3375" y="16136"/>
                </a:lnTo>
                <a:lnTo>
                  <a:pt x="12407" y="16136"/>
                </a:lnTo>
                <a:lnTo>
                  <a:pt x="12407" y="21600"/>
                </a:lnTo>
                <a:lnTo>
                  <a:pt x="21600" y="10800"/>
                </a:lnTo>
                <a:close/>
              </a:path>
              <a:path w="21600" h="21600">
                <a:moveTo>
                  <a:pt x="1350" y="5464"/>
                </a:moveTo>
                <a:lnTo>
                  <a:pt x="1350" y="16136"/>
                </a:lnTo>
                <a:lnTo>
                  <a:pt x="2700" y="16136"/>
                </a:lnTo>
                <a:lnTo>
                  <a:pt x="2700" y="5464"/>
                </a:lnTo>
                <a:close/>
              </a:path>
              <a:path w="21600" h="21600">
                <a:moveTo>
                  <a:pt x="0" y="5464"/>
                </a:moveTo>
                <a:lnTo>
                  <a:pt x="0" y="16136"/>
                </a:lnTo>
                <a:lnTo>
                  <a:pt x="675" y="16136"/>
                </a:lnTo>
                <a:lnTo>
                  <a:pt x="675" y="5464"/>
                </a:lnTo>
                <a:close/>
              </a:path>
            </a:pathLst>
          </a:custGeom>
          <a:solidFill>
            <a:srgbClr val="FFCC00"/>
          </a:solidFill>
          <a:ln w="9525">
            <a:solidFill>
              <a:srgbClr val="800000"/>
            </a:solidFill>
            <a:miter lim="800000"/>
            <a:headEnd/>
            <a:tailEnd/>
          </a:ln>
          <a:effectLst/>
        </p:spPr>
        <p:txBody>
          <a:bodyPr wrap="none" anchor="ctr"/>
          <a:lstStyle/>
          <a:p>
            <a:endParaRPr lang="en-US"/>
          </a:p>
        </p:txBody>
      </p:sp>
      <p:sp>
        <p:nvSpPr>
          <p:cNvPr id="9" name="AutoShape 19"/>
          <p:cNvSpPr>
            <a:spLocks noChangeArrowheads="1"/>
          </p:cNvSpPr>
          <p:nvPr/>
        </p:nvSpPr>
        <p:spPr bwMode="auto">
          <a:xfrm>
            <a:off x="937816" y="1380108"/>
            <a:ext cx="7237196" cy="748943"/>
          </a:xfrm>
          <a:prstGeom prst="homePlate">
            <a:avLst>
              <a:gd name="adj" fmla="val 31229"/>
            </a:avLst>
          </a:prstGeom>
          <a:solidFill>
            <a:srgbClr val="FFF8DF"/>
          </a:solidFill>
          <a:ln w="9525">
            <a:solidFill>
              <a:srgbClr val="800000"/>
            </a:solidFill>
            <a:miter lim="800000"/>
            <a:headEnd/>
            <a:tailEnd/>
          </a:ln>
          <a:effectLst/>
        </p:spPr>
        <p:txBody>
          <a:bodyPr wrap="none" anchor="ctr" anchorCtr="0"/>
          <a:lstStyle/>
          <a:p>
            <a:pPr>
              <a:lnSpc>
                <a:spcPct val="150000"/>
              </a:lnSpc>
            </a:pPr>
            <a:r>
              <a:rPr lang="en-US" sz="1600" b="0" dirty="0" smtClean="0"/>
              <a:t>Complete repartitioning always requires additional disk space, in line with </a:t>
            </a:r>
          </a:p>
          <a:p>
            <a:pPr>
              <a:lnSpc>
                <a:spcPct val="150000"/>
              </a:lnSpc>
            </a:pPr>
            <a:r>
              <a:rPr lang="en-US" sz="1600" b="0" dirty="0" smtClean="0"/>
              <a:t>the size of the </a:t>
            </a:r>
            <a:r>
              <a:rPr lang="en-US" sz="1600" b="0" dirty="0" err="1" smtClean="0"/>
              <a:t>InfoCube</a:t>
            </a:r>
            <a:r>
              <a:rPr lang="en-US" sz="1600" b="0" dirty="0" smtClean="0"/>
              <a:t> that you want to repartition </a:t>
            </a:r>
          </a:p>
        </p:txBody>
      </p:sp>
      <p:sp>
        <p:nvSpPr>
          <p:cNvPr id="10" name="AutoShape 16"/>
          <p:cNvSpPr>
            <a:spLocks noChangeArrowheads="1"/>
          </p:cNvSpPr>
          <p:nvPr/>
        </p:nvSpPr>
        <p:spPr bwMode="auto">
          <a:xfrm>
            <a:off x="483527" y="1478158"/>
            <a:ext cx="458172" cy="446183"/>
          </a:xfrm>
          <a:custGeom>
            <a:avLst/>
            <a:gdLst>
              <a:gd name="G0" fmla="+- 12407 0 0"/>
              <a:gd name="G1" fmla="+- 5464 0 0"/>
              <a:gd name="G2" fmla="+- 21600 0 5464"/>
              <a:gd name="G3" fmla="+- 10800 0 5464"/>
              <a:gd name="G4" fmla="+- 21600 0 12407"/>
              <a:gd name="G5" fmla="*/ G4 G3 10800"/>
              <a:gd name="G6" fmla="+- 21600 0 G5"/>
              <a:gd name="T0" fmla="*/ 12407 w 21600"/>
              <a:gd name="T1" fmla="*/ 0 h 21600"/>
              <a:gd name="T2" fmla="*/ 0 w 21600"/>
              <a:gd name="T3" fmla="*/ 10800 h 21600"/>
              <a:gd name="T4" fmla="*/ 1240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2407" y="0"/>
                </a:moveTo>
                <a:lnTo>
                  <a:pt x="12407" y="5464"/>
                </a:lnTo>
                <a:lnTo>
                  <a:pt x="3375" y="5464"/>
                </a:lnTo>
                <a:lnTo>
                  <a:pt x="3375" y="16136"/>
                </a:lnTo>
                <a:lnTo>
                  <a:pt x="12407" y="16136"/>
                </a:lnTo>
                <a:lnTo>
                  <a:pt x="12407" y="21600"/>
                </a:lnTo>
                <a:lnTo>
                  <a:pt x="21600" y="10800"/>
                </a:lnTo>
                <a:close/>
              </a:path>
              <a:path w="21600" h="21600">
                <a:moveTo>
                  <a:pt x="1350" y="5464"/>
                </a:moveTo>
                <a:lnTo>
                  <a:pt x="1350" y="16136"/>
                </a:lnTo>
                <a:lnTo>
                  <a:pt x="2700" y="16136"/>
                </a:lnTo>
                <a:lnTo>
                  <a:pt x="2700" y="5464"/>
                </a:lnTo>
                <a:close/>
              </a:path>
              <a:path w="21600" h="21600">
                <a:moveTo>
                  <a:pt x="0" y="5464"/>
                </a:moveTo>
                <a:lnTo>
                  <a:pt x="0" y="16136"/>
                </a:lnTo>
                <a:lnTo>
                  <a:pt x="675" y="16136"/>
                </a:lnTo>
                <a:lnTo>
                  <a:pt x="675" y="5464"/>
                </a:lnTo>
                <a:close/>
              </a:path>
            </a:pathLst>
          </a:custGeom>
          <a:solidFill>
            <a:srgbClr val="FFCC00"/>
          </a:solidFill>
          <a:ln w="9525">
            <a:solidFill>
              <a:srgbClr val="800000"/>
            </a:solidFill>
            <a:miter lim="800000"/>
            <a:headEnd/>
            <a:tailEnd/>
          </a:ln>
          <a:effectLst/>
        </p:spPr>
        <p:txBody>
          <a:bodyPr wrap="none" anchor="ctr"/>
          <a:lstStyle/>
          <a:p>
            <a:endParaRPr lang="en-US"/>
          </a:p>
        </p:txBody>
      </p:sp>
      <p:sp>
        <p:nvSpPr>
          <p:cNvPr id="11" name="AutoShape 19"/>
          <p:cNvSpPr>
            <a:spLocks noChangeArrowheads="1"/>
          </p:cNvSpPr>
          <p:nvPr/>
        </p:nvSpPr>
        <p:spPr bwMode="auto">
          <a:xfrm>
            <a:off x="910522" y="3481880"/>
            <a:ext cx="7237196" cy="1267540"/>
          </a:xfrm>
          <a:prstGeom prst="homePlate">
            <a:avLst>
              <a:gd name="adj" fmla="val 31229"/>
            </a:avLst>
          </a:prstGeom>
          <a:solidFill>
            <a:srgbClr val="FFF8DF"/>
          </a:solidFill>
          <a:ln w="9525">
            <a:solidFill>
              <a:srgbClr val="800000"/>
            </a:solidFill>
            <a:miter lim="800000"/>
            <a:headEnd/>
            <a:tailEnd/>
          </a:ln>
          <a:effectLst/>
        </p:spPr>
        <p:txBody>
          <a:bodyPr wrap="none" anchor="ctr" anchorCtr="0"/>
          <a:lstStyle/>
          <a:p>
            <a:pPr>
              <a:lnSpc>
                <a:spcPct val="150000"/>
              </a:lnSpc>
            </a:pPr>
            <a:r>
              <a:rPr lang="en-US" sz="1600" b="0" dirty="0" smtClean="0"/>
              <a:t>Complete repartitioning is suitable for general use and you can use it both </a:t>
            </a:r>
          </a:p>
          <a:p>
            <a:pPr>
              <a:lnSpc>
                <a:spcPct val="150000"/>
              </a:lnSpc>
            </a:pPr>
            <a:r>
              <a:rPr lang="en-US" sz="1600" b="0" dirty="0" smtClean="0"/>
              <a:t>for creating partitions for the first time and for adding and merging </a:t>
            </a:r>
          </a:p>
          <a:p>
            <a:pPr>
              <a:lnSpc>
                <a:spcPct val="150000"/>
              </a:lnSpc>
            </a:pPr>
            <a:r>
              <a:rPr lang="en-US" sz="1600" b="0" dirty="0" smtClean="0"/>
              <a:t>partitions.</a:t>
            </a:r>
            <a:endParaRPr lang="en-US" sz="1600" b="0" dirty="0"/>
          </a:p>
        </p:txBody>
      </p:sp>
      <p:sp>
        <p:nvSpPr>
          <p:cNvPr id="12" name="AutoShape 16"/>
          <p:cNvSpPr>
            <a:spLocks noChangeArrowheads="1"/>
          </p:cNvSpPr>
          <p:nvPr/>
        </p:nvSpPr>
        <p:spPr bwMode="auto">
          <a:xfrm>
            <a:off x="428937" y="3825590"/>
            <a:ext cx="458172" cy="446183"/>
          </a:xfrm>
          <a:custGeom>
            <a:avLst/>
            <a:gdLst>
              <a:gd name="G0" fmla="+- 12407 0 0"/>
              <a:gd name="G1" fmla="+- 5464 0 0"/>
              <a:gd name="G2" fmla="+- 21600 0 5464"/>
              <a:gd name="G3" fmla="+- 10800 0 5464"/>
              <a:gd name="G4" fmla="+- 21600 0 12407"/>
              <a:gd name="G5" fmla="*/ G4 G3 10800"/>
              <a:gd name="G6" fmla="+- 21600 0 G5"/>
              <a:gd name="T0" fmla="*/ 12407 w 21600"/>
              <a:gd name="T1" fmla="*/ 0 h 21600"/>
              <a:gd name="T2" fmla="*/ 0 w 21600"/>
              <a:gd name="T3" fmla="*/ 10800 h 21600"/>
              <a:gd name="T4" fmla="*/ 12407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2407" y="0"/>
                </a:moveTo>
                <a:lnTo>
                  <a:pt x="12407" y="5464"/>
                </a:lnTo>
                <a:lnTo>
                  <a:pt x="3375" y="5464"/>
                </a:lnTo>
                <a:lnTo>
                  <a:pt x="3375" y="16136"/>
                </a:lnTo>
                <a:lnTo>
                  <a:pt x="12407" y="16136"/>
                </a:lnTo>
                <a:lnTo>
                  <a:pt x="12407" y="21600"/>
                </a:lnTo>
                <a:lnTo>
                  <a:pt x="21600" y="10800"/>
                </a:lnTo>
                <a:close/>
              </a:path>
              <a:path w="21600" h="21600">
                <a:moveTo>
                  <a:pt x="1350" y="5464"/>
                </a:moveTo>
                <a:lnTo>
                  <a:pt x="1350" y="16136"/>
                </a:lnTo>
                <a:lnTo>
                  <a:pt x="2700" y="16136"/>
                </a:lnTo>
                <a:lnTo>
                  <a:pt x="2700" y="5464"/>
                </a:lnTo>
                <a:close/>
              </a:path>
              <a:path w="21600" h="21600">
                <a:moveTo>
                  <a:pt x="0" y="5464"/>
                </a:moveTo>
                <a:lnTo>
                  <a:pt x="0" y="16136"/>
                </a:lnTo>
                <a:lnTo>
                  <a:pt x="675" y="16136"/>
                </a:lnTo>
                <a:lnTo>
                  <a:pt x="675" y="5464"/>
                </a:lnTo>
                <a:close/>
              </a:path>
            </a:pathLst>
          </a:custGeom>
          <a:solidFill>
            <a:srgbClr val="FFCC00"/>
          </a:solidFill>
          <a:ln w="9525">
            <a:solidFill>
              <a:srgbClr val="800000"/>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11</a:t>
            </a:fld>
            <a:endParaRPr lang="en-US" smtClean="0"/>
          </a:p>
        </p:txBody>
      </p:sp>
      <p:sp>
        <p:nvSpPr>
          <p:cNvPr id="20484" name="Rectangle 2"/>
          <p:cNvSpPr>
            <a:spLocks noGrp="1" noChangeArrowheads="1"/>
          </p:cNvSpPr>
          <p:nvPr>
            <p:ph type="title"/>
          </p:nvPr>
        </p:nvSpPr>
        <p:spPr/>
        <p:txBody>
          <a:bodyPr/>
          <a:lstStyle/>
          <a:p>
            <a:r>
              <a:rPr lang="en-US" dirty="0" smtClean="0"/>
              <a:t> Precautions while doing re-partitioning</a:t>
            </a:r>
          </a:p>
        </p:txBody>
      </p:sp>
      <p:sp>
        <p:nvSpPr>
          <p:cNvPr id="7" name="AutoShape 8"/>
          <p:cNvSpPr>
            <a:spLocks noChangeArrowheads="1"/>
          </p:cNvSpPr>
          <p:nvPr/>
        </p:nvSpPr>
        <p:spPr bwMode="auto">
          <a:xfrm>
            <a:off x="802719" y="3141044"/>
            <a:ext cx="7563359" cy="1676620"/>
          </a:xfrm>
          <a:prstGeom prst="roundRect">
            <a:avLst>
              <a:gd name="adj" fmla="val 7019"/>
            </a:avLst>
          </a:prstGeom>
          <a:solidFill>
            <a:srgbClr val="FEF7DE"/>
          </a:solidFill>
          <a:ln w="9525">
            <a:solidFill>
              <a:srgbClr val="FFCC00"/>
            </a:solidFill>
            <a:round/>
            <a:headEnd/>
            <a:tailEnd/>
          </a:ln>
        </p:spPr>
        <p:txBody>
          <a:bodyPr/>
          <a:lstStyle/>
          <a:p>
            <a:pPr marL="285750" indent="-285750">
              <a:lnSpc>
                <a:spcPct val="120000"/>
              </a:lnSpc>
              <a:buClr>
                <a:schemeClr val="bg2"/>
              </a:buClr>
              <a:defRPr/>
            </a:pPr>
            <a:r>
              <a:rPr lang="en-US" sz="1600" b="0" dirty="0" smtClean="0"/>
              <a:t>3. During the reorganization, the </a:t>
            </a:r>
            <a:r>
              <a:rPr lang="en-US" sz="1600" b="0" dirty="0" err="1" smtClean="0"/>
              <a:t>InfoCubes</a:t>
            </a:r>
            <a:r>
              <a:rPr lang="en-US" sz="1600" b="0" dirty="0" smtClean="0"/>
              <a:t> in question are always  locked against all modifying actions (loading data, deleting data, compressing, rolling up into aggregates, creating aggregates, change runs and so on) since this is the only way to guarantee data consistency. You should schedule these 'down-times'; they should not simply occur accidently by transports.</a:t>
            </a:r>
          </a:p>
        </p:txBody>
      </p:sp>
      <p:sp>
        <p:nvSpPr>
          <p:cNvPr id="8" name="AutoShape 8"/>
          <p:cNvSpPr>
            <a:spLocks noChangeArrowheads="1"/>
          </p:cNvSpPr>
          <p:nvPr/>
        </p:nvSpPr>
        <p:spPr bwMode="auto">
          <a:xfrm>
            <a:off x="789069" y="1203056"/>
            <a:ext cx="7508773" cy="598445"/>
          </a:xfrm>
          <a:prstGeom prst="roundRect">
            <a:avLst>
              <a:gd name="adj" fmla="val 7019"/>
            </a:avLst>
          </a:prstGeom>
          <a:solidFill>
            <a:srgbClr val="FEF7DE"/>
          </a:solidFill>
          <a:ln w="9525">
            <a:solidFill>
              <a:srgbClr val="FFCC00"/>
            </a:solidFill>
            <a:round/>
            <a:headEnd/>
            <a:tailEnd/>
          </a:ln>
        </p:spPr>
        <p:txBody>
          <a:bodyPr/>
          <a:lstStyle/>
          <a:p>
            <a:pPr algn="just"/>
            <a:r>
              <a:rPr lang="en-US" sz="1600" b="0" dirty="0" smtClean="0"/>
              <a:t>1.  Making changes to partitioning usually leads to a reorganization of the fact tables. That means that all data records must be copied.</a:t>
            </a:r>
            <a:endParaRPr lang="en-US" sz="1600" dirty="0" smtClean="0"/>
          </a:p>
        </p:txBody>
      </p:sp>
      <p:sp>
        <p:nvSpPr>
          <p:cNvPr id="9" name="AutoShape 8"/>
          <p:cNvSpPr>
            <a:spLocks noChangeArrowheads="1"/>
          </p:cNvSpPr>
          <p:nvPr/>
        </p:nvSpPr>
        <p:spPr bwMode="auto">
          <a:xfrm>
            <a:off x="830013" y="2008280"/>
            <a:ext cx="7536065" cy="912344"/>
          </a:xfrm>
          <a:prstGeom prst="roundRect">
            <a:avLst>
              <a:gd name="adj" fmla="val 7019"/>
            </a:avLst>
          </a:prstGeom>
          <a:solidFill>
            <a:srgbClr val="FEF7DE"/>
          </a:solidFill>
          <a:ln w="9525">
            <a:solidFill>
              <a:srgbClr val="FFCC00"/>
            </a:solidFill>
            <a:round/>
            <a:headEnd/>
            <a:tailEnd/>
          </a:ln>
        </p:spPr>
        <p:txBody>
          <a:bodyPr/>
          <a:lstStyle/>
          <a:p>
            <a:pPr marL="285750" indent="-285750">
              <a:lnSpc>
                <a:spcPct val="120000"/>
              </a:lnSpc>
              <a:buClr>
                <a:schemeClr val="bg2"/>
              </a:buClr>
              <a:defRPr/>
            </a:pPr>
            <a:r>
              <a:rPr lang="en-US" sz="1600" b="0" dirty="0" smtClean="0"/>
              <a:t>2. During the reorganization, all data records are copied, indexes are rebuilt and database statistics are calculated. Additional disk space is also required and this may not be available. This can cause terminations.</a:t>
            </a:r>
          </a:p>
        </p:txBody>
      </p:sp>
      <p:sp>
        <p:nvSpPr>
          <p:cNvPr id="10" name="AutoShape 8"/>
          <p:cNvSpPr>
            <a:spLocks noChangeArrowheads="1"/>
          </p:cNvSpPr>
          <p:nvPr/>
        </p:nvSpPr>
        <p:spPr bwMode="auto">
          <a:xfrm>
            <a:off x="887103" y="5010784"/>
            <a:ext cx="7492622" cy="1321778"/>
          </a:xfrm>
          <a:prstGeom prst="roundRect">
            <a:avLst>
              <a:gd name="adj" fmla="val 7019"/>
            </a:avLst>
          </a:prstGeom>
          <a:solidFill>
            <a:srgbClr val="FEF7DE"/>
          </a:solidFill>
          <a:ln w="9525">
            <a:solidFill>
              <a:srgbClr val="FFCC00"/>
            </a:solidFill>
            <a:round/>
            <a:headEnd/>
            <a:tailEnd/>
          </a:ln>
        </p:spPr>
        <p:txBody>
          <a:bodyPr/>
          <a:lstStyle/>
          <a:p>
            <a:pPr marL="285750" indent="-285750">
              <a:lnSpc>
                <a:spcPct val="120000"/>
              </a:lnSpc>
              <a:buClr>
                <a:schemeClr val="bg2"/>
              </a:buClr>
              <a:defRPr/>
            </a:pPr>
            <a:r>
              <a:rPr lang="en-US" sz="1400" b="0" i="1" dirty="0" smtClean="0"/>
              <a:t>Up to BI 7.00 Support Package 12, you must not transport repartitioning, otherwise</a:t>
            </a:r>
          </a:p>
          <a:p>
            <a:pPr marL="285750" indent="-285750">
              <a:lnSpc>
                <a:spcPct val="120000"/>
              </a:lnSpc>
              <a:buClr>
                <a:schemeClr val="bg2"/>
              </a:buClr>
              <a:defRPr/>
            </a:pPr>
            <a:r>
              <a:rPr lang="en-US" sz="1400" b="0" i="1" dirty="0" smtClean="0"/>
              <a:t>inconsistencies will occur in the target system. Only as of BI 7.00 Support Package 13</a:t>
            </a:r>
          </a:p>
          <a:p>
            <a:pPr marL="285750" indent="-285750">
              <a:lnSpc>
                <a:spcPct val="120000"/>
              </a:lnSpc>
              <a:buClr>
                <a:schemeClr val="bg2"/>
              </a:buClr>
              <a:defRPr/>
            </a:pPr>
            <a:r>
              <a:rPr lang="en-US" sz="1400" b="0" i="1" dirty="0" smtClean="0"/>
              <a:t>is activating changed partitioning properties for </a:t>
            </a:r>
            <a:r>
              <a:rPr lang="en-US" sz="1400" b="0" i="1" dirty="0" err="1" smtClean="0"/>
              <a:t>InfoCubes</a:t>
            </a:r>
            <a:r>
              <a:rPr lang="en-US" sz="1400" b="0" i="1" dirty="0" smtClean="0"/>
              <a:t> that are already filled in the target system automatically prevented.</a:t>
            </a:r>
          </a:p>
        </p:txBody>
      </p:sp>
      <p:sp>
        <p:nvSpPr>
          <p:cNvPr id="13" name="Right Arrow 12"/>
          <p:cNvSpPr/>
          <p:nvPr/>
        </p:nvSpPr>
        <p:spPr bwMode="auto">
          <a:xfrm>
            <a:off x="354839" y="1378424"/>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4" name="Right Arrow 13"/>
          <p:cNvSpPr/>
          <p:nvPr/>
        </p:nvSpPr>
        <p:spPr bwMode="auto">
          <a:xfrm>
            <a:off x="382134" y="2333768"/>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5" name="Right Arrow 14"/>
          <p:cNvSpPr/>
          <p:nvPr/>
        </p:nvSpPr>
        <p:spPr bwMode="auto">
          <a:xfrm>
            <a:off x="368487" y="3766784"/>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12</a:t>
            </a:fld>
            <a:endParaRPr lang="en-US" smtClean="0"/>
          </a:p>
        </p:txBody>
      </p:sp>
      <p:sp>
        <p:nvSpPr>
          <p:cNvPr id="20484" name="Rectangle 2"/>
          <p:cNvSpPr>
            <a:spLocks noGrp="1" noChangeArrowheads="1"/>
          </p:cNvSpPr>
          <p:nvPr>
            <p:ph type="title"/>
          </p:nvPr>
        </p:nvSpPr>
        <p:spPr/>
        <p:txBody>
          <a:bodyPr/>
          <a:lstStyle/>
          <a:p>
            <a:r>
              <a:rPr lang="en-US" dirty="0" smtClean="0"/>
              <a:t> Precautions while doing re-partitioning (contd.)</a:t>
            </a:r>
          </a:p>
        </p:txBody>
      </p:sp>
      <p:sp>
        <p:nvSpPr>
          <p:cNvPr id="6" name="AutoShape 8"/>
          <p:cNvSpPr>
            <a:spLocks noChangeArrowheads="1"/>
          </p:cNvSpPr>
          <p:nvPr/>
        </p:nvSpPr>
        <p:spPr bwMode="auto">
          <a:xfrm>
            <a:off x="816361" y="2786195"/>
            <a:ext cx="7112995" cy="1635679"/>
          </a:xfrm>
          <a:prstGeom prst="roundRect">
            <a:avLst>
              <a:gd name="adj" fmla="val 7019"/>
            </a:avLst>
          </a:prstGeom>
          <a:solidFill>
            <a:srgbClr val="FEF7DE"/>
          </a:solidFill>
          <a:ln w="9525">
            <a:solidFill>
              <a:srgbClr val="FFCC00"/>
            </a:solidFill>
            <a:round/>
            <a:headEnd/>
            <a:tailEnd/>
          </a:ln>
        </p:spPr>
        <p:txBody>
          <a:bodyPr/>
          <a:lstStyle/>
          <a:p>
            <a:pPr algn="just">
              <a:lnSpc>
                <a:spcPct val="120000"/>
              </a:lnSpc>
            </a:pPr>
            <a:r>
              <a:rPr lang="en-US" sz="1600" b="0" dirty="0" smtClean="0"/>
              <a:t>If data has already been loaded to the </a:t>
            </a:r>
            <a:r>
              <a:rPr lang="en-US" sz="1600" b="0" dirty="0" err="1" smtClean="0"/>
              <a:t>InfoCube</a:t>
            </a:r>
            <a:r>
              <a:rPr lang="en-US" sz="1600" b="0" dirty="0" smtClean="0"/>
              <a:t>, you can no longer change it in the maintenance interface. You should then use program RSDU_SET_FV_TO_FIX_VALUE to set the fiscal variant to a fixed value, provided all data records loaded to date are assigned to just one fiscal variant. </a:t>
            </a:r>
          </a:p>
        </p:txBody>
      </p:sp>
      <p:sp>
        <p:nvSpPr>
          <p:cNvPr id="8" name="AutoShape 8"/>
          <p:cNvSpPr>
            <a:spLocks noChangeArrowheads="1"/>
          </p:cNvSpPr>
          <p:nvPr/>
        </p:nvSpPr>
        <p:spPr bwMode="auto">
          <a:xfrm>
            <a:off x="816361" y="1271294"/>
            <a:ext cx="7112995" cy="598445"/>
          </a:xfrm>
          <a:prstGeom prst="roundRect">
            <a:avLst>
              <a:gd name="adj" fmla="val 7019"/>
            </a:avLst>
          </a:prstGeom>
          <a:solidFill>
            <a:srgbClr val="FEF7DE"/>
          </a:solidFill>
          <a:ln w="9525">
            <a:solidFill>
              <a:srgbClr val="FFCC00"/>
            </a:solidFill>
            <a:round/>
            <a:headEnd/>
            <a:tailEnd/>
          </a:ln>
        </p:spPr>
        <p:txBody>
          <a:bodyPr/>
          <a:lstStyle/>
          <a:p>
            <a:pPr algn="just">
              <a:lnSpc>
                <a:spcPct val="120000"/>
              </a:lnSpc>
            </a:pPr>
            <a:r>
              <a:rPr lang="en-US" sz="1600" b="0" dirty="0" smtClean="0"/>
              <a:t>To partition </a:t>
            </a:r>
            <a:r>
              <a:rPr lang="en-US" sz="1600" b="0" dirty="0" err="1" smtClean="0"/>
              <a:t>InfoCubes</a:t>
            </a:r>
            <a:r>
              <a:rPr lang="en-US" sz="1600" b="0" dirty="0" smtClean="0"/>
              <a:t>, the fiscal variants (if they are used in the </a:t>
            </a:r>
            <a:r>
              <a:rPr lang="en-US" sz="1600" b="0" dirty="0" err="1" smtClean="0"/>
              <a:t>InfoCube</a:t>
            </a:r>
            <a:r>
              <a:rPr lang="en-US" sz="1600" b="0" dirty="0" smtClean="0"/>
              <a:t>), must be set to a constant value</a:t>
            </a:r>
          </a:p>
        </p:txBody>
      </p:sp>
      <p:sp>
        <p:nvSpPr>
          <p:cNvPr id="9" name="AutoShape 8"/>
          <p:cNvSpPr>
            <a:spLocks noChangeArrowheads="1"/>
          </p:cNvSpPr>
          <p:nvPr/>
        </p:nvSpPr>
        <p:spPr bwMode="auto">
          <a:xfrm>
            <a:off x="816362" y="1994623"/>
            <a:ext cx="7112995" cy="653042"/>
          </a:xfrm>
          <a:prstGeom prst="roundRect">
            <a:avLst>
              <a:gd name="adj" fmla="val 7019"/>
            </a:avLst>
          </a:prstGeom>
          <a:solidFill>
            <a:srgbClr val="FEF7DE"/>
          </a:solidFill>
          <a:ln w="9525">
            <a:solidFill>
              <a:srgbClr val="FFCC00"/>
            </a:solidFill>
            <a:round/>
            <a:headEnd/>
            <a:tailEnd/>
          </a:ln>
        </p:spPr>
        <p:txBody>
          <a:bodyPr/>
          <a:lstStyle/>
          <a:p>
            <a:pPr algn="just">
              <a:lnSpc>
                <a:spcPct val="120000"/>
              </a:lnSpc>
            </a:pPr>
            <a:r>
              <a:rPr lang="en-US" sz="1600" b="0" dirty="0" smtClean="0"/>
              <a:t>For empty, inactive </a:t>
            </a:r>
            <a:r>
              <a:rPr lang="en-US" sz="1600" b="0" dirty="0" err="1" smtClean="0"/>
              <a:t>InfoCubes</a:t>
            </a:r>
            <a:r>
              <a:rPr lang="en-US" sz="1600" b="0" dirty="0" smtClean="0"/>
              <a:t>, you can do this in the maintenance interface using transaction RSA1</a:t>
            </a:r>
          </a:p>
        </p:txBody>
      </p:sp>
      <p:sp>
        <p:nvSpPr>
          <p:cNvPr id="10" name="AutoShape 8"/>
          <p:cNvSpPr>
            <a:spLocks noChangeArrowheads="1"/>
          </p:cNvSpPr>
          <p:nvPr/>
        </p:nvSpPr>
        <p:spPr bwMode="auto">
          <a:xfrm>
            <a:off x="843658" y="4572001"/>
            <a:ext cx="7112995" cy="859808"/>
          </a:xfrm>
          <a:prstGeom prst="roundRect">
            <a:avLst>
              <a:gd name="adj" fmla="val 7019"/>
            </a:avLst>
          </a:prstGeom>
          <a:solidFill>
            <a:srgbClr val="FEF7DE"/>
          </a:solidFill>
          <a:ln w="9525">
            <a:solidFill>
              <a:srgbClr val="FFCC00"/>
            </a:solidFill>
            <a:round/>
            <a:headEnd/>
            <a:tailEnd/>
          </a:ln>
        </p:spPr>
        <p:txBody>
          <a:bodyPr/>
          <a:lstStyle/>
          <a:p>
            <a:pPr algn="just">
              <a:lnSpc>
                <a:spcPct val="120000"/>
              </a:lnSpc>
            </a:pPr>
            <a:r>
              <a:rPr lang="en-US" sz="1600" b="0" dirty="0" smtClean="0"/>
              <a:t>If this is not the case, subsequent partitioning is not possible. Program RSDU_SET_FV_TO_FIX_VALUE is first delivered with Support Package13</a:t>
            </a:r>
            <a:endParaRPr lang="en-US" sz="1600" b="0" dirty="0"/>
          </a:p>
        </p:txBody>
      </p:sp>
      <p:sp>
        <p:nvSpPr>
          <p:cNvPr id="11" name="Right Arrow 10"/>
          <p:cNvSpPr/>
          <p:nvPr/>
        </p:nvSpPr>
        <p:spPr bwMode="auto">
          <a:xfrm>
            <a:off x="382135" y="1378424"/>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2" name="Right Arrow 11"/>
          <p:cNvSpPr/>
          <p:nvPr/>
        </p:nvSpPr>
        <p:spPr bwMode="auto">
          <a:xfrm>
            <a:off x="439000" y="3318681"/>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3" name="Right Arrow 12"/>
          <p:cNvSpPr/>
          <p:nvPr/>
        </p:nvSpPr>
        <p:spPr bwMode="auto">
          <a:xfrm>
            <a:off x="468570" y="4890448"/>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
        <p:nvSpPr>
          <p:cNvPr id="14" name="Right Arrow 13"/>
          <p:cNvSpPr/>
          <p:nvPr/>
        </p:nvSpPr>
        <p:spPr bwMode="auto">
          <a:xfrm>
            <a:off x="395782" y="2156346"/>
            <a:ext cx="286603" cy="23201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Trebuchet MS"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13</a:t>
            </a:fld>
            <a:endParaRPr lang="en-US" smtClean="0"/>
          </a:p>
        </p:txBody>
      </p:sp>
      <p:sp>
        <p:nvSpPr>
          <p:cNvPr id="20484" name="Rectangle 2"/>
          <p:cNvSpPr>
            <a:spLocks noGrp="1" noChangeArrowheads="1"/>
          </p:cNvSpPr>
          <p:nvPr>
            <p:ph type="title"/>
          </p:nvPr>
        </p:nvSpPr>
        <p:spPr/>
        <p:txBody>
          <a:bodyPr/>
          <a:lstStyle/>
          <a:p>
            <a:r>
              <a:rPr lang="en-US" dirty="0" smtClean="0"/>
              <a:t> Re-Partitioning Steps </a:t>
            </a:r>
          </a:p>
        </p:txBody>
      </p:sp>
      <p:sp>
        <p:nvSpPr>
          <p:cNvPr id="7" name="Rectangle 6"/>
          <p:cNvSpPr>
            <a:spLocks noChangeArrowheads="1"/>
          </p:cNvSpPr>
          <p:nvPr/>
        </p:nvSpPr>
        <p:spPr bwMode="auto">
          <a:xfrm>
            <a:off x="641437" y="1241946"/>
            <a:ext cx="7787630" cy="1557523"/>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231775" lvl="0" algn="just">
              <a:lnSpc>
                <a:spcPct val="120000"/>
              </a:lnSpc>
            </a:pPr>
            <a:r>
              <a:rPr lang="en-US" sz="1400" b="0" dirty="0" smtClean="0">
                <a:solidFill>
                  <a:srgbClr val="000000"/>
                </a:solidFill>
              </a:rPr>
              <a:t>Create an empty shadow table for the E fact table. The empty shadow table already has </a:t>
            </a:r>
          </a:p>
          <a:p>
            <a:pPr marL="231775" lvl="0" algn="just">
              <a:lnSpc>
                <a:spcPct val="120000"/>
              </a:lnSpc>
            </a:pPr>
            <a:r>
              <a:rPr lang="en-US" sz="1400" b="0" dirty="0" smtClean="0">
                <a:solidFill>
                  <a:srgbClr val="000000"/>
                </a:solidFill>
              </a:rPr>
              <a:t>the structure of the E fact table after repartitioning. It contains an additional column for </a:t>
            </a:r>
          </a:p>
          <a:p>
            <a:pPr marL="231775" lvl="0" algn="just">
              <a:lnSpc>
                <a:spcPct val="120000"/>
              </a:lnSpc>
            </a:pPr>
            <a:r>
              <a:rPr lang="en-US" sz="1400" b="0" dirty="0" smtClean="0">
                <a:solidFill>
                  <a:srgbClr val="000000"/>
                </a:solidFill>
              </a:rPr>
              <a:t>the partitioning characteristic, if it does not already exist, and the required table </a:t>
            </a:r>
          </a:p>
          <a:p>
            <a:pPr marL="231775" lvl="0" algn="just">
              <a:lnSpc>
                <a:spcPct val="120000"/>
              </a:lnSpc>
            </a:pPr>
            <a:r>
              <a:rPr lang="en-US" sz="1400" b="0" dirty="0" smtClean="0">
                <a:solidFill>
                  <a:srgbClr val="000000"/>
                </a:solidFill>
              </a:rPr>
              <a:t>partitions. The naming convention for the shadow table is /BI&lt;x&gt;/4E&lt;</a:t>
            </a:r>
            <a:r>
              <a:rPr lang="en-US" sz="1400" b="0" dirty="0" err="1" smtClean="0">
                <a:solidFill>
                  <a:srgbClr val="000000"/>
                </a:solidFill>
              </a:rPr>
              <a:t>infocube</a:t>
            </a:r>
            <a:r>
              <a:rPr lang="en-US" sz="1400" b="0" dirty="0" smtClean="0">
                <a:solidFill>
                  <a:srgbClr val="000000"/>
                </a:solidFill>
              </a:rPr>
              <a:t>&gt;.</a:t>
            </a:r>
          </a:p>
        </p:txBody>
      </p:sp>
      <p:sp>
        <p:nvSpPr>
          <p:cNvPr id="8" name="AutoShape 12"/>
          <p:cNvSpPr>
            <a:spLocks noChangeArrowheads="1"/>
          </p:cNvSpPr>
          <p:nvPr/>
        </p:nvSpPr>
        <p:spPr bwMode="auto">
          <a:xfrm>
            <a:off x="771667" y="1310185"/>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buAutoNum type="arabicPeriod"/>
            </a:pPr>
            <a:r>
              <a:rPr lang="en-US" sz="1600" dirty="0" smtClean="0"/>
              <a:t>CREA_SHD_EFACT</a:t>
            </a:r>
          </a:p>
        </p:txBody>
      </p:sp>
      <p:sp>
        <p:nvSpPr>
          <p:cNvPr id="9" name="Rectangle 8"/>
          <p:cNvSpPr>
            <a:spLocks noChangeArrowheads="1"/>
          </p:cNvSpPr>
          <p:nvPr/>
        </p:nvSpPr>
        <p:spPr bwMode="auto">
          <a:xfrm>
            <a:off x="696028" y="4700814"/>
            <a:ext cx="7787630" cy="1557523"/>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231775" lvl="0" algn="just">
              <a:lnSpc>
                <a:spcPct val="120000"/>
              </a:lnSpc>
            </a:pPr>
            <a:r>
              <a:rPr lang="en-US" sz="1400" b="0" dirty="0" smtClean="0">
                <a:solidFill>
                  <a:srgbClr val="000000"/>
                </a:solidFill>
              </a:rPr>
              <a:t>Check if there is sufficient free disk space to execute the repartitioning. This step is only </a:t>
            </a:r>
          </a:p>
          <a:p>
            <a:pPr marL="231775" lvl="0" algn="just">
              <a:lnSpc>
                <a:spcPct val="120000"/>
              </a:lnSpc>
            </a:pPr>
            <a:r>
              <a:rPr lang="en-US" sz="1400" b="0" dirty="0" smtClean="0">
                <a:solidFill>
                  <a:srgbClr val="000000"/>
                </a:solidFill>
              </a:rPr>
              <a:t>necessary on some database platforms, as the memory space is allocated dynamically on </a:t>
            </a:r>
          </a:p>
          <a:p>
            <a:pPr marL="231775" lvl="0" algn="just">
              <a:lnSpc>
                <a:spcPct val="120000"/>
              </a:lnSpc>
            </a:pPr>
            <a:r>
              <a:rPr lang="en-US" sz="1400" b="0" dirty="0" smtClean="0">
                <a:solidFill>
                  <a:srgbClr val="000000"/>
                </a:solidFill>
              </a:rPr>
              <a:t>most database platforms.</a:t>
            </a:r>
          </a:p>
        </p:txBody>
      </p:sp>
      <p:sp>
        <p:nvSpPr>
          <p:cNvPr id="10" name="AutoShape 12"/>
          <p:cNvSpPr>
            <a:spLocks noChangeArrowheads="1"/>
          </p:cNvSpPr>
          <p:nvPr/>
        </p:nvSpPr>
        <p:spPr bwMode="auto">
          <a:xfrm>
            <a:off x="826258" y="4769053"/>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3. SPACE_CHECK</a:t>
            </a:r>
          </a:p>
        </p:txBody>
      </p:sp>
      <p:sp>
        <p:nvSpPr>
          <p:cNvPr id="11" name="Rectangle 10"/>
          <p:cNvSpPr>
            <a:spLocks noChangeArrowheads="1"/>
          </p:cNvSpPr>
          <p:nvPr/>
        </p:nvSpPr>
        <p:spPr bwMode="auto">
          <a:xfrm>
            <a:off x="655085" y="2975212"/>
            <a:ext cx="7787630" cy="1557523"/>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231775" lvl="0" algn="just">
              <a:lnSpc>
                <a:spcPct val="120000"/>
              </a:lnSpc>
            </a:pPr>
            <a:r>
              <a:rPr lang="en-US" sz="1400" b="0" dirty="0" smtClean="0">
                <a:solidFill>
                  <a:srgbClr val="000000"/>
                </a:solidFill>
              </a:rPr>
              <a:t>Create an empty shadow table for the F fact table. The empty shadow table already has the </a:t>
            </a:r>
          </a:p>
          <a:p>
            <a:pPr marL="231775" lvl="0" algn="just">
              <a:lnSpc>
                <a:spcPct val="120000"/>
              </a:lnSpc>
            </a:pPr>
            <a:r>
              <a:rPr lang="en-US" sz="1400" b="0" dirty="0" smtClean="0">
                <a:solidFill>
                  <a:srgbClr val="000000"/>
                </a:solidFill>
              </a:rPr>
              <a:t>structure of the F fact table after repartitioning. It contains an additional column for the </a:t>
            </a:r>
          </a:p>
          <a:p>
            <a:pPr marL="231775" lvl="0" algn="just">
              <a:lnSpc>
                <a:spcPct val="120000"/>
              </a:lnSpc>
            </a:pPr>
            <a:r>
              <a:rPr lang="en-US" sz="1400" b="0" dirty="0" smtClean="0">
                <a:solidFill>
                  <a:srgbClr val="000000"/>
                </a:solidFill>
              </a:rPr>
              <a:t>partitioning characteristic, if it does not already exist, and the necessary table partitions. </a:t>
            </a:r>
          </a:p>
          <a:p>
            <a:pPr marL="231775" lvl="0" algn="just">
              <a:lnSpc>
                <a:spcPct val="120000"/>
              </a:lnSpc>
            </a:pPr>
            <a:r>
              <a:rPr lang="en-US" sz="1400" b="0" dirty="0" smtClean="0">
                <a:solidFill>
                  <a:srgbClr val="000000"/>
                </a:solidFill>
              </a:rPr>
              <a:t>The naming convention for the shadow table is /BI&lt;x&gt;/4F&lt;</a:t>
            </a:r>
            <a:r>
              <a:rPr lang="en-US" sz="1400" b="0" dirty="0" err="1" smtClean="0">
                <a:solidFill>
                  <a:srgbClr val="000000"/>
                </a:solidFill>
              </a:rPr>
              <a:t>infocube</a:t>
            </a:r>
            <a:r>
              <a:rPr lang="en-US" sz="1400" b="0" dirty="0" smtClean="0">
                <a:solidFill>
                  <a:srgbClr val="000000"/>
                </a:solidFill>
              </a:rPr>
              <a:t>&gt;.</a:t>
            </a:r>
          </a:p>
        </p:txBody>
      </p:sp>
      <p:sp>
        <p:nvSpPr>
          <p:cNvPr id="12" name="AutoShape 12"/>
          <p:cNvSpPr>
            <a:spLocks noChangeArrowheads="1"/>
          </p:cNvSpPr>
          <p:nvPr/>
        </p:nvSpPr>
        <p:spPr bwMode="auto">
          <a:xfrm>
            <a:off x="785315" y="3043451"/>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2. CREA_SHD_FFACT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14</a:t>
            </a:fld>
            <a:endParaRPr lang="en-US" smtClean="0"/>
          </a:p>
        </p:txBody>
      </p:sp>
      <p:sp>
        <p:nvSpPr>
          <p:cNvPr id="20484" name="Rectangle 2"/>
          <p:cNvSpPr>
            <a:spLocks noGrp="1" noChangeArrowheads="1"/>
          </p:cNvSpPr>
          <p:nvPr>
            <p:ph type="title"/>
          </p:nvPr>
        </p:nvSpPr>
        <p:spPr/>
        <p:txBody>
          <a:bodyPr/>
          <a:lstStyle/>
          <a:p>
            <a:r>
              <a:rPr lang="en-US" dirty="0" smtClean="0"/>
              <a:t>Re-Partitioning Steps </a:t>
            </a:r>
          </a:p>
        </p:txBody>
      </p:sp>
      <p:sp>
        <p:nvSpPr>
          <p:cNvPr id="7" name="Rectangle 6"/>
          <p:cNvSpPr>
            <a:spLocks noChangeArrowheads="1"/>
          </p:cNvSpPr>
          <p:nvPr/>
        </p:nvSpPr>
        <p:spPr bwMode="auto">
          <a:xfrm>
            <a:off x="423068" y="1056858"/>
            <a:ext cx="7787630" cy="1372440"/>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231775" lvl="0" algn="just">
              <a:lnSpc>
                <a:spcPct val="120000"/>
              </a:lnSpc>
            </a:pPr>
            <a:r>
              <a:rPr lang="en-US" sz="1400" b="0" dirty="0" smtClean="0">
                <a:solidFill>
                  <a:srgbClr val="000000"/>
                </a:solidFill>
              </a:rPr>
              <a:t>Copy the data records from the E fact table /BI&lt;x&gt;/E&lt;</a:t>
            </a:r>
            <a:r>
              <a:rPr lang="en-US" sz="1400" b="0" dirty="0" err="1" smtClean="0">
                <a:solidFill>
                  <a:srgbClr val="000000"/>
                </a:solidFill>
              </a:rPr>
              <a:t>infocube</a:t>
            </a:r>
            <a:r>
              <a:rPr lang="en-US" sz="1400" b="0" dirty="0" smtClean="0">
                <a:solidFill>
                  <a:srgbClr val="000000"/>
                </a:solidFill>
              </a:rPr>
              <a:t>&gt; to the shadow </a:t>
            </a:r>
          </a:p>
          <a:p>
            <a:pPr marL="231775" lvl="0" algn="just">
              <a:lnSpc>
                <a:spcPct val="120000"/>
              </a:lnSpc>
            </a:pPr>
            <a:r>
              <a:rPr lang="en-US" sz="1400" b="0" dirty="0" smtClean="0">
                <a:solidFill>
                  <a:srgbClr val="000000"/>
                </a:solidFill>
              </a:rPr>
              <a:t>table /BI&lt;x&gt;/4E&lt;</a:t>
            </a:r>
            <a:r>
              <a:rPr lang="en-US" sz="1400" b="0" dirty="0" err="1" smtClean="0">
                <a:solidFill>
                  <a:srgbClr val="000000"/>
                </a:solidFill>
              </a:rPr>
              <a:t>infocube</a:t>
            </a:r>
            <a:r>
              <a:rPr lang="en-US" sz="1400" b="0" dirty="0" smtClean="0">
                <a:solidFill>
                  <a:srgbClr val="000000"/>
                </a:solidFill>
              </a:rPr>
              <a:t>&gt;. Copying occurs in several parallel processes using </a:t>
            </a:r>
            <a:r>
              <a:rPr lang="en-US" sz="1400" b="0" dirty="0" err="1" smtClean="0">
                <a:solidFill>
                  <a:srgbClr val="000000"/>
                </a:solidFill>
              </a:rPr>
              <a:t>disjunct</a:t>
            </a:r>
            <a:r>
              <a:rPr lang="en-US" sz="1400" b="0" dirty="0" smtClean="0">
                <a:solidFill>
                  <a:srgbClr val="000000"/>
                </a:solidFill>
              </a:rPr>
              <a:t> </a:t>
            </a:r>
          </a:p>
          <a:p>
            <a:pPr marL="231775" lvl="0" algn="just">
              <a:lnSpc>
                <a:spcPct val="120000"/>
              </a:lnSpc>
            </a:pPr>
            <a:r>
              <a:rPr lang="en-US" sz="1400" b="0" dirty="0" smtClean="0">
                <a:solidFill>
                  <a:srgbClr val="000000"/>
                </a:solidFill>
              </a:rPr>
              <a:t>values in the time dimension column.</a:t>
            </a:r>
          </a:p>
        </p:txBody>
      </p:sp>
      <p:sp>
        <p:nvSpPr>
          <p:cNvPr id="8" name="AutoShape 12"/>
          <p:cNvSpPr>
            <a:spLocks noChangeArrowheads="1"/>
          </p:cNvSpPr>
          <p:nvPr/>
        </p:nvSpPr>
        <p:spPr bwMode="auto">
          <a:xfrm>
            <a:off x="553298" y="1125096"/>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4. COPY_TO_SHD_EFACT</a:t>
            </a:r>
          </a:p>
        </p:txBody>
      </p:sp>
      <p:sp>
        <p:nvSpPr>
          <p:cNvPr id="9" name="Rectangle 8"/>
          <p:cNvSpPr>
            <a:spLocks noChangeArrowheads="1"/>
          </p:cNvSpPr>
          <p:nvPr/>
        </p:nvSpPr>
        <p:spPr bwMode="auto">
          <a:xfrm>
            <a:off x="491307" y="4919176"/>
            <a:ext cx="7787630" cy="99029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 Set a read lock for the </a:t>
            </a:r>
            <a:r>
              <a:rPr lang="en-US" sz="1400" b="0" dirty="0" err="1" smtClean="0"/>
              <a:t>InfoCube</a:t>
            </a:r>
            <a:r>
              <a:rPr lang="en-US" sz="1400" b="0" dirty="0" smtClean="0"/>
              <a:t> because as of now, correct results during reading </a:t>
            </a:r>
          </a:p>
          <a:p>
            <a:pPr marL="342900" indent="-342900"/>
            <a:r>
              <a:rPr lang="en-US" sz="1400" b="0" dirty="0" smtClean="0"/>
              <a:t>  can no longer be guaranteed.</a:t>
            </a:r>
          </a:p>
        </p:txBody>
      </p:sp>
      <p:sp>
        <p:nvSpPr>
          <p:cNvPr id="10" name="AutoShape 12"/>
          <p:cNvSpPr>
            <a:spLocks noChangeArrowheads="1"/>
          </p:cNvSpPr>
          <p:nvPr/>
        </p:nvSpPr>
        <p:spPr bwMode="auto">
          <a:xfrm>
            <a:off x="621537" y="4960118"/>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7. SET_READ_LOCK</a:t>
            </a:r>
          </a:p>
        </p:txBody>
      </p:sp>
      <p:sp>
        <p:nvSpPr>
          <p:cNvPr id="11" name="Rectangle 10"/>
          <p:cNvSpPr>
            <a:spLocks noChangeArrowheads="1"/>
          </p:cNvSpPr>
          <p:nvPr/>
        </p:nvSpPr>
        <p:spPr bwMode="auto">
          <a:xfrm>
            <a:off x="423068" y="2517167"/>
            <a:ext cx="7787630" cy="1372440"/>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231775" lvl="0" algn="just">
              <a:lnSpc>
                <a:spcPct val="120000"/>
              </a:lnSpc>
            </a:pPr>
            <a:r>
              <a:rPr lang="en-US" sz="1400" b="0" dirty="0" smtClean="0">
                <a:solidFill>
                  <a:srgbClr val="000000"/>
                </a:solidFill>
              </a:rPr>
              <a:t>Copy the data records from the F fact table /BI&lt;x&gt;/F&lt;</a:t>
            </a:r>
            <a:r>
              <a:rPr lang="en-US" sz="1400" b="0" dirty="0" err="1" smtClean="0">
                <a:solidFill>
                  <a:srgbClr val="000000"/>
                </a:solidFill>
              </a:rPr>
              <a:t>infocube</a:t>
            </a:r>
            <a:r>
              <a:rPr lang="en-US" sz="1400" b="0" dirty="0" smtClean="0">
                <a:solidFill>
                  <a:srgbClr val="000000"/>
                </a:solidFill>
              </a:rPr>
              <a:t>&gt; to the shadow    </a:t>
            </a:r>
          </a:p>
          <a:p>
            <a:pPr marL="231775" lvl="0" algn="just">
              <a:lnSpc>
                <a:spcPct val="120000"/>
              </a:lnSpc>
            </a:pPr>
            <a:r>
              <a:rPr lang="en-US" sz="1400" b="0" dirty="0" smtClean="0">
                <a:solidFill>
                  <a:srgbClr val="000000"/>
                </a:solidFill>
              </a:rPr>
              <a:t> table /BI&lt;x&gt;/4F&lt;</a:t>
            </a:r>
            <a:r>
              <a:rPr lang="en-US" sz="1400" b="0" dirty="0" err="1" smtClean="0">
                <a:solidFill>
                  <a:srgbClr val="000000"/>
                </a:solidFill>
              </a:rPr>
              <a:t>infocube</a:t>
            </a:r>
            <a:r>
              <a:rPr lang="en-US" sz="1400" b="0" dirty="0" smtClean="0">
                <a:solidFill>
                  <a:srgbClr val="000000"/>
                </a:solidFill>
              </a:rPr>
              <a:t>&gt;. Copying occurs in several parallel processes using </a:t>
            </a:r>
          </a:p>
          <a:p>
            <a:pPr marL="231775" lvl="0" algn="just">
              <a:lnSpc>
                <a:spcPct val="120000"/>
              </a:lnSpc>
            </a:pPr>
            <a:r>
              <a:rPr lang="en-US" sz="1400" b="0" dirty="0" smtClean="0">
                <a:solidFill>
                  <a:srgbClr val="000000"/>
                </a:solidFill>
              </a:rPr>
              <a:t> </a:t>
            </a:r>
            <a:r>
              <a:rPr lang="en-US" sz="1400" b="0" dirty="0" err="1" smtClean="0">
                <a:solidFill>
                  <a:srgbClr val="000000"/>
                </a:solidFill>
              </a:rPr>
              <a:t>disjunct</a:t>
            </a:r>
            <a:r>
              <a:rPr lang="en-US" sz="1400" b="0" dirty="0" smtClean="0">
                <a:solidFill>
                  <a:srgbClr val="000000"/>
                </a:solidFill>
              </a:rPr>
              <a:t> values in the package dimension column.</a:t>
            </a:r>
          </a:p>
        </p:txBody>
      </p:sp>
      <p:sp>
        <p:nvSpPr>
          <p:cNvPr id="12" name="AutoShape 12"/>
          <p:cNvSpPr>
            <a:spLocks noChangeArrowheads="1"/>
          </p:cNvSpPr>
          <p:nvPr/>
        </p:nvSpPr>
        <p:spPr bwMode="auto">
          <a:xfrm>
            <a:off x="553298" y="2585405"/>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5. COPY_TO_SHD_FFACT</a:t>
            </a:r>
          </a:p>
        </p:txBody>
      </p:sp>
      <p:sp>
        <p:nvSpPr>
          <p:cNvPr id="13" name="Rectangle 12"/>
          <p:cNvSpPr>
            <a:spLocks noChangeArrowheads="1"/>
          </p:cNvSpPr>
          <p:nvPr/>
        </p:nvSpPr>
        <p:spPr bwMode="auto">
          <a:xfrm>
            <a:off x="450363" y="3991124"/>
            <a:ext cx="7787630" cy="84017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Create an index on both shadow tables</a:t>
            </a:r>
          </a:p>
        </p:txBody>
      </p:sp>
      <p:sp>
        <p:nvSpPr>
          <p:cNvPr id="14" name="AutoShape 12"/>
          <p:cNvSpPr>
            <a:spLocks noChangeArrowheads="1"/>
          </p:cNvSpPr>
          <p:nvPr/>
        </p:nvSpPr>
        <p:spPr bwMode="auto">
          <a:xfrm>
            <a:off x="580593" y="4059362"/>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6. CREA_IDX</a:t>
            </a:r>
          </a:p>
        </p:txBody>
      </p:sp>
      <p:sp>
        <p:nvSpPr>
          <p:cNvPr id="15" name="Rectangle 14"/>
          <p:cNvSpPr>
            <a:spLocks noChangeArrowheads="1"/>
          </p:cNvSpPr>
          <p:nvPr/>
        </p:nvSpPr>
        <p:spPr bwMode="auto">
          <a:xfrm>
            <a:off x="518604" y="5990531"/>
            <a:ext cx="7787630"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Deactivate all aggregates for the </a:t>
            </a:r>
            <a:r>
              <a:rPr lang="en-US" sz="1400" b="0" dirty="0" err="1" smtClean="0"/>
              <a:t>InfoCube</a:t>
            </a:r>
            <a:endParaRPr lang="en-US" sz="1400" b="0" dirty="0" smtClean="0"/>
          </a:p>
        </p:txBody>
      </p:sp>
      <p:sp>
        <p:nvSpPr>
          <p:cNvPr id="16" name="AutoShape 12"/>
          <p:cNvSpPr>
            <a:spLocks noChangeArrowheads="1"/>
          </p:cNvSpPr>
          <p:nvPr/>
        </p:nvSpPr>
        <p:spPr bwMode="auto">
          <a:xfrm>
            <a:off x="648834" y="6031473"/>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8. INA_AGGR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xfrm>
            <a:off x="7010400" y="6637977"/>
            <a:ext cx="2133600" cy="476250"/>
          </a:xfrm>
          <a:noFill/>
        </p:spPr>
        <p:txBody>
          <a:bodyPr/>
          <a:lstStyle/>
          <a:p>
            <a:fld id="{5E5A3150-724B-4C45-B360-104C50D9C899}" type="slidenum">
              <a:rPr lang="en-US" smtClean="0"/>
              <a:pPr/>
              <a:t>15</a:t>
            </a:fld>
            <a:endParaRPr lang="en-US" smtClean="0"/>
          </a:p>
        </p:txBody>
      </p:sp>
      <p:sp>
        <p:nvSpPr>
          <p:cNvPr id="20484" name="Rectangle 2"/>
          <p:cNvSpPr>
            <a:spLocks noGrp="1" noChangeArrowheads="1"/>
          </p:cNvSpPr>
          <p:nvPr>
            <p:ph type="title"/>
          </p:nvPr>
        </p:nvSpPr>
        <p:spPr/>
        <p:txBody>
          <a:bodyPr/>
          <a:lstStyle/>
          <a:p>
            <a:r>
              <a:rPr lang="en-US" dirty="0" smtClean="0"/>
              <a:t> Re-Partitioning Steps</a:t>
            </a:r>
          </a:p>
        </p:txBody>
      </p:sp>
      <p:sp>
        <p:nvSpPr>
          <p:cNvPr id="7" name="Rectangle 6"/>
          <p:cNvSpPr>
            <a:spLocks noChangeArrowheads="1"/>
          </p:cNvSpPr>
          <p:nvPr/>
        </p:nvSpPr>
        <p:spPr bwMode="auto">
          <a:xfrm>
            <a:off x="491307" y="3213193"/>
            <a:ext cx="7888413" cy="1031240"/>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r>
              <a:rPr lang="en-US" sz="1400" dirty="0" smtClean="0"/>
              <a:t> </a:t>
            </a:r>
            <a:r>
              <a:rPr lang="en-US" sz="1400" b="0" dirty="0" smtClean="0"/>
              <a:t> Check if data records have been completely copied from the F fact table to the</a:t>
            </a:r>
          </a:p>
          <a:p>
            <a:r>
              <a:rPr lang="en-US" sz="1400" b="0" dirty="0" smtClean="0"/>
              <a:t>  corresponding shadow table /BI&lt;x&gt;/4F&lt;</a:t>
            </a:r>
            <a:r>
              <a:rPr lang="en-US" sz="1400" b="0" dirty="0" err="1" smtClean="0"/>
              <a:t>infocube</a:t>
            </a:r>
            <a:r>
              <a:rPr lang="en-US" sz="1400" b="0" dirty="0" smtClean="0"/>
              <a:t>&gt;</a:t>
            </a:r>
          </a:p>
        </p:txBody>
      </p:sp>
      <p:sp>
        <p:nvSpPr>
          <p:cNvPr id="8" name="AutoShape 12"/>
          <p:cNvSpPr>
            <a:spLocks noChangeArrowheads="1"/>
          </p:cNvSpPr>
          <p:nvPr/>
        </p:nvSpPr>
        <p:spPr bwMode="auto">
          <a:xfrm>
            <a:off x="621538" y="3254135"/>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11. CHECK_FFACT</a:t>
            </a:r>
          </a:p>
        </p:txBody>
      </p:sp>
      <p:sp>
        <p:nvSpPr>
          <p:cNvPr id="11" name="Rectangle 10"/>
          <p:cNvSpPr>
            <a:spLocks noChangeArrowheads="1"/>
          </p:cNvSpPr>
          <p:nvPr/>
        </p:nvSpPr>
        <p:spPr bwMode="auto">
          <a:xfrm>
            <a:off x="436716" y="1125086"/>
            <a:ext cx="7888413"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Delete the view of E and F fact tables</a:t>
            </a:r>
          </a:p>
        </p:txBody>
      </p:sp>
      <p:sp>
        <p:nvSpPr>
          <p:cNvPr id="12" name="AutoShape 12"/>
          <p:cNvSpPr>
            <a:spLocks noChangeArrowheads="1"/>
          </p:cNvSpPr>
          <p:nvPr/>
        </p:nvSpPr>
        <p:spPr bwMode="auto">
          <a:xfrm>
            <a:off x="621539" y="1166028"/>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9. DELETE_FACTVIEW</a:t>
            </a:r>
          </a:p>
        </p:txBody>
      </p:sp>
      <p:sp>
        <p:nvSpPr>
          <p:cNvPr id="13" name="Rectangle 12"/>
          <p:cNvSpPr>
            <a:spLocks noChangeArrowheads="1"/>
          </p:cNvSpPr>
          <p:nvPr/>
        </p:nvSpPr>
        <p:spPr bwMode="auto">
          <a:xfrm>
            <a:off x="464012" y="2012190"/>
            <a:ext cx="7888413" cy="1031240"/>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r>
              <a:rPr lang="en-US" sz="1400" dirty="0" smtClean="0"/>
              <a:t> </a:t>
            </a:r>
            <a:r>
              <a:rPr lang="en-US" sz="1400" b="0" dirty="0" smtClean="0"/>
              <a:t>Check if data records have been completely copied from the E fact table to the</a:t>
            </a:r>
          </a:p>
          <a:p>
            <a:r>
              <a:rPr lang="en-US" sz="1400" b="0" dirty="0" smtClean="0"/>
              <a:t> corresponding shadow table /BI&lt;x&gt;/4E&lt;</a:t>
            </a:r>
            <a:r>
              <a:rPr lang="en-US" sz="1400" b="0" dirty="0" err="1" smtClean="0"/>
              <a:t>infocube</a:t>
            </a:r>
            <a:r>
              <a:rPr lang="en-US" sz="1400" b="0" dirty="0" smtClean="0"/>
              <a:t>&gt;</a:t>
            </a:r>
          </a:p>
        </p:txBody>
      </p:sp>
      <p:sp>
        <p:nvSpPr>
          <p:cNvPr id="14" name="AutoShape 12"/>
          <p:cNvSpPr>
            <a:spLocks noChangeArrowheads="1"/>
          </p:cNvSpPr>
          <p:nvPr/>
        </p:nvSpPr>
        <p:spPr bwMode="auto">
          <a:xfrm>
            <a:off x="594243" y="2053132"/>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10. CHECK_EFACT </a:t>
            </a:r>
          </a:p>
        </p:txBody>
      </p:sp>
      <p:sp>
        <p:nvSpPr>
          <p:cNvPr id="15" name="Rectangle 14"/>
          <p:cNvSpPr>
            <a:spLocks noChangeArrowheads="1"/>
          </p:cNvSpPr>
          <p:nvPr/>
        </p:nvSpPr>
        <p:spPr bwMode="auto">
          <a:xfrm>
            <a:off x="477663" y="4441493"/>
            <a:ext cx="7990498" cy="2013880"/>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endParaRPr lang="en-US" sz="1400" b="0" dirty="0" smtClean="0"/>
          </a:p>
          <a:p>
            <a:r>
              <a:rPr lang="en-US" sz="1400" b="0" dirty="0" smtClean="0"/>
              <a:t> </a:t>
            </a:r>
          </a:p>
          <a:p>
            <a:r>
              <a:rPr lang="en-US" sz="1400" b="0" dirty="0" smtClean="0"/>
              <a:t>  Replace the E fact table with the corresponding shadow table /BI&lt;x&gt;/4E&lt;</a:t>
            </a:r>
            <a:r>
              <a:rPr lang="en-US" sz="1400" b="0" dirty="0" err="1" smtClean="0"/>
              <a:t>infocube</a:t>
            </a:r>
            <a:r>
              <a:rPr lang="en-US" sz="1400" b="0" dirty="0" smtClean="0"/>
              <a:t>&gt; and </a:t>
            </a:r>
          </a:p>
          <a:p>
            <a:r>
              <a:rPr lang="en-US" sz="1400" b="0" dirty="0" smtClean="0"/>
              <a:t>  rename the indexes. If terminations occur during this processing step, this may result in </a:t>
            </a:r>
          </a:p>
          <a:p>
            <a:r>
              <a:rPr lang="en-US" sz="1400" b="0" dirty="0" smtClean="0"/>
              <a:t>  inconsistencies. Therefore, this processing step has been classified as critical and cannot be reset.</a:t>
            </a:r>
            <a:br>
              <a:rPr lang="en-US" sz="1400" b="0" dirty="0" smtClean="0"/>
            </a:br>
            <a:r>
              <a:rPr lang="en-US" sz="1400" b="0" dirty="0" smtClean="0"/>
              <a:t/>
            </a:r>
            <a:br>
              <a:rPr lang="en-US" sz="1400" b="0" dirty="0" smtClean="0"/>
            </a:br>
            <a:r>
              <a:rPr lang="en-US" sz="1400" b="0" dirty="0" smtClean="0"/>
              <a:t>  If terminations do occur, you should always send a message to SAP and we will correct error </a:t>
            </a:r>
          </a:p>
          <a:p>
            <a:r>
              <a:rPr lang="en-US" sz="1400" b="0" dirty="0" smtClean="0"/>
              <a:t>  situations manually. Using the wrong corrective measures in this case could result in a loss of data.</a:t>
            </a:r>
          </a:p>
          <a:p>
            <a:r>
              <a:rPr lang="en-US" sz="1400" b="0" dirty="0" smtClean="0"/>
              <a:t> </a:t>
            </a:r>
          </a:p>
        </p:txBody>
      </p:sp>
      <p:sp>
        <p:nvSpPr>
          <p:cNvPr id="16" name="AutoShape 12"/>
          <p:cNvSpPr>
            <a:spLocks noChangeArrowheads="1"/>
          </p:cNvSpPr>
          <p:nvPr/>
        </p:nvSpPr>
        <p:spPr bwMode="auto">
          <a:xfrm>
            <a:off x="553301" y="4509730"/>
            <a:ext cx="5519951" cy="471685"/>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12. SWITCH_EFACT (critical processing step)</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16</a:t>
            </a:fld>
            <a:endParaRPr lang="en-US" smtClean="0"/>
          </a:p>
        </p:txBody>
      </p:sp>
      <p:sp>
        <p:nvSpPr>
          <p:cNvPr id="20484" name="Rectangle 2"/>
          <p:cNvSpPr>
            <a:spLocks noGrp="1" noChangeArrowheads="1"/>
          </p:cNvSpPr>
          <p:nvPr>
            <p:ph type="title"/>
          </p:nvPr>
        </p:nvSpPr>
        <p:spPr/>
        <p:txBody>
          <a:bodyPr/>
          <a:lstStyle/>
          <a:p>
            <a:r>
              <a:rPr lang="en-US" dirty="0" smtClean="0"/>
              <a:t> Re-Partitioning Steps</a:t>
            </a:r>
          </a:p>
        </p:txBody>
      </p:sp>
      <p:sp>
        <p:nvSpPr>
          <p:cNvPr id="12" name="Rectangle 11"/>
          <p:cNvSpPr>
            <a:spLocks noChangeArrowheads="1"/>
          </p:cNvSpPr>
          <p:nvPr/>
        </p:nvSpPr>
        <p:spPr bwMode="auto">
          <a:xfrm>
            <a:off x="423074" y="1125068"/>
            <a:ext cx="8011242"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As for SWITCH_EFACT, but for F fact tables</a:t>
            </a:r>
          </a:p>
        </p:txBody>
      </p:sp>
      <p:sp>
        <p:nvSpPr>
          <p:cNvPr id="13" name="AutoShape 12"/>
          <p:cNvSpPr>
            <a:spLocks noChangeArrowheads="1"/>
          </p:cNvSpPr>
          <p:nvPr/>
        </p:nvSpPr>
        <p:spPr bwMode="auto">
          <a:xfrm>
            <a:off x="553303" y="1166010"/>
            <a:ext cx="569737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13. SWITCH_FFACT (critical processing step)</a:t>
            </a:r>
          </a:p>
        </p:txBody>
      </p:sp>
      <p:sp>
        <p:nvSpPr>
          <p:cNvPr id="14" name="Rectangle 13"/>
          <p:cNvSpPr>
            <a:spLocks noChangeArrowheads="1"/>
          </p:cNvSpPr>
          <p:nvPr/>
        </p:nvSpPr>
        <p:spPr bwMode="auto">
          <a:xfrm>
            <a:off x="436721" y="1943933"/>
            <a:ext cx="7983947"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Create the views of the E and F fact tables</a:t>
            </a:r>
          </a:p>
        </p:txBody>
      </p:sp>
      <p:sp>
        <p:nvSpPr>
          <p:cNvPr id="15" name="AutoShape 12"/>
          <p:cNvSpPr>
            <a:spLocks noChangeArrowheads="1"/>
          </p:cNvSpPr>
          <p:nvPr/>
        </p:nvSpPr>
        <p:spPr bwMode="auto">
          <a:xfrm>
            <a:off x="566952" y="1984875"/>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14. CREA_FACTVIEW</a:t>
            </a:r>
          </a:p>
        </p:txBody>
      </p:sp>
      <p:sp>
        <p:nvSpPr>
          <p:cNvPr id="16" name="Rectangle 15"/>
          <p:cNvSpPr>
            <a:spLocks noChangeArrowheads="1"/>
          </p:cNvSpPr>
          <p:nvPr/>
        </p:nvSpPr>
        <p:spPr bwMode="auto">
          <a:xfrm>
            <a:off x="409426" y="2762797"/>
            <a:ext cx="8024890" cy="1072181"/>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  Adjust the BW meta data, activate the update rules, generate and activate the</a:t>
            </a:r>
          </a:p>
          <a:p>
            <a:pPr marL="342900" indent="-342900"/>
            <a:r>
              <a:rPr lang="en-US" sz="1400" b="0" dirty="0" smtClean="0"/>
              <a:t>  load program</a:t>
            </a:r>
          </a:p>
        </p:txBody>
      </p:sp>
      <p:sp>
        <p:nvSpPr>
          <p:cNvPr id="17" name="AutoShape 12"/>
          <p:cNvSpPr>
            <a:spLocks noChangeArrowheads="1"/>
          </p:cNvSpPr>
          <p:nvPr/>
        </p:nvSpPr>
        <p:spPr bwMode="auto">
          <a:xfrm>
            <a:off x="539656" y="2803740"/>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15. POST_ACT</a:t>
            </a:r>
          </a:p>
        </p:txBody>
      </p:sp>
      <p:sp>
        <p:nvSpPr>
          <p:cNvPr id="18" name="Rectangle 17"/>
          <p:cNvSpPr>
            <a:spLocks noChangeArrowheads="1"/>
          </p:cNvSpPr>
          <p:nvPr/>
        </p:nvSpPr>
        <p:spPr bwMode="auto">
          <a:xfrm>
            <a:off x="436722" y="3909208"/>
            <a:ext cx="7983947"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Check if all indexes were created correctly. Missing or incorrect indexes are recreated or repaired.</a:t>
            </a:r>
          </a:p>
        </p:txBody>
      </p:sp>
      <p:sp>
        <p:nvSpPr>
          <p:cNvPr id="19" name="AutoShape 12"/>
          <p:cNvSpPr>
            <a:spLocks noChangeArrowheads="1"/>
          </p:cNvSpPr>
          <p:nvPr/>
        </p:nvSpPr>
        <p:spPr bwMode="auto">
          <a:xfrm>
            <a:off x="566953" y="3950150"/>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16. REPA_IDX</a:t>
            </a:r>
          </a:p>
        </p:txBody>
      </p:sp>
      <p:sp>
        <p:nvSpPr>
          <p:cNvPr id="20" name="Rectangle 19"/>
          <p:cNvSpPr>
            <a:spLocks noChangeArrowheads="1"/>
          </p:cNvSpPr>
          <p:nvPr/>
        </p:nvSpPr>
        <p:spPr bwMode="auto">
          <a:xfrm>
            <a:off x="436722" y="4741721"/>
            <a:ext cx="7983947"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Calculate database statistics for E and F fact tables.</a:t>
            </a:r>
          </a:p>
        </p:txBody>
      </p:sp>
      <p:sp>
        <p:nvSpPr>
          <p:cNvPr id="21" name="AutoShape 12"/>
          <p:cNvSpPr>
            <a:spLocks noChangeArrowheads="1"/>
          </p:cNvSpPr>
          <p:nvPr/>
        </p:nvSpPr>
        <p:spPr bwMode="auto">
          <a:xfrm>
            <a:off x="566953" y="4782663"/>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17. ANALYZE</a:t>
            </a:r>
          </a:p>
        </p:txBody>
      </p:sp>
      <p:sp>
        <p:nvSpPr>
          <p:cNvPr id="22" name="Rectangle 21"/>
          <p:cNvSpPr>
            <a:spLocks noChangeArrowheads="1"/>
          </p:cNvSpPr>
          <p:nvPr/>
        </p:nvSpPr>
        <p:spPr bwMode="auto">
          <a:xfrm>
            <a:off x="436722" y="5574234"/>
            <a:ext cx="7983947" cy="744637"/>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lvl="0" algn="just">
              <a:lnSpc>
                <a:spcPct val="150000"/>
              </a:lnSpc>
              <a:buFont typeface="Wingdings" pitchFamily="2" charset="2"/>
              <a:buChar char="§"/>
            </a:pPr>
            <a:endParaRPr lang="en-US" sz="1400" dirty="0" smtClean="0">
              <a:solidFill>
                <a:srgbClr val="000000"/>
              </a:solidFill>
            </a:endParaRPr>
          </a:p>
          <a:p>
            <a:pPr marL="342900" indent="-342900"/>
            <a:r>
              <a:rPr lang="en-US" sz="1400" dirty="0" smtClean="0"/>
              <a:t>  </a:t>
            </a:r>
            <a:r>
              <a:rPr lang="en-US" sz="1400" b="0" dirty="0" smtClean="0"/>
              <a:t>Release the read lock. When you do so, the </a:t>
            </a:r>
            <a:r>
              <a:rPr lang="en-US" sz="1400" b="0" dirty="0" err="1" smtClean="0"/>
              <a:t>InfoCube</a:t>
            </a:r>
            <a:r>
              <a:rPr lang="en-US" sz="1400" b="0" dirty="0" smtClean="0"/>
              <a:t> is available for reporting again</a:t>
            </a:r>
          </a:p>
        </p:txBody>
      </p:sp>
      <p:sp>
        <p:nvSpPr>
          <p:cNvPr id="23" name="AutoShape 12"/>
          <p:cNvSpPr>
            <a:spLocks noChangeArrowheads="1"/>
          </p:cNvSpPr>
          <p:nvPr/>
        </p:nvSpPr>
        <p:spPr bwMode="auto">
          <a:xfrm>
            <a:off x="566953" y="5615176"/>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18. RELEASE_READ_LOCK</a:t>
            </a:r>
          </a:p>
        </p:txBody>
      </p:sp>
      <p:sp>
        <p:nvSpPr>
          <p:cNvPr id="24" name="AutoShape 12"/>
          <p:cNvSpPr>
            <a:spLocks noChangeArrowheads="1"/>
          </p:cNvSpPr>
          <p:nvPr/>
        </p:nvSpPr>
        <p:spPr bwMode="auto">
          <a:xfrm>
            <a:off x="471418" y="6311212"/>
            <a:ext cx="3022411" cy="400194"/>
          </a:xfrm>
          <a:custGeom>
            <a:avLst/>
            <a:gdLst>
              <a:gd name="G0" fmla="+- 17550 0 0"/>
              <a:gd name="G1" fmla="+- 4388 0 0"/>
              <a:gd name="G2" fmla="+- 21600 0 4388"/>
              <a:gd name="G3" fmla="+- 10800 0 4388"/>
              <a:gd name="G4" fmla="+- 21600 0 17550"/>
              <a:gd name="G5" fmla="*/ G4 G3 10800"/>
              <a:gd name="G6" fmla="+- 21600 0 G5"/>
              <a:gd name="T0" fmla="*/ 17550 w 21600"/>
              <a:gd name="T1" fmla="*/ 0 h 21600"/>
              <a:gd name="T2" fmla="*/ 0 w 21600"/>
              <a:gd name="T3" fmla="*/ 10800 h 21600"/>
              <a:gd name="T4" fmla="*/ 1755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550" y="0"/>
                </a:moveTo>
                <a:lnTo>
                  <a:pt x="17550" y="4388"/>
                </a:lnTo>
                <a:lnTo>
                  <a:pt x="3375" y="4388"/>
                </a:lnTo>
                <a:lnTo>
                  <a:pt x="3375" y="17212"/>
                </a:lnTo>
                <a:lnTo>
                  <a:pt x="17550" y="17212"/>
                </a:lnTo>
                <a:lnTo>
                  <a:pt x="17550" y="21600"/>
                </a:lnTo>
                <a:lnTo>
                  <a:pt x="21600" y="10800"/>
                </a:lnTo>
                <a:close/>
              </a:path>
              <a:path w="21600" h="21600">
                <a:moveTo>
                  <a:pt x="1350" y="4388"/>
                </a:moveTo>
                <a:lnTo>
                  <a:pt x="1350" y="17212"/>
                </a:lnTo>
                <a:lnTo>
                  <a:pt x="2700" y="17212"/>
                </a:lnTo>
                <a:lnTo>
                  <a:pt x="2700" y="4388"/>
                </a:lnTo>
                <a:close/>
              </a:path>
              <a:path w="21600" h="21600">
                <a:moveTo>
                  <a:pt x="0" y="4388"/>
                </a:moveTo>
                <a:lnTo>
                  <a:pt x="0" y="17212"/>
                </a:lnTo>
                <a:lnTo>
                  <a:pt x="675" y="17212"/>
                </a:lnTo>
                <a:lnTo>
                  <a:pt x="675" y="4388"/>
                </a:lnTo>
                <a:close/>
              </a:path>
            </a:pathLst>
          </a:custGeom>
          <a:solidFill>
            <a:srgbClr val="FDCB0C"/>
          </a:solidFill>
          <a:ln w="9525">
            <a:solidFill>
              <a:srgbClr val="996633"/>
            </a:solidFill>
            <a:miter lim="800000"/>
            <a:headEnd/>
            <a:tailEnd/>
          </a:ln>
          <a:effectLst/>
        </p:spPr>
        <p:txBody>
          <a:bodyPr wrap="none" lIns="0" tIns="0" rIns="0" bIns="0" anchor="ctr"/>
          <a:lstStyle/>
          <a:p>
            <a:pPr marL="342900" indent="-342900"/>
            <a:r>
              <a:rPr lang="en-US" sz="1600" dirty="0" smtClean="0"/>
              <a:t>19. Cleanup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17</a:t>
            </a:fld>
            <a:endParaRPr lang="en-US" smtClean="0"/>
          </a:p>
        </p:txBody>
      </p:sp>
      <p:sp>
        <p:nvSpPr>
          <p:cNvPr id="20484" name="Rectangle 2"/>
          <p:cNvSpPr>
            <a:spLocks noGrp="1" noChangeArrowheads="1"/>
          </p:cNvSpPr>
          <p:nvPr>
            <p:ph type="title"/>
          </p:nvPr>
        </p:nvSpPr>
        <p:spPr/>
        <p:txBody>
          <a:bodyPr/>
          <a:lstStyle/>
          <a:p>
            <a:r>
              <a:rPr lang="en-US" dirty="0" smtClean="0"/>
              <a:t>Access Re Partitioning Function</a:t>
            </a:r>
          </a:p>
        </p:txBody>
      </p:sp>
      <p:pic>
        <p:nvPicPr>
          <p:cNvPr id="1027" name="Picture 3"/>
          <p:cNvPicPr>
            <a:picLocks noChangeAspect="1" noChangeArrowheads="1"/>
          </p:cNvPicPr>
          <p:nvPr/>
        </p:nvPicPr>
        <p:blipFill>
          <a:blip r:embed="rId2"/>
          <a:srcRect/>
          <a:stretch>
            <a:fillRect/>
          </a:stretch>
        </p:blipFill>
        <p:spPr bwMode="auto">
          <a:xfrm>
            <a:off x="873457" y="1381338"/>
            <a:ext cx="7096836" cy="4695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18</a:t>
            </a:fld>
            <a:endParaRPr lang="en-US" smtClean="0"/>
          </a:p>
        </p:txBody>
      </p:sp>
      <p:sp>
        <p:nvSpPr>
          <p:cNvPr id="20484" name="Rectangle 2"/>
          <p:cNvSpPr>
            <a:spLocks noGrp="1" noChangeArrowheads="1"/>
          </p:cNvSpPr>
          <p:nvPr>
            <p:ph type="title"/>
          </p:nvPr>
        </p:nvSpPr>
        <p:spPr/>
        <p:txBody>
          <a:bodyPr/>
          <a:lstStyle/>
          <a:p>
            <a:r>
              <a:rPr lang="en-US" dirty="0" smtClean="0"/>
              <a:t>Access Re Partitioning Function</a:t>
            </a:r>
          </a:p>
        </p:txBody>
      </p:sp>
      <p:pic>
        <p:nvPicPr>
          <p:cNvPr id="2050" name="Picture 2"/>
          <p:cNvPicPr>
            <a:picLocks noChangeAspect="1" noChangeArrowheads="1"/>
          </p:cNvPicPr>
          <p:nvPr/>
        </p:nvPicPr>
        <p:blipFill>
          <a:blip r:embed="rId2"/>
          <a:srcRect/>
          <a:stretch>
            <a:fillRect/>
          </a:stretch>
        </p:blipFill>
        <p:spPr bwMode="auto">
          <a:xfrm>
            <a:off x="395785" y="1173708"/>
            <a:ext cx="8202305" cy="53021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1507" name="Slide Number Placeholder 4"/>
          <p:cNvSpPr>
            <a:spLocks noGrp="1"/>
          </p:cNvSpPr>
          <p:nvPr>
            <p:ph type="sldNum" sz="quarter" idx="11"/>
          </p:nvPr>
        </p:nvSpPr>
        <p:spPr>
          <a:noFill/>
        </p:spPr>
        <p:txBody>
          <a:bodyPr/>
          <a:lstStyle/>
          <a:p>
            <a:fld id="{5C18B4C7-2F21-472D-8ED7-C7A8B81AA7AA}" type="slidenum">
              <a:rPr lang="en-US" smtClean="0"/>
              <a:pPr/>
              <a:t>19</a:t>
            </a:fld>
            <a:endParaRPr lang="en-US" smtClean="0"/>
          </a:p>
        </p:txBody>
      </p:sp>
      <p:sp>
        <p:nvSpPr>
          <p:cNvPr id="10" name="Oval 4"/>
          <p:cNvSpPr>
            <a:spLocks noChangeArrowheads="1"/>
          </p:cNvSpPr>
          <p:nvPr/>
        </p:nvSpPr>
        <p:spPr bwMode="auto">
          <a:xfrm>
            <a:off x="768830" y="1362495"/>
            <a:ext cx="457200" cy="457200"/>
          </a:xfrm>
          <a:prstGeom prst="ellipse">
            <a:avLst/>
          </a:prstGeom>
          <a:solidFill>
            <a:schemeClr val="bg1">
              <a:lumMod val="75000"/>
            </a:schemeClr>
          </a:solidFill>
          <a:ln w="9525">
            <a:noFill/>
            <a:round/>
            <a:headEnd/>
            <a:tailEnd/>
          </a:ln>
          <a:effectLst/>
        </p:spPr>
        <p:txBody>
          <a:bodyPr wrap="none" anchor="ctr"/>
          <a:lstStyle/>
          <a:p>
            <a:pPr algn="ctr"/>
            <a:r>
              <a:rPr lang="en-US" dirty="0">
                <a:solidFill>
                  <a:schemeClr val="bg1"/>
                </a:solidFill>
              </a:rPr>
              <a:t>1</a:t>
            </a:r>
          </a:p>
        </p:txBody>
      </p:sp>
      <p:sp>
        <p:nvSpPr>
          <p:cNvPr id="11" name="Oval 10"/>
          <p:cNvSpPr>
            <a:spLocks noChangeArrowheads="1"/>
          </p:cNvSpPr>
          <p:nvPr/>
        </p:nvSpPr>
        <p:spPr bwMode="auto">
          <a:xfrm>
            <a:off x="768830" y="2027658"/>
            <a:ext cx="457200" cy="457200"/>
          </a:xfrm>
          <a:prstGeom prst="ellipse">
            <a:avLst/>
          </a:prstGeom>
          <a:solidFill>
            <a:srgbClr val="333333"/>
          </a:solidFill>
          <a:ln w="9525">
            <a:noFill/>
            <a:round/>
            <a:headEnd/>
            <a:tailEnd/>
          </a:ln>
          <a:effectLst/>
        </p:spPr>
        <p:txBody>
          <a:bodyPr wrap="none" anchor="ctr"/>
          <a:lstStyle/>
          <a:p>
            <a:pPr algn="ctr"/>
            <a:r>
              <a:rPr lang="en-US" dirty="0">
                <a:solidFill>
                  <a:schemeClr val="bg1"/>
                </a:solidFill>
              </a:rPr>
              <a:t>2</a:t>
            </a:r>
          </a:p>
        </p:txBody>
      </p:sp>
      <p:sp>
        <p:nvSpPr>
          <p:cNvPr id="12" name="Rectangle 11"/>
          <p:cNvSpPr>
            <a:spLocks noChangeArrowheads="1"/>
          </p:cNvSpPr>
          <p:nvPr/>
        </p:nvSpPr>
        <p:spPr bwMode="auto">
          <a:xfrm>
            <a:off x="1345093" y="1422820"/>
            <a:ext cx="1531188" cy="400110"/>
          </a:xfrm>
          <a:prstGeom prst="rect">
            <a:avLst/>
          </a:prstGeom>
          <a:noFill/>
          <a:ln w="9525">
            <a:noFill/>
            <a:miter lim="800000"/>
            <a:headEnd/>
            <a:tailEnd/>
          </a:ln>
          <a:effectLst/>
        </p:spPr>
        <p:txBody>
          <a:bodyPr wrap="none">
            <a:spAutoFit/>
          </a:bodyPr>
          <a:lstStyle/>
          <a:p>
            <a:r>
              <a:rPr lang="en-GB" b="0" dirty="0" smtClean="0">
                <a:solidFill>
                  <a:schemeClr val="bg1">
                    <a:lumMod val="75000"/>
                  </a:schemeClr>
                </a:solidFill>
                <a:latin typeface="Trebuchet MS" pitchFamily="34" charset="0"/>
              </a:rPr>
              <a:t>Re Partition</a:t>
            </a:r>
            <a:endParaRPr lang="en-US" b="0" dirty="0">
              <a:solidFill>
                <a:schemeClr val="bg1">
                  <a:lumMod val="75000"/>
                </a:schemeClr>
              </a:solidFill>
              <a:latin typeface="Trebuchet MS" pitchFamily="34" charset="0"/>
            </a:endParaRPr>
          </a:p>
        </p:txBody>
      </p:sp>
      <p:sp>
        <p:nvSpPr>
          <p:cNvPr id="13" name="Rectangle 12"/>
          <p:cNvSpPr>
            <a:spLocks noChangeArrowheads="1"/>
          </p:cNvSpPr>
          <p:nvPr/>
        </p:nvSpPr>
        <p:spPr bwMode="auto">
          <a:xfrm>
            <a:off x="1345093" y="2087983"/>
            <a:ext cx="1559273" cy="400110"/>
          </a:xfrm>
          <a:prstGeom prst="rect">
            <a:avLst/>
          </a:prstGeom>
          <a:noFill/>
          <a:ln w="9525">
            <a:noFill/>
            <a:miter lim="800000"/>
            <a:headEnd/>
            <a:tailEnd/>
          </a:ln>
          <a:effectLst/>
        </p:spPr>
        <p:txBody>
          <a:bodyPr wrap="none">
            <a:spAutoFit/>
          </a:bodyPr>
          <a:lstStyle/>
          <a:p>
            <a:r>
              <a:rPr lang="en-GB" b="0" dirty="0" smtClean="0"/>
              <a:t>Re </a:t>
            </a:r>
            <a:r>
              <a:rPr lang="en-GB" b="0" dirty="0" err="1" smtClean="0"/>
              <a:t>Modeling</a:t>
            </a:r>
            <a:endParaRPr lang="en-US" b="0" dirty="0">
              <a:latin typeface="Trebuchet M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8435" name="Slide Number Placeholder 4"/>
          <p:cNvSpPr>
            <a:spLocks noGrp="1"/>
          </p:cNvSpPr>
          <p:nvPr>
            <p:ph type="sldNum" sz="quarter" idx="11"/>
          </p:nvPr>
        </p:nvSpPr>
        <p:spPr>
          <a:noFill/>
        </p:spPr>
        <p:txBody>
          <a:bodyPr/>
          <a:lstStyle/>
          <a:p>
            <a:fld id="{BE35E0CB-CE2A-4E0B-B3DF-97C7220A5405}" type="slidenum">
              <a:rPr lang="en-US" smtClean="0"/>
              <a:pPr/>
              <a:t>2</a:t>
            </a:fld>
            <a:endParaRPr lang="en-US" smtClean="0"/>
          </a:p>
        </p:txBody>
      </p:sp>
      <p:sp>
        <p:nvSpPr>
          <p:cNvPr id="18436" name="Rectangle 2"/>
          <p:cNvSpPr>
            <a:spLocks noGrp="1" noChangeArrowheads="1"/>
          </p:cNvSpPr>
          <p:nvPr>
            <p:ph type="title"/>
          </p:nvPr>
        </p:nvSpPr>
        <p:spPr/>
        <p:txBody>
          <a:bodyPr/>
          <a:lstStyle/>
          <a:p>
            <a:pPr eaLnBrk="1" hangingPunct="1"/>
            <a:r>
              <a:rPr lang="en-US" smtClean="0"/>
              <a:t>Contents</a:t>
            </a:r>
          </a:p>
        </p:txBody>
      </p:sp>
      <p:sp>
        <p:nvSpPr>
          <p:cNvPr id="6" name="Oval 4"/>
          <p:cNvSpPr>
            <a:spLocks noChangeArrowheads="1"/>
          </p:cNvSpPr>
          <p:nvPr/>
        </p:nvSpPr>
        <p:spPr bwMode="auto">
          <a:xfrm>
            <a:off x="768830" y="1362495"/>
            <a:ext cx="457200" cy="457200"/>
          </a:xfrm>
          <a:prstGeom prst="ellipse">
            <a:avLst/>
          </a:prstGeom>
          <a:solidFill>
            <a:srgbClr val="333333"/>
          </a:solidFill>
          <a:ln w="9525">
            <a:noFill/>
            <a:round/>
            <a:headEnd/>
            <a:tailEnd/>
          </a:ln>
          <a:effectLst/>
        </p:spPr>
        <p:txBody>
          <a:bodyPr wrap="none" anchor="ctr"/>
          <a:lstStyle/>
          <a:p>
            <a:pPr algn="ctr"/>
            <a:r>
              <a:rPr lang="en-US" dirty="0">
                <a:solidFill>
                  <a:schemeClr val="bg1"/>
                </a:solidFill>
                <a:latin typeface="Trebuchet MS" pitchFamily="34" charset="0"/>
              </a:rPr>
              <a:t>1</a:t>
            </a:r>
          </a:p>
        </p:txBody>
      </p:sp>
      <p:sp>
        <p:nvSpPr>
          <p:cNvPr id="7" name="Oval 6"/>
          <p:cNvSpPr>
            <a:spLocks noChangeArrowheads="1"/>
          </p:cNvSpPr>
          <p:nvPr/>
        </p:nvSpPr>
        <p:spPr bwMode="auto">
          <a:xfrm>
            <a:off x="768830" y="2027658"/>
            <a:ext cx="457200" cy="457200"/>
          </a:xfrm>
          <a:prstGeom prst="ellipse">
            <a:avLst/>
          </a:prstGeom>
          <a:solidFill>
            <a:srgbClr val="333333"/>
          </a:solidFill>
          <a:ln w="9525">
            <a:noFill/>
            <a:round/>
            <a:headEnd/>
            <a:tailEnd/>
          </a:ln>
          <a:effectLst/>
        </p:spPr>
        <p:txBody>
          <a:bodyPr wrap="none" anchor="ctr"/>
          <a:lstStyle/>
          <a:p>
            <a:pPr algn="ctr"/>
            <a:r>
              <a:rPr lang="en-US">
                <a:solidFill>
                  <a:schemeClr val="bg1"/>
                </a:solidFill>
                <a:latin typeface="Trebuchet MS" pitchFamily="34" charset="0"/>
              </a:rPr>
              <a:t>2</a:t>
            </a:r>
          </a:p>
        </p:txBody>
      </p:sp>
      <p:sp>
        <p:nvSpPr>
          <p:cNvPr id="9" name="Rectangle 11"/>
          <p:cNvSpPr>
            <a:spLocks noChangeArrowheads="1"/>
          </p:cNvSpPr>
          <p:nvPr/>
        </p:nvSpPr>
        <p:spPr bwMode="auto">
          <a:xfrm>
            <a:off x="1345093" y="1422820"/>
            <a:ext cx="1531188" cy="400110"/>
          </a:xfrm>
          <a:prstGeom prst="rect">
            <a:avLst/>
          </a:prstGeom>
          <a:noFill/>
          <a:ln w="9525">
            <a:noFill/>
            <a:miter lim="800000"/>
            <a:headEnd/>
            <a:tailEnd/>
          </a:ln>
          <a:effectLst/>
        </p:spPr>
        <p:txBody>
          <a:bodyPr wrap="none">
            <a:spAutoFit/>
          </a:bodyPr>
          <a:lstStyle/>
          <a:p>
            <a:r>
              <a:rPr lang="en-GB" b="0" dirty="0" smtClean="0">
                <a:latin typeface="Trebuchet MS" pitchFamily="34" charset="0"/>
              </a:rPr>
              <a:t>Re Partition</a:t>
            </a:r>
            <a:endParaRPr lang="en-US" b="0" dirty="0">
              <a:latin typeface="Trebuchet MS" pitchFamily="34" charset="0"/>
            </a:endParaRPr>
          </a:p>
        </p:txBody>
      </p:sp>
      <p:sp>
        <p:nvSpPr>
          <p:cNvPr id="10" name="Rectangle 12"/>
          <p:cNvSpPr>
            <a:spLocks noChangeArrowheads="1"/>
          </p:cNvSpPr>
          <p:nvPr/>
        </p:nvSpPr>
        <p:spPr bwMode="auto">
          <a:xfrm>
            <a:off x="1345093" y="2087983"/>
            <a:ext cx="1559273" cy="400110"/>
          </a:xfrm>
          <a:prstGeom prst="rect">
            <a:avLst/>
          </a:prstGeom>
          <a:noFill/>
          <a:ln w="9525">
            <a:noFill/>
            <a:miter lim="800000"/>
            <a:headEnd/>
            <a:tailEnd/>
          </a:ln>
          <a:effectLst/>
        </p:spPr>
        <p:txBody>
          <a:bodyPr wrap="none">
            <a:spAutoFit/>
          </a:bodyPr>
          <a:lstStyle/>
          <a:p>
            <a:r>
              <a:rPr lang="en-GB" b="0" dirty="0" smtClean="0"/>
              <a:t>Re </a:t>
            </a:r>
            <a:r>
              <a:rPr lang="en-GB" b="0" dirty="0" err="1" smtClean="0"/>
              <a:t>Modeling</a:t>
            </a:r>
            <a:endParaRPr lang="en-US" b="0" dirty="0">
              <a:latin typeface="Trebuchet M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20</a:t>
            </a:fld>
            <a:endParaRPr lang="en-US" smtClean="0"/>
          </a:p>
        </p:txBody>
      </p:sp>
      <p:sp>
        <p:nvSpPr>
          <p:cNvPr id="20484" name="Rectangle 2"/>
          <p:cNvSpPr>
            <a:spLocks noGrp="1" noChangeArrowheads="1"/>
          </p:cNvSpPr>
          <p:nvPr>
            <p:ph type="title"/>
          </p:nvPr>
        </p:nvSpPr>
        <p:spPr/>
        <p:txBody>
          <a:bodyPr/>
          <a:lstStyle/>
          <a:p>
            <a:r>
              <a:rPr lang="en-US" dirty="0" smtClean="0"/>
              <a:t>              Overview</a:t>
            </a:r>
          </a:p>
        </p:txBody>
      </p:sp>
      <p:sp>
        <p:nvSpPr>
          <p:cNvPr id="6" name="Rectangle 5"/>
          <p:cNvSpPr/>
          <p:nvPr/>
        </p:nvSpPr>
        <p:spPr>
          <a:xfrm>
            <a:off x="319777" y="1093346"/>
            <a:ext cx="8502555" cy="1938992"/>
          </a:xfrm>
          <a:prstGeom prst="rect">
            <a:avLst/>
          </a:prstGeom>
          <a:solidFill>
            <a:srgbClr val="FEF7DE"/>
          </a:solidFill>
          <a:ln w="9525">
            <a:solidFill>
              <a:srgbClr val="FFCC00"/>
            </a:solidFill>
            <a:round/>
            <a:headEnd/>
            <a:tailEnd/>
          </a:ln>
        </p:spPr>
        <p:txBody>
          <a:bodyPr anchor="ctr"/>
          <a:lstStyle/>
          <a:p>
            <a:pPr marL="231775" indent="-231775" algn="just">
              <a:lnSpc>
                <a:spcPct val="150000"/>
              </a:lnSpc>
              <a:buFont typeface="Wingdings" pitchFamily="2" charset="2"/>
              <a:buChar char="Ø"/>
            </a:pPr>
            <a:r>
              <a:rPr lang="en-US" sz="1600" b="0" dirty="0" smtClean="0"/>
              <a:t>Remodeling is a new feature introduced in BI7.0 by which it is possible to alter the structure of the cube without losing its contents</a:t>
            </a:r>
          </a:p>
          <a:p>
            <a:pPr marL="231775" indent="-231775" algn="just">
              <a:lnSpc>
                <a:spcPct val="150000"/>
              </a:lnSpc>
              <a:buFont typeface="Wingdings" pitchFamily="2" charset="2"/>
              <a:buChar char="Ø"/>
            </a:pPr>
            <a:endParaRPr lang="en-US" sz="1600" b="0" dirty="0" smtClean="0"/>
          </a:p>
          <a:p>
            <a:pPr marL="231775" indent="-231775" algn="just">
              <a:lnSpc>
                <a:spcPct val="150000"/>
              </a:lnSpc>
              <a:buFont typeface="Wingdings" pitchFamily="2" charset="2"/>
              <a:buChar char="Ø"/>
            </a:pPr>
            <a:r>
              <a:rPr lang="en-US" sz="1600" b="0" dirty="0" smtClean="0"/>
              <a:t>At present, this feature is not available for DSOs and </a:t>
            </a:r>
            <a:r>
              <a:rPr lang="en-US" sz="1600" b="0" dirty="0" err="1" smtClean="0"/>
              <a:t>InfoObjects</a:t>
            </a:r>
            <a:endParaRPr lang="en-US" sz="1600" b="0" dirty="0" smtClean="0"/>
          </a:p>
        </p:txBody>
      </p:sp>
      <p:sp>
        <p:nvSpPr>
          <p:cNvPr id="8" name="Rounded Rectangle 7"/>
          <p:cNvSpPr/>
          <p:nvPr/>
        </p:nvSpPr>
        <p:spPr bwMode="auto">
          <a:xfrm>
            <a:off x="682386" y="4312734"/>
            <a:ext cx="3589359" cy="2074442"/>
          </a:xfrm>
          <a:prstGeom prst="roundRect">
            <a:avLst/>
          </a:prstGeom>
          <a:solidFill>
            <a:srgbClr val="FEF7DE"/>
          </a:solidFill>
          <a:ln w="9525">
            <a:solidFill>
              <a:srgbClr val="FFCC00"/>
            </a:solidFill>
            <a:round/>
            <a:headEnd/>
            <a:tailEnd/>
          </a:ln>
        </p:spPr>
        <p:txBody>
          <a:bodyPr anchor="ctr"/>
          <a:lstStyle/>
          <a:p>
            <a:pPr marL="231775" marR="0" indent="-231775" algn="just" defTabSz="914400" latinLnBrk="0">
              <a:lnSpc>
                <a:spcPct val="150000"/>
              </a:lnSpc>
              <a:buClrTx/>
              <a:buSzTx/>
              <a:buFont typeface="Wingdings" pitchFamily="2" charset="2"/>
              <a:buChar char="Ø"/>
              <a:tabLst/>
            </a:pPr>
            <a:r>
              <a:rPr lang="en-US" sz="1600" b="0" dirty="0" smtClean="0"/>
              <a:t>Add Characteristic</a:t>
            </a:r>
          </a:p>
          <a:p>
            <a:pPr marL="231775" marR="0" indent="-231775" algn="just" defTabSz="914400" latinLnBrk="0">
              <a:lnSpc>
                <a:spcPct val="150000"/>
              </a:lnSpc>
              <a:buClrTx/>
              <a:buSzTx/>
              <a:buFont typeface="Wingdings" pitchFamily="2" charset="2"/>
              <a:buChar char="Ø"/>
              <a:tabLst/>
            </a:pPr>
            <a:r>
              <a:rPr lang="en-US" sz="1600" b="0" dirty="0" smtClean="0"/>
              <a:t> Remove Characteristic</a:t>
            </a:r>
          </a:p>
          <a:p>
            <a:pPr marL="231775" marR="0" indent="-231775" algn="just" defTabSz="914400" latinLnBrk="0">
              <a:lnSpc>
                <a:spcPct val="150000"/>
              </a:lnSpc>
              <a:buClrTx/>
              <a:buSzTx/>
              <a:buFont typeface="Wingdings" pitchFamily="2" charset="2"/>
              <a:buChar char="Ø"/>
              <a:tabLst/>
            </a:pPr>
            <a:r>
              <a:rPr lang="en-US" sz="1600" b="0" dirty="0" smtClean="0"/>
              <a:t> Replace Characteristic</a:t>
            </a:r>
          </a:p>
        </p:txBody>
      </p:sp>
      <p:sp>
        <p:nvSpPr>
          <p:cNvPr id="7" name="Oval 6"/>
          <p:cNvSpPr/>
          <p:nvPr/>
        </p:nvSpPr>
        <p:spPr bwMode="auto">
          <a:xfrm rot="19985884">
            <a:off x="401103" y="3967545"/>
            <a:ext cx="1301604" cy="738384"/>
          </a:xfrm>
          <a:prstGeom prst="ellipse">
            <a:avLst/>
          </a:prstGeom>
          <a:gradFill rotWithShape="1">
            <a:gsLst>
              <a:gs pos="0">
                <a:schemeClr val="folHlink"/>
              </a:gs>
              <a:gs pos="50000">
                <a:schemeClr val="folHlink">
                  <a:gamma/>
                  <a:tint val="31765"/>
                  <a:invGamma/>
                </a:schemeClr>
              </a:gs>
              <a:gs pos="100000">
                <a:schemeClr val="folHlink"/>
              </a:gs>
            </a:gsLst>
            <a:lin ang="5400000" scaled="1"/>
          </a:gra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nchorCtr="1"/>
          <a:lstStyle/>
          <a:p>
            <a:pPr marR="0" algn="ctr" defTabSz="914400" eaLnBrk="1" latinLnBrk="0" hangingPunct="1">
              <a:lnSpc>
                <a:spcPct val="100000"/>
              </a:lnSpc>
              <a:buClrTx/>
              <a:buSzTx/>
              <a:buFontTx/>
              <a:buNone/>
              <a:tabLst/>
              <a:defRPr/>
            </a:pPr>
            <a:r>
              <a:rPr lang="en-US" sz="1600" dirty="0" smtClean="0"/>
              <a:t>Characteristics</a:t>
            </a:r>
          </a:p>
        </p:txBody>
      </p:sp>
      <p:sp>
        <p:nvSpPr>
          <p:cNvPr id="9" name="Rounded Rectangle 8"/>
          <p:cNvSpPr/>
          <p:nvPr/>
        </p:nvSpPr>
        <p:spPr bwMode="auto">
          <a:xfrm>
            <a:off x="4626588" y="4244496"/>
            <a:ext cx="3589359" cy="2074442"/>
          </a:xfrm>
          <a:prstGeom prst="roundRect">
            <a:avLst/>
          </a:prstGeom>
          <a:solidFill>
            <a:srgbClr val="FEF7DE"/>
          </a:solidFill>
          <a:ln w="9525">
            <a:solidFill>
              <a:srgbClr val="FFCC00"/>
            </a:solidFill>
            <a:round/>
            <a:headEnd/>
            <a:tailEnd/>
          </a:ln>
        </p:spPr>
        <p:txBody>
          <a:bodyPr anchor="ctr"/>
          <a:lstStyle/>
          <a:p>
            <a:pPr marL="231775" marR="0" indent="-231775" algn="just" defTabSz="914400" latinLnBrk="0">
              <a:lnSpc>
                <a:spcPct val="150000"/>
              </a:lnSpc>
              <a:buClrTx/>
              <a:buSzTx/>
              <a:buFont typeface="Wingdings" pitchFamily="2" charset="2"/>
              <a:buChar char="Ø"/>
              <a:tabLst/>
            </a:pPr>
            <a:r>
              <a:rPr lang="en-US" sz="1600" b="0" dirty="0" smtClean="0"/>
              <a:t>Add Key Figure</a:t>
            </a:r>
          </a:p>
          <a:p>
            <a:pPr marL="231775" marR="0" indent="-231775" algn="just" defTabSz="914400" latinLnBrk="0">
              <a:lnSpc>
                <a:spcPct val="150000"/>
              </a:lnSpc>
              <a:buClrTx/>
              <a:buSzTx/>
              <a:buFont typeface="Wingdings" pitchFamily="2" charset="2"/>
              <a:buChar char="Ø"/>
              <a:tabLst/>
            </a:pPr>
            <a:r>
              <a:rPr lang="en-US" sz="1600" b="0" dirty="0" smtClean="0"/>
              <a:t> Remove Key Figure</a:t>
            </a:r>
          </a:p>
          <a:p>
            <a:pPr marL="231775" marR="0" indent="-231775" algn="just" defTabSz="914400" latinLnBrk="0">
              <a:lnSpc>
                <a:spcPct val="150000"/>
              </a:lnSpc>
              <a:buClrTx/>
              <a:buSzTx/>
              <a:buFont typeface="Wingdings" pitchFamily="2" charset="2"/>
              <a:buChar char="Ø"/>
              <a:tabLst/>
            </a:pPr>
            <a:r>
              <a:rPr lang="en-US" sz="1600" b="0" dirty="0" smtClean="0"/>
              <a:t> Replace Key Figure</a:t>
            </a:r>
          </a:p>
        </p:txBody>
      </p:sp>
      <p:sp>
        <p:nvSpPr>
          <p:cNvPr id="10" name="Oval 9"/>
          <p:cNvSpPr/>
          <p:nvPr/>
        </p:nvSpPr>
        <p:spPr bwMode="auto">
          <a:xfrm rot="19985884">
            <a:off x="4249770" y="3803790"/>
            <a:ext cx="1301604" cy="738384"/>
          </a:xfrm>
          <a:prstGeom prst="ellipse">
            <a:avLst/>
          </a:prstGeom>
          <a:gradFill rotWithShape="1">
            <a:gsLst>
              <a:gs pos="0">
                <a:schemeClr val="folHlink"/>
              </a:gs>
              <a:gs pos="50000">
                <a:schemeClr val="folHlink">
                  <a:gamma/>
                  <a:tint val="31765"/>
                  <a:invGamma/>
                </a:schemeClr>
              </a:gs>
              <a:gs pos="100000">
                <a:schemeClr val="folHlink"/>
              </a:gs>
            </a:gsLst>
            <a:lin ang="5400000" scaled="1"/>
          </a:gra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nchorCtr="1"/>
          <a:lstStyle/>
          <a:p>
            <a:pPr marR="0" algn="ctr" defTabSz="914400" eaLnBrk="1" latinLnBrk="0" hangingPunct="1">
              <a:lnSpc>
                <a:spcPct val="100000"/>
              </a:lnSpc>
              <a:buClrTx/>
              <a:buSzTx/>
              <a:buFontTx/>
              <a:buNone/>
              <a:tabLst/>
              <a:defRPr/>
            </a:pPr>
            <a:r>
              <a:rPr lang="en-US" sz="1600" dirty="0" smtClean="0"/>
              <a:t>Key Figures</a:t>
            </a:r>
          </a:p>
        </p:txBody>
      </p:sp>
      <p:sp>
        <p:nvSpPr>
          <p:cNvPr id="12" name="Rectangle 11"/>
          <p:cNvSpPr/>
          <p:nvPr/>
        </p:nvSpPr>
        <p:spPr>
          <a:xfrm>
            <a:off x="307075" y="3225187"/>
            <a:ext cx="6011838" cy="338554"/>
          </a:xfrm>
          <a:prstGeom prst="rect">
            <a:avLst/>
          </a:prstGeom>
          <a:solidFill>
            <a:srgbClr val="FFC000"/>
          </a:solidFill>
          <a:effectLst/>
          <a:scene3d>
            <a:camera prst="orthographicFront"/>
            <a:lightRig rig="threePt" dir="t"/>
          </a:scene3d>
          <a:sp3d>
            <a:bevelT/>
          </a:sp3d>
        </p:spPr>
        <p:txBody>
          <a:bodyPr wrap="square">
            <a:spAutoFit/>
          </a:bodyPr>
          <a:lstStyle/>
          <a:p>
            <a:r>
              <a:rPr lang="en-US" sz="1600" dirty="0" smtClean="0"/>
              <a:t>In remodeling, we have the following options: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21</a:t>
            </a:fld>
            <a:endParaRPr lang="en-US" smtClean="0"/>
          </a:p>
        </p:txBody>
      </p:sp>
      <p:sp>
        <p:nvSpPr>
          <p:cNvPr id="20484" name="Rectangle 2"/>
          <p:cNvSpPr>
            <a:spLocks noGrp="1" noChangeArrowheads="1"/>
          </p:cNvSpPr>
          <p:nvPr>
            <p:ph type="title"/>
          </p:nvPr>
        </p:nvSpPr>
        <p:spPr/>
        <p:txBody>
          <a:bodyPr/>
          <a:lstStyle/>
          <a:p>
            <a:r>
              <a:rPr lang="en-US" dirty="0" smtClean="0"/>
              <a:t>       Brief Explanation</a:t>
            </a:r>
          </a:p>
        </p:txBody>
      </p:sp>
      <p:sp>
        <p:nvSpPr>
          <p:cNvPr id="7" name="AutoShape 30"/>
          <p:cNvSpPr>
            <a:spLocks noChangeArrowheads="1"/>
          </p:cNvSpPr>
          <p:nvPr/>
        </p:nvSpPr>
        <p:spPr bwMode="auto">
          <a:xfrm>
            <a:off x="648896" y="1447893"/>
            <a:ext cx="7875286" cy="1344225"/>
          </a:xfrm>
          <a:prstGeom prst="roundRect">
            <a:avLst>
              <a:gd name="adj" fmla="val 16667"/>
            </a:avLst>
          </a:prstGeom>
          <a:solidFill>
            <a:srgbClr val="FFF7D9"/>
          </a:solidFill>
          <a:ln w="9525">
            <a:solidFill>
              <a:srgbClr val="FDCA0D"/>
            </a:solidFill>
            <a:round/>
            <a:headEnd/>
            <a:tailEnd/>
          </a:ln>
          <a:effectLst/>
        </p:spPr>
        <p:txBody>
          <a:bodyPr wrap="none" lIns="0" tIns="0" rIns="0" bIns="0" anchor="ctr"/>
          <a:lstStyle/>
          <a:p>
            <a:pPr marL="228600" eaLnBrk="1" hangingPunct="1">
              <a:lnSpc>
                <a:spcPct val="120000"/>
              </a:lnSpc>
              <a:spcBef>
                <a:spcPct val="75000"/>
              </a:spcBef>
            </a:pPr>
            <a:r>
              <a:rPr lang="en-US" sz="1600" b="0" dirty="0" smtClean="0"/>
              <a:t>When adding a key figure or characteristic to a cube, the new </a:t>
            </a:r>
            <a:r>
              <a:rPr lang="en-US" sz="1600" b="0" dirty="0" err="1" smtClean="0"/>
              <a:t>InfoObject</a:t>
            </a:r>
            <a:r>
              <a:rPr lang="en-US" sz="1600" b="0" dirty="0" smtClean="0"/>
              <a:t> in the</a:t>
            </a:r>
          </a:p>
          <a:p>
            <a:pPr marL="228600" eaLnBrk="1" hangingPunct="1">
              <a:lnSpc>
                <a:spcPct val="120000"/>
              </a:lnSpc>
              <a:spcBef>
                <a:spcPct val="75000"/>
              </a:spcBef>
            </a:pPr>
            <a:r>
              <a:rPr lang="en-US" sz="1600" b="0" dirty="0" smtClean="0"/>
              <a:t> cube can be filled using a constant, or using (for characteristics) the value of </a:t>
            </a:r>
          </a:p>
          <a:p>
            <a:pPr marL="228600" eaLnBrk="1" hangingPunct="1">
              <a:lnSpc>
                <a:spcPct val="120000"/>
              </a:lnSpc>
              <a:spcBef>
                <a:spcPct val="75000"/>
              </a:spcBef>
            </a:pPr>
            <a:r>
              <a:rPr lang="en-US" sz="1600" b="0" dirty="0" smtClean="0"/>
              <a:t>an existing characteristic in the same dimension. </a:t>
            </a:r>
          </a:p>
        </p:txBody>
      </p:sp>
      <p:sp>
        <p:nvSpPr>
          <p:cNvPr id="8" name="Rectangle 53"/>
          <p:cNvSpPr>
            <a:spLocks noChangeArrowheads="1"/>
          </p:cNvSpPr>
          <p:nvPr/>
        </p:nvSpPr>
        <p:spPr bwMode="auto">
          <a:xfrm>
            <a:off x="249707" y="1963045"/>
            <a:ext cx="311727" cy="224313"/>
          </a:xfrm>
          <a:prstGeom prst="rect">
            <a:avLst/>
          </a:prstGeom>
          <a:gradFill rotWithShape="0">
            <a:gsLst>
              <a:gs pos="0">
                <a:srgbClr val="F8B700"/>
              </a:gs>
              <a:gs pos="100000">
                <a:srgbClr val="FFF6D5"/>
              </a:gs>
            </a:gsLst>
            <a:lin ang="0" scaled="1"/>
          </a:gradFill>
          <a:ln w="9525">
            <a:solidFill>
              <a:srgbClr val="B5CEE7"/>
            </a:solidFill>
            <a:miter lim="800000"/>
            <a:headEnd/>
            <a:tailEnd/>
          </a:ln>
          <a:effectLst/>
        </p:spPr>
        <p:txBody>
          <a:bodyPr wrap="none" anchor="ctr"/>
          <a:lstStyle/>
          <a:p>
            <a:endParaRPr lang="en-US"/>
          </a:p>
        </p:txBody>
      </p:sp>
      <p:sp>
        <p:nvSpPr>
          <p:cNvPr id="9" name="AutoShape 30"/>
          <p:cNvSpPr>
            <a:spLocks noChangeArrowheads="1"/>
          </p:cNvSpPr>
          <p:nvPr/>
        </p:nvSpPr>
        <p:spPr bwMode="auto">
          <a:xfrm>
            <a:off x="717134" y="2949146"/>
            <a:ext cx="7875286" cy="1344225"/>
          </a:xfrm>
          <a:prstGeom prst="roundRect">
            <a:avLst>
              <a:gd name="adj" fmla="val 16667"/>
            </a:avLst>
          </a:prstGeom>
          <a:solidFill>
            <a:srgbClr val="FFF7D9"/>
          </a:solidFill>
          <a:ln w="9525">
            <a:solidFill>
              <a:srgbClr val="FDCA0D"/>
            </a:solidFill>
            <a:round/>
            <a:headEnd/>
            <a:tailEnd/>
          </a:ln>
          <a:effectLst/>
        </p:spPr>
        <p:txBody>
          <a:bodyPr wrap="none" lIns="0" tIns="0" rIns="0" bIns="0" anchor="ctr"/>
          <a:lstStyle/>
          <a:p>
            <a:pPr marL="228600" eaLnBrk="1" hangingPunct="1">
              <a:lnSpc>
                <a:spcPct val="120000"/>
              </a:lnSpc>
              <a:spcBef>
                <a:spcPct val="75000"/>
              </a:spcBef>
            </a:pPr>
            <a:r>
              <a:rPr lang="en-US" sz="1600" b="0" dirty="0" smtClean="0"/>
              <a:t>However, if a new Key Figure is to be added using the value of another key figure </a:t>
            </a:r>
          </a:p>
          <a:p>
            <a:pPr marL="228600" eaLnBrk="1" hangingPunct="1">
              <a:lnSpc>
                <a:spcPct val="120000"/>
              </a:lnSpc>
              <a:spcBef>
                <a:spcPct val="75000"/>
              </a:spcBef>
            </a:pPr>
            <a:r>
              <a:rPr lang="en-US" sz="1600" b="0" dirty="0" smtClean="0"/>
              <a:t>or a characteristic, then a Customer Exit needs to be created. </a:t>
            </a:r>
          </a:p>
        </p:txBody>
      </p:sp>
      <p:sp>
        <p:nvSpPr>
          <p:cNvPr id="10" name="AutoShape 30"/>
          <p:cNvSpPr>
            <a:spLocks noChangeArrowheads="1"/>
          </p:cNvSpPr>
          <p:nvPr/>
        </p:nvSpPr>
        <p:spPr bwMode="auto">
          <a:xfrm>
            <a:off x="730783" y="4452618"/>
            <a:ext cx="7875286" cy="1344225"/>
          </a:xfrm>
          <a:prstGeom prst="roundRect">
            <a:avLst>
              <a:gd name="adj" fmla="val 16667"/>
            </a:avLst>
          </a:prstGeom>
          <a:solidFill>
            <a:srgbClr val="FFF7D9"/>
          </a:solidFill>
          <a:ln w="9525">
            <a:solidFill>
              <a:srgbClr val="FDCA0D"/>
            </a:solidFill>
            <a:round/>
            <a:headEnd/>
            <a:tailEnd/>
          </a:ln>
          <a:effectLst/>
        </p:spPr>
        <p:txBody>
          <a:bodyPr wrap="none" lIns="0" tIns="0" rIns="0" bIns="0" anchor="ctr"/>
          <a:lstStyle/>
          <a:p>
            <a:pPr marL="228600" eaLnBrk="1" hangingPunct="1">
              <a:lnSpc>
                <a:spcPct val="120000"/>
              </a:lnSpc>
              <a:spcBef>
                <a:spcPct val="75000"/>
              </a:spcBef>
            </a:pPr>
            <a:r>
              <a:rPr lang="en-US" sz="1600" b="0" dirty="0" smtClean="0"/>
              <a:t>Remodeling cannot be used to add a new dimension or remove it. Nor can it be </a:t>
            </a:r>
          </a:p>
          <a:p>
            <a:pPr marL="228600" eaLnBrk="1" hangingPunct="1">
              <a:lnSpc>
                <a:spcPct val="120000"/>
              </a:lnSpc>
              <a:spcBef>
                <a:spcPct val="75000"/>
              </a:spcBef>
            </a:pPr>
            <a:r>
              <a:rPr lang="en-US" sz="1600" b="0" dirty="0" smtClean="0"/>
              <a:t>used to delete a characteristic when doing so will make the corresponding </a:t>
            </a:r>
          </a:p>
          <a:p>
            <a:pPr marL="228600" eaLnBrk="1" hangingPunct="1">
              <a:lnSpc>
                <a:spcPct val="120000"/>
              </a:lnSpc>
              <a:spcBef>
                <a:spcPct val="75000"/>
              </a:spcBef>
            </a:pPr>
            <a:r>
              <a:rPr lang="en-US" sz="1600" b="0" dirty="0" smtClean="0"/>
              <a:t>dimension empty. Unit fields cannot be removed during remodeling. </a:t>
            </a:r>
          </a:p>
        </p:txBody>
      </p:sp>
      <p:sp>
        <p:nvSpPr>
          <p:cNvPr id="11" name="Rectangle 53"/>
          <p:cNvSpPr>
            <a:spLocks noChangeArrowheads="1"/>
          </p:cNvSpPr>
          <p:nvPr/>
        </p:nvSpPr>
        <p:spPr bwMode="auto">
          <a:xfrm>
            <a:off x="249707" y="3396060"/>
            <a:ext cx="311727" cy="224313"/>
          </a:xfrm>
          <a:prstGeom prst="rect">
            <a:avLst/>
          </a:prstGeom>
          <a:gradFill rotWithShape="0">
            <a:gsLst>
              <a:gs pos="0">
                <a:srgbClr val="F8B700"/>
              </a:gs>
              <a:gs pos="100000">
                <a:srgbClr val="FFF6D5"/>
              </a:gs>
            </a:gsLst>
            <a:lin ang="0" scaled="1"/>
          </a:gradFill>
          <a:ln w="9525">
            <a:solidFill>
              <a:srgbClr val="B5CEE7"/>
            </a:solidFill>
            <a:miter lim="800000"/>
            <a:headEnd/>
            <a:tailEnd/>
          </a:ln>
          <a:effectLst/>
        </p:spPr>
        <p:txBody>
          <a:bodyPr wrap="none" anchor="ctr"/>
          <a:lstStyle/>
          <a:p>
            <a:endParaRPr lang="en-US"/>
          </a:p>
        </p:txBody>
      </p:sp>
      <p:sp>
        <p:nvSpPr>
          <p:cNvPr id="12" name="Rectangle 53"/>
          <p:cNvSpPr>
            <a:spLocks noChangeArrowheads="1"/>
          </p:cNvSpPr>
          <p:nvPr/>
        </p:nvSpPr>
        <p:spPr bwMode="auto">
          <a:xfrm>
            <a:off x="290650" y="4897314"/>
            <a:ext cx="311727" cy="224313"/>
          </a:xfrm>
          <a:prstGeom prst="rect">
            <a:avLst/>
          </a:prstGeom>
          <a:gradFill rotWithShape="0">
            <a:gsLst>
              <a:gs pos="0">
                <a:srgbClr val="F8B700"/>
              </a:gs>
              <a:gs pos="100000">
                <a:srgbClr val="FFF6D5"/>
              </a:gs>
            </a:gsLst>
            <a:lin ang="0" scaled="1"/>
          </a:gradFill>
          <a:ln w="9525">
            <a:solidFill>
              <a:srgbClr val="B5CEE7"/>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22</a:t>
            </a:fld>
            <a:endParaRPr lang="en-US" smtClean="0"/>
          </a:p>
        </p:txBody>
      </p:sp>
      <p:sp>
        <p:nvSpPr>
          <p:cNvPr id="20484" name="Rectangle 2"/>
          <p:cNvSpPr>
            <a:spLocks noGrp="1" noChangeArrowheads="1"/>
          </p:cNvSpPr>
          <p:nvPr>
            <p:ph type="title"/>
          </p:nvPr>
        </p:nvSpPr>
        <p:spPr/>
        <p:txBody>
          <a:bodyPr/>
          <a:lstStyle/>
          <a:p>
            <a:r>
              <a:rPr lang="en-US" dirty="0" smtClean="0"/>
              <a:t>Access Re Modeling Function</a:t>
            </a:r>
          </a:p>
        </p:txBody>
      </p:sp>
      <p:pic>
        <p:nvPicPr>
          <p:cNvPr id="1026" name="Picture 2"/>
          <p:cNvPicPr>
            <a:picLocks noChangeAspect="1" noChangeArrowheads="1"/>
          </p:cNvPicPr>
          <p:nvPr/>
        </p:nvPicPr>
        <p:blipFill>
          <a:blip r:embed="rId2"/>
          <a:srcRect/>
          <a:stretch>
            <a:fillRect/>
          </a:stretch>
        </p:blipFill>
        <p:spPr bwMode="auto">
          <a:xfrm>
            <a:off x="862510" y="1293408"/>
            <a:ext cx="4241753" cy="47625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584423" y="1241945"/>
            <a:ext cx="2124075" cy="477671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23</a:t>
            </a:fld>
            <a:endParaRPr lang="en-US" smtClean="0"/>
          </a:p>
        </p:txBody>
      </p:sp>
      <p:sp>
        <p:nvSpPr>
          <p:cNvPr id="20484" name="Rectangle 2"/>
          <p:cNvSpPr>
            <a:spLocks noGrp="1" noChangeArrowheads="1"/>
          </p:cNvSpPr>
          <p:nvPr>
            <p:ph type="title"/>
          </p:nvPr>
        </p:nvSpPr>
        <p:spPr/>
        <p:txBody>
          <a:bodyPr/>
          <a:lstStyle/>
          <a:p>
            <a:r>
              <a:rPr lang="en-US" dirty="0" smtClean="0"/>
              <a:t>Characteristics Options</a:t>
            </a:r>
          </a:p>
        </p:txBody>
      </p:sp>
      <p:pic>
        <p:nvPicPr>
          <p:cNvPr id="6" name="Picture 5"/>
          <p:cNvPicPr/>
          <p:nvPr/>
        </p:nvPicPr>
        <p:blipFill>
          <a:blip r:embed="rId2"/>
          <a:srcRect/>
          <a:stretch>
            <a:fillRect/>
          </a:stretch>
        </p:blipFill>
        <p:spPr bwMode="auto">
          <a:xfrm>
            <a:off x="464233" y="1160060"/>
            <a:ext cx="4009292" cy="3493827"/>
          </a:xfrm>
          <a:prstGeom prst="rect">
            <a:avLst/>
          </a:prstGeom>
          <a:noFill/>
          <a:ln w="9525">
            <a:noFill/>
            <a:miter lim="800000"/>
            <a:headEnd/>
            <a:tailEnd/>
          </a:ln>
        </p:spPr>
      </p:pic>
      <p:pic>
        <p:nvPicPr>
          <p:cNvPr id="7" name="Picture 6"/>
          <p:cNvPicPr/>
          <p:nvPr/>
        </p:nvPicPr>
        <p:blipFill>
          <a:blip r:embed="rId3"/>
          <a:srcRect/>
          <a:stretch>
            <a:fillRect/>
          </a:stretch>
        </p:blipFill>
        <p:spPr bwMode="auto">
          <a:xfrm>
            <a:off x="2296063" y="4830201"/>
            <a:ext cx="4235342" cy="1711276"/>
          </a:xfrm>
          <a:prstGeom prst="rect">
            <a:avLst/>
          </a:prstGeom>
          <a:noFill/>
          <a:ln w="9525">
            <a:noFill/>
            <a:miter lim="800000"/>
            <a:headEnd/>
            <a:tailEnd/>
          </a:ln>
        </p:spPr>
      </p:pic>
      <p:pic>
        <p:nvPicPr>
          <p:cNvPr id="8" name="Picture 7"/>
          <p:cNvPicPr/>
          <p:nvPr/>
        </p:nvPicPr>
        <p:blipFill>
          <a:blip r:embed="rId4"/>
          <a:srcRect/>
          <a:stretch>
            <a:fillRect/>
          </a:stretch>
        </p:blipFill>
        <p:spPr bwMode="auto">
          <a:xfrm>
            <a:off x="5051643" y="1132603"/>
            <a:ext cx="3473378" cy="34530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24</a:t>
            </a:fld>
            <a:endParaRPr lang="en-US" smtClean="0"/>
          </a:p>
        </p:txBody>
      </p:sp>
      <p:sp>
        <p:nvSpPr>
          <p:cNvPr id="20484" name="Rectangle 2"/>
          <p:cNvSpPr>
            <a:spLocks noGrp="1" noChangeArrowheads="1"/>
          </p:cNvSpPr>
          <p:nvPr>
            <p:ph type="title"/>
          </p:nvPr>
        </p:nvSpPr>
        <p:spPr/>
        <p:txBody>
          <a:bodyPr/>
          <a:lstStyle/>
          <a:p>
            <a:r>
              <a:rPr lang="en-US" dirty="0" smtClean="0"/>
              <a:t>Key Figure Options</a:t>
            </a:r>
          </a:p>
        </p:txBody>
      </p:sp>
      <p:pic>
        <p:nvPicPr>
          <p:cNvPr id="9" name="Picture 8"/>
          <p:cNvPicPr/>
          <p:nvPr/>
        </p:nvPicPr>
        <p:blipFill>
          <a:blip r:embed="rId2"/>
          <a:srcRect/>
          <a:stretch>
            <a:fillRect/>
          </a:stretch>
        </p:blipFill>
        <p:spPr bwMode="auto">
          <a:xfrm>
            <a:off x="383843" y="1139445"/>
            <a:ext cx="3846963" cy="3514442"/>
          </a:xfrm>
          <a:prstGeom prst="rect">
            <a:avLst/>
          </a:prstGeom>
          <a:noFill/>
          <a:ln w="9525">
            <a:noFill/>
            <a:miter lim="800000"/>
            <a:headEnd/>
            <a:tailEnd/>
          </a:ln>
        </p:spPr>
      </p:pic>
      <p:pic>
        <p:nvPicPr>
          <p:cNvPr id="10" name="Picture 9"/>
          <p:cNvPicPr/>
          <p:nvPr/>
        </p:nvPicPr>
        <p:blipFill>
          <a:blip r:embed="rId3"/>
          <a:srcRect/>
          <a:stretch>
            <a:fillRect/>
          </a:stretch>
        </p:blipFill>
        <p:spPr bwMode="auto">
          <a:xfrm>
            <a:off x="4473410" y="1119117"/>
            <a:ext cx="4206567" cy="3439236"/>
          </a:xfrm>
          <a:prstGeom prst="rect">
            <a:avLst/>
          </a:prstGeom>
          <a:noFill/>
          <a:ln w="9525">
            <a:noFill/>
            <a:miter lim="800000"/>
            <a:headEnd/>
            <a:tailEnd/>
          </a:ln>
        </p:spPr>
      </p:pic>
      <p:pic>
        <p:nvPicPr>
          <p:cNvPr id="11" name="Picture 10"/>
          <p:cNvPicPr/>
          <p:nvPr/>
        </p:nvPicPr>
        <p:blipFill>
          <a:blip r:embed="rId4"/>
          <a:srcRect/>
          <a:stretch>
            <a:fillRect/>
          </a:stretch>
        </p:blipFill>
        <p:spPr bwMode="auto">
          <a:xfrm>
            <a:off x="1888579" y="4722126"/>
            <a:ext cx="4989892" cy="17469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25</a:t>
            </a:fld>
            <a:endParaRPr lang="en-US" smtClean="0"/>
          </a:p>
        </p:txBody>
      </p:sp>
      <p:sp>
        <p:nvSpPr>
          <p:cNvPr id="20484" name="Rectangle 2"/>
          <p:cNvSpPr>
            <a:spLocks noGrp="1" noChangeArrowheads="1"/>
          </p:cNvSpPr>
          <p:nvPr>
            <p:ph type="title"/>
          </p:nvPr>
        </p:nvSpPr>
        <p:spPr/>
        <p:txBody>
          <a:bodyPr/>
          <a:lstStyle/>
          <a:p>
            <a:r>
              <a:rPr lang="en-US" dirty="0" smtClean="0"/>
              <a:t>         Precautions</a:t>
            </a:r>
          </a:p>
        </p:txBody>
      </p:sp>
      <p:sp>
        <p:nvSpPr>
          <p:cNvPr id="7" name="AutoShape 3"/>
          <p:cNvSpPr>
            <a:spLocks noChangeArrowheads="1"/>
          </p:cNvSpPr>
          <p:nvPr/>
        </p:nvSpPr>
        <p:spPr bwMode="auto">
          <a:xfrm>
            <a:off x="383815" y="3152631"/>
            <a:ext cx="8023206" cy="2483894"/>
          </a:xfrm>
          <a:prstGeom prst="roundRect">
            <a:avLst>
              <a:gd name="adj" fmla="val 7926"/>
            </a:avLst>
          </a:prstGeom>
          <a:solidFill>
            <a:srgbClr val="FFF7D9"/>
          </a:solidFill>
          <a:ln w="9525">
            <a:solidFill>
              <a:srgbClr val="FDCA0D"/>
            </a:solidFill>
            <a:round/>
            <a:headEnd/>
            <a:tailEnd/>
          </a:ln>
          <a:effectLst/>
        </p:spPr>
        <p:txBody>
          <a:bodyPr wrap="none" lIns="0" tIns="0" rIns="0" bIns="0" anchor="ctr"/>
          <a:lstStyle/>
          <a:p>
            <a:pPr marL="228600" indent="-109538" eaLnBrk="1" hangingPunct="1">
              <a:lnSpc>
                <a:spcPct val="120000"/>
              </a:lnSpc>
              <a:spcBef>
                <a:spcPct val="75000"/>
              </a:spcBef>
              <a:buBlip>
                <a:blip r:embed="rId2"/>
              </a:buBlip>
            </a:pPr>
            <a:r>
              <a:rPr lang="en-US" sz="1600" b="0" dirty="0" smtClean="0"/>
              <a:t> All Transformations from and to the </a:t>
            </a:r>
            <a:r>
              <a:rPr lang="en-US" sz="1600" b="0" dirty="0" err="1" smtClean="0"/>
              <a:t>InfoCube</a:t>
            </a:r>
            <a:r>
              <a:rPr lang="en-US" sz="1600" b="0" dirty="0" smtClean="0"/>
              <a:t> are deactivated. So are their </a:t>
            </a:r>
            <a:br>
              <a:rPr lang="en-US" sz="1600" b="0" dirty="0" smtClean="0"/>
            </a:br>
            <a:r>
              <a:rPr lang="en-US" sz="1600" b="0" dirty="0" smtClean="0"/>
              <a:t>dependent DTPs. Also, the </a:t>
            </a:r>
            <a:r>
              <a:rPr lang="en-US" sz="1600" b="0" dirty="0" err="1" smtClean="0"/>
              <a:t>InfoCube</a:t>
            </a:r>
            <a:r>
              <a:rPr lang="en-US" sz="1600" b="0" dirty="0" smtClean="0"/>
              <a:t> is locked for any loads or changes. </a:t>
            </a:r>
          </a:p>
          <a:p>
            <a:pPr marL="228600" indent="-109538" eaLnBrk="1" hangingPunct="1">
              <a:lnSpc>
                <a:spcPct val="120000"/>
              </a:lnSpc>
              <a:spcBef>
                <a:spcPct val="75000"/>
              </a:spcBef>
              <a:buBlip>
                <a:blip r:embed="rId2"/>
              </a:buBlip>
            </a:pPr>
            <a:r>
              <a:rPr lang="en-US" sz="1600" b="0" dirty="0" smtClean="0"/>
              <a:t> Therefore, it should be ensured that no loads are scheduled to or from the Cube </a:t>
            </a:r>
            <a:br>
              <a:rPr lang="en-US" sz="1600" b="0" dirty="0" smtClean="0"/>
            </a:br>
            <a:r>
              <a:rPr lang="en-US" sz="1600" b="0" dirty="0" smtClean="0"/>
              <a:t>while the Remodeling is in progress. </a:t>
            </a:r>
          </a:p>
          <a:p>
            <a:pPr marL="228600" indent="-109538" eaLnBrk="1" hangingPunct="1">
              <a:lnSpc>
                <a:spcPct val="120000"/>
              </a:lnSpc>
              <a:spcBef>
                <a:spcPct val="75000"/>
              </a:spcBef>
              <a:buBlip>
                <a:blip r:embed="rId2"/>
              </a:buBlip>
            </a:pPr>
            <a:r>
              <a:rPr lang="en-US" sz="1600" b="0" dirty="0" smtClean="0"/>
              <a:t> Additionally, the transformations and DTPs have to be reactivated after the process </a:t>
            </a:r>
            <a:br>
              <a:rPr lang="en-US" sz="1600" b="0" dirty="0" smtClean="0"/>
            </a:br>
            <a:r>
              <a:rPr lang="en-US" sz="1600" b="0" dirty="0" smtClean="0"/>
              <a:t>is over. Since remodeling involves a change to the structure of the cube, some</a:t>
            </a:r>
            <a:br>
              <a:rPr lang="en-US" sz="1600" b="0" dirty="0" smtClean="0"/>
            </a:br>
            <a:r>
              <a:rPr lang="en-US" sz="1600" b="0" dirty="0" smtClean="0"/>
              <a:t> remapping may have to be done. </a:t>
            </a:r>
          </a:p>
        </p:txBody>
      </p:sp>
      <p:sp>
        <p:nvSpPr>
          <p:cNvPr id="8" name="AutoShape 3"/>
          <p:cNvSpPr>
            <a:spLocks noChangeArrowheads="1"/>
          </p:cNvSpPr>
          <p:nvPr/>
        </p:nvSpPr>
        <p:spPr bwMode="auto">
          <a:xfrm>
            <a:off x="438404" y="1146408"/>
            <a:ext cx="7915701" cy="1869744"/>
          </a:xfrm>
          <a:prstGeom prst="roundRect">
            <a:avLst>
              <a:gd name="adj" fmla="val 7926"/>
            </a:avLst>
          </a:prstGeom>
          <a:solidFill>
            <a:srgbClr val="E4E4E4"/>
          </a:solidFill>
          <a:ln w="9525">
            <a:solidFill>
              <a:schemeClr val="tx1"/>
            </a:solidFill>
            <a:round/>
            <a:headEnd/>
            <a:tailEnd/>
          </a:ln>
        </p:spPr>
        <p:txBody>
          <a:bodyPr wrap="none" anchor="ctr" anchorCtr="0"/>
          <a:lstStyle/>
          <a:p>
            <a:pPr marL="109538" indent="-109538" algn="just">
              <a:lnSpc>
                <a:spcPct val="120000"/>
              </a:lnSpc>
              <a:buBlip>
                <a:blip r:embed="rId2"/>
              </a:buBlip>
            </a:pPr>
            <a:r>
              <a:rPr lang="en-US" sz="1600" b="0" dirty="0" smtClean="0"/>
              <a:t> Remodeling involves conversion of tables. In characteristic remodeling, the |</a:t>
            </a:r>
            <a:br>
              <a:rPr lang="en-US" sz="1600" b="0" dirty="0" smtClean="0"/>
            </a:br>
            <a:r>
              <a:rPr lang="en-US" sz="1600" b="0" dirty="0" smtClean="0"/>
              <a:t>dimension tables are converted and while key figure remodeling, the fact tables </a:t>
            </a:r>
            <a:br>
              <a:rPr lang="en-US" sz="1600" b="0" dirty="0" smtClean="0"/>
            </a:br>
            <a:r>
              <a:rPr lang="en-US" sz="1600" b="0" dirty="0" smtClean="0"/>
              <a:t>are converted. </a:t>
            </a:r>
          </a:p>
          <a:p>
            <a:pPr marL="109538" indent="-109538" algn="just">
              <a:lnSpc>
                <a:spcPct val="120000"/>
              </a:lnSpc>
              <a:buBlip>
                <a:blip r:embed="rId2"/>
              </a:buBlip>
            </a:pPr>
            <a:r>
              <a:rPr lang="en-US" sz="1600" b="0" dirty="0" smtClean="0"/>
              <a:t> There is a chance of the data being lost or corrupted, so a taking </a:t>
            </a:r>
            <a:br>
              <a:rPr lang="en-US" sz="1600" b="0" dirty="0" smtClean="0"/>
            </a:br>
            <a:r>
              <a:rPr lang="en-US" sz="1600" b="0" dirty="0" smtClean="0"/>
              <a:t>a backup of the </a:t>
            </a:r>
            <a:r>
              <a:rPr lang="en-US" sz="1600" b="0" dirty="0" err="1" smtClean="0"/>
              <a:t>InfoCube</a:t>
            </a:r>
            <a:r>
              <a:rPr lang="en-US" sz="1600" b="0" dirty="0" smtClean="0"/>
              <a:t> is strongly recommended.</a:t>
            </a:r>
          </a:p>
        </p:txBody>
      </p:sp>
      <p:sp>
        <p:nvSpPr>
          <p:cNvPr id="9" name="AutoShape 3"/>
          <p:cNvSpPr>
            <a:spLocks noChangeArrowheads="1"/>
          </p:cNvSpPr>
          <p:nvPr/>
        </p:nvSpPr>
        <p:spPr bwMode="auto">
          <a:xfrm>
            <a:off x="479348" y="5759358"/>
            <a:ext cx="7915701" cy="812042"/>
          </a:xfrm>
          <a:prstGeom prst="roundRect">
            <a:avLst>
              <a:gd name="adj" fmla="val 7926"/>
            </a:avLst>
          </a:prstGeom>
          <a:solidFill>
            <a:srgbClr val="E4E4E4"/>
          </a:solidFill>
          <a:ln w="9525">
            <a:solidFill>
              <a:schemeClr val="tx1"/>
            </a:solidFill>
            <a:round/>
            <a:headEnd/>
            <a:tailEnd/>
          </a:ln>
        </p:spPr>
        <p:txBody>
          <a:bodyPr wrap="none" anchor="ctr" anchorCtr="0"/>
          <a:lstStyle/>
          <a:p>
            <a:pPr marL="109538" indent="-109538" algn="just">
              <a:lnSpc>
                <a:spcPct val="120000"/>
              </a:lnSpc>
              <a:buBlip>
                <a:blip r:embed="rId2"/>
              </a:buBlip>
            </a:pPr>
            <a:r>
              <a:rPr lang="en-US" sz="1600" b="0" dirty="0" smtClean="0"/>
              <a:t> Queries based on the </a:t>
            </a:r>
            <a:r>
              <a:rPr lang="en-US" sz="1600" b="0" dirty="0" err="1" smtClean="0"/>
              <a:t>InfoCube</a:t>
            </a:r>
            <a:r>
              <a:rPr lang="en-US" sz="1600" b="0" dirty="0" smtClean="0"/>
              <a:t> are rendered invalid, so the queries must also</a:t>
            </a:r>
            <a:br>
              <a:rPr lang="en-US" sz="1600" b="0" dirty="0" smtClean="0"/>
            </a:br>
            <a:r>
              <a:rPr lang="en-US" sz="1600" b="0" dirty="0" smtClean="0"/>
              <a:t> be changed.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26</a:t>
            </a:fld>
            <a:endParaRPr lang="en-US" smtClean="0"/>
          </a:p>
        </p:txBody>
      </p:sp>
      <p:sp>
        <p:nvSpPr>
          <p:cNvPr id="20484" name="Rectangle 2"/>
          <p:cNvSpPr>
            <a:spLocks noGrp="1" noChangeArrowheads="1"/>
          </p:cNvSpPr>
          <p:nvPr>
            <p:ph type="title"/>
          </p:nvPr>
        </p:nvSpPr>
        <p:spPr/>
        <p:txBody>
          <a:bodyPr/>
          <a:lstStyle/>
          <a:p>
            <a:r>
              <a:rPr lang="en-US" dirty="0" smtClean="0"/>
              <a:t>Post – Remodeling Steps</a:t>
            </a:r>
          </a:p>
        </p:txBody>
      </p:sp>
      <p:sp>
        <p:nvSpPr>
          <p:cNvPr id="7" name="Rectangle 6"/>
          <p:cNvSpPr/>
          <p:nvPr/>
        </p:nvSpPr>
        <p:spPr>
          <a:xfrm>
            <a:off x="597555" y="4534887"/>
            <a:ext cx="7563807" cy="692211"/>
          </a:xfrm>
          <a:prstGeom prst="rect">
            <a:avLst/>
          </a:prstGeom>
          <a:solidFill>
            <a:srgbClr val="FFF2BD"/>
          </a:soli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lstStyle/>
          <a:p>
            <a:pPr algn="just"/>
            <a:r>
              <a:rPr lang="en-US" sz="1800" dirty="0" smtClean="0"/>
              <a:t>Aggregates existing on the cube, if any, will have to be recreated. </a:t>
            </a:r>
            <a:endParaRPr lang="en-US" sz="1800" dirty="0"/>
          </a:p>
        </p:txBody>
      </p:sp>
      <p:sp>
        <p:nvSpPr>
          <p:cNvPr id="8" name="Rectangle 7"/>
          <p:cNvSpPr/>
          <p:nvPr/>
        </p:nvSpPr>
        <p:spPr>
          <a:xfrm>
            <a:off x="592515" y="1506755"/>
            <a:ext cx="7552679" cy="775566"/>
          </a:xfrm>
          <a:prstGeom prst="rect">
            <a:avLst/>
          </a:prstGeom>
          <a:solidFill>
            <a:srgbClr val="FFF2BD"/>
          </a:soli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lstStyle/>
          <a:p>
            <a:pPr indent="119063" eaLnBrk="1" hangingPunct="1">
              <a:lnSpc>
                <a:spcPct val="150000"/>
              </a:lnSpc>
              <a:defRPr/>
            </a:pPr>
            <a:r>
              <a:rPr lang="en-US" sz="1800" b="0" dirty="0" smtClean="0"/>
              <a:t>The remodeling process deactivates all the DTPs, Transformations and </a:t>
            </a:r>
          </a:p>
          <a:p>
            <a:pPr indent="119063" eaLnBrk="1" hangingPunct="1">
              <a:lnSpc>
                <a:spcPct val="150000"/>
              </a:lnSpc>
              <a:defRPr/>
            </a:pPr>
            <a:r>
              <a:rPr lang="en-US" sz="1800" b="0" dirty="0" smtClean="0"/>
              <a:t>other dependent objects of the </a:t>
            </a:r>
            <a:r>
              <a:rPr lang="en-US" sz="1800" b="0" dirty="0" err="1" smtClean="0"/>
              <a:t>InfoCube</a:t>
            </a:r>
            <a:r>
              <a:rPr lang="en-US" sz="1800" b="0" dirty="0" smtClean="0"/>
              <a:t>. </a:t>
            </a:r>
          </a:p>
        </p:txBody>
      </p:sp>
      <p:sp>
        <p:nvSpPr>
          <p:cNvPr id="9" name="Rectangle 8"/>
          <p:cNvSpPr/>
          <p:nvPr/>
        </p:nvSpPr>
        <p:spPr>
          <a:xfrm>
            <a:off x="611202" y="2747025"/>
            <a:ext cx="7563807" cy="1338274"/>
          </a:xfrm>
          <a:prstGeom prst="rect">
            <a:avLst/>
          </a:prstGeom>
          <a:solidFill>
            <a:srgbClr val="FFF2BD"/>
          </a:soli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lstStyle/>
          <a:p>
            <a:pPr indent="119063" eaLnBrk="1" hangingPunct="1">
              <a:lnSpc>
                <a:spcPct val="150000"/>
              </a:lnSpc>
              <a:defRPr/>
            </a:pPr>
            <a:r>
              <a:rPr lang="en-US" sz="1800" b="0" dirty="0" smtClean="0"/>
              <a:t>Once the remodeling is over, these need to be manually reactivated.</a:t>
            </a:r>
          </a:p>
          <a:p>
            <a:pPr indent="119063" eaLnBrk="1" hangingPunct="1">
              <a:lnSpc>
                <a:spcPct val="150000"/>
              </a:lnSpc>
              <a:defRPr/>
            </a:pPr>
            <a:r>
              <a:rPr lang="en-US" sz="1800" b="0" dirty="0" smtClean="0"/>
              <a:t>Since </a:t>
            </a:r>
            <a:r>
              <a:rPr lang="en-US" sz="1800" b="0" dirty="0" err="1" smtClean="0"/>
              <a:t>InfoObjects</a:t>
            </a:r>
            <a:r>
              <a:rPr lang="en-US" sz="1800" b="0" dirty="0" smtClean="0"/>
              <a:t> have been added, replaced or removed, a remapping </a:t>
            </a:r>
          </a:p>
          <a:p>
            <a:pPr indent="119063" eaLnBrk="1" hangingPunct="1">
              <a:lnSpc>
                <a:spcPct val="150000"/>
              </a:lnSpc>
              <a:defRPr/>
            </a:pPr>
            <a:r>
              <a:rPr lang="en-US" sz="1800" b="0" dirty="0" smtClean="0"/>
              <a:t>of the Transformations may be required.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27</a:t>
            </a:fld>
            <a:endParaRPr lang="en-US" smtClean="0"/>
          </a:p>
        </p:txBody>
      </p:sp>
      <p:sp>
        <p:nvSpPr>
          <p:cNvPr id="20484" name="Rectangle 2"/>
          <p:cNvSpPr>
            <a:spLocks noGrp="1" noChangeArrowheads="1"/>
          </p:cNvSpPr>
          <p:nvPr>
            <p:ph type="title"/>
          </p:nvPr>
        </p:nvSpPr>
        <p:spPr/>
        <p:txBody>
          <a:bodyPr/>
          <a:lstStyle/>
          <a:p>
            <a:r>
              <a:rPr lang="en-US" dirty="0" smtClean="0"/>
              <a:t>Example -  Replacing a Characteristics - 1 </a:t>
            </a:r>
          </a:p>
        </p:txBody>
      </p:sp>
      <p:pic>
        <p:nvPicPr>
          <p:cNvPr id="1026" name="Picture 2"/>
          <p:cNvPicPr>
            <a:picLocks noChangeAspect="1" noChangeArrowheads="1"/>
          </p:cNvPicPr>
          <p:nvPr/>
        </p:nvPicPr>
        <p:blipFill>
          <a:blip r:embed="rId2"/>
          <a:srcRect/>
          <a:stretch>
            <a:fillRect/>
          </a:stretch>
        </p:blipFill>
        <p:spPr bwMode="auto">
          <a:xfrm>
            <a:off x="1596789" y="1187355"/>
            <a:ext cx="5664532" cy="3280503"/>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1692323" y="4681183"/>
            <a:ext cx="5486400" cy="157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28</a:t>
            </a:fld>
            <a:endParaRPr lang="en-US" smtClean="0"/>
          </a:p>
        </p:txBody>
      </p:sp>
      <p:pic>
        <p:nvPicPr>
          <p:cNvPr id="2050" name="Picture 2"/>
          <p:cNvPicPr>
            <a:picLocks noChangeAspect="1" noChangeArrowheads="1"/>
          </p:cNvPicPr>
          <p:nvPr/>
        </p:nvPicPr>
        <p:blipFill>
          <a:blip r:embed="rId2"/>
          <a:srcRect/>
          <a:stretch>
            <a:fillRect/>
          </a:stretch>
        </p:blipFill>
        <p:spPr bwMode="auto">
          <a:xfrm>
            <a:off x="1501255" y="1392072"/>
            <a:ext cx="5964070" cy="4743450"/>
          </a:xfrm>
          <a:prstGeom prst="rect">
            <a:avLst/>
          </a:prstGeom>
          <a:noFill/>
          <a:ln w="9525">
            <a:noFill/>
            <a:miter lim="800000"/>
            <a:headEnd/>
            <a:tailEnd/>
          </a:ln>
        </p:spPr>
      </p:pic>
      <p:sp>
        <p:nvSpPr>
          <p:cNvPr id="8" name="Rectangle 2"/>
          <p:cNvSpPr txBox="1">
            <a:spLocks noChangeArrowheads="1"/>
          </p:cNvSpPr>
          <p:nvPr/>
        </p:nvSpPr>
        <p:spPr bwMode="auto">
          <a:xfrm>
            <a:off x="2787650" y="172446"/>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smtClean="0">
                <a:ln>
                  <a:noFill/>
                </a:ln>
                <a:solidFill>
                  <a:schemeClr val="tx2"/>
                </a:solidFill>
                <a:effectLst/>
                <a:uLnTx/>
                <a:uFillTx/>
                <a:latin typeface="+mj-lt"/>
                <a:ea typeface="+mj-ea"/>
                <a:cs typeface="+mj-cs"/>
              </a:rPr>
              <a:t>Example -  Replacing a Characteristics - 2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29</a:t>
            </a:fld>
            <a:endParaRPr lang="en-US" smtClean="0"/>
          </a:p>
        </p:txBody>
      </p:sp>
      <p:pic>
        <p:nvPicPr>
          <p:cNvPr id="3074" name="Picture 2"/>
          <p:cNvPicPr>
            <a:picLocks noChangeAspect="1" noChangeArrowheads="1"/>
          </p:cNvPicPr>
          <p:nvPr/>
        </p:nvPicPr>
        <p:blipFill>
          <a:blip r:embed="rId2"/>
          <a:srcRect/>
          <a:stretch>
            <a:fillRect/>
          </a:stretch>
        </p:blipFill>
        <p:spPr bwMode="auto">
          <a:xfrm>
            <a:off x="1378424" y="1187356"/>
            <a:ext cx="5486400" cy="2238375"/>
          </a:xfrm>
          <a:prstGeom prst="rect">
            <a:avLst/>
          </a:prstGeom>
          <a:noFill/>
          <a:ln w="9525">
            <a:noFill/>
            <a:miter lim="800000"/>
            <a:headEnd/>
            <a:tailEnd/>
          </a:ln>
        </p:spPr>
      </p:pic>
      <p:pic>
        <p:nvPicPr>
          <p:cNvPr id="3075" name="Picture 3"/>
          <p:cNvPicPr>
            <a:picLocks noChangeAspect="1" noChangeArrowheads="1"/>
          </p:cNvPicPr>
          <p:nvPr/>
        </p:nvPicPr>
        <p:blipFill>
          <a:blip r:embed="rId3"/>
          <a:srcRect/>
          <a:stretch>
            <a:fillRect/>
          </a:stretch>
        </p:blipFill>
        <p:spPr bwMode="auto">
          <a:xfrm>
            <a:off x="1392072" y="3630304"/>
            <a:ext cx="5486400" cy="2209800"/>
          </a:xfrm>
          <a:prstGeom prst="rect">
            <a:avLst/>
          </a:prstGeom>
          <a:noFill/>
          <a:ln w="9525">
            <a:noFill/>
            <a:miter lim="800000"/>
            <a:headEnd/>
            <a:tailEnd/>
          </a:ln>
        </p:spPr>
      </p:pic>
      <p:sp>
        <p:nvSpPr>
          <p:cNvPr id="9" name="Rectangle 2"/>
          <p:cNvSpPr txBox="1">
            <a:spLocks noChangeArrowheads="1"/>
          </p:cNvSpPr>
          <p:nvPr/>
        </p:nvSpPr>
        <p:spPr bwMode="auto">
          <a:xfrm>
            <a:off x="2885458" y="145147"/>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smtClean="0">
                <a:ln>
                  <a:noFill/>
                </a:ln>
                <a:solidFill>
                  <a:schemeClr val="tx2"/>
                </a:solidFill>
                <a:effectLst/>
                <a:uLnTx/>
                <a:uFillTx/>
                <a:latin typeface="+mj-lt"/>
                <a:ea typeface="+mj-ea"/>
                <a:cs typeface="+mj-cs"/>
              </a:rPr>
              <a:t>Example -  Replacing a Characteristics - 3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1507" name="Slide Number Placeholder 4"/>
          <p:cNvSpPr>
            <a:spLocks noGrp="1"/>
          </p:cNvSpPr>
          <p:nvPr>
            <p:ph type="sldNum" sz="quarter" idx="11"/>
          </p:nvPr>
        </p:nvSpPr>
        <p:spPr>
          <a:noFill/>
        </p:spPr>
        <p:txBody>
          <a:bodyPr/>
          <a:lstStyle/>
          <a:p>
            <a:fld id="{5C18B4C7-2F21-472D-8ED7-C7A8B81AA7AA}" type="slidenum">
              <a:rPr lang="en-US" smtClean="0"/>
              <a:pPr/>
              <a:t>3</a:t>
            </a:fld>
            <a:endParaRPr lang="en-US" smtClean="0"/>
          </a:p>
        </p:txBody>
      </p:sp>
      <p:sp>
        <p:nvSpPr>
          <p:cNvPr id="6" name="Oval 4"/>
          <p:cNvSpPr>
            <a:spLocks noChangeArrowheads="1"/>
          </p:cNvSpPr>
          <p:nvPr/>
        </p:nvSpPr>
        <p:spPr bwMode="auto">
          <a:xfrm>
            <a:off x="768830" y="1362495"/>
            <a:ext cx="457200" cy="457200"/>
          </a:xfrm>
          <a:prstGeom prst="ellipse">
            <a:avLst/>
          </a:prstGeom>
          <a:solidFill>
            <a:srgbClr val="333333"/>
          </a:solidFill>
          <a:ln w="9525">
            <a:noFill/>
            <a:round/>
            <a:headEnd/>
            <a:tailEnd/>
          </a:ln>
          <a:effectLst/>
        </p:spPr>
        <p:txBody>
          <a:bodyPr wrap="none" anchor="ctr"/>
          <a:lstStyle/>
          <a:p>
            <a:pPr algn="ctr"/>
            <a:r>
              <a:rPr lang="en-US" dirty="0">
                <a:solidFill>
                  <a:schemeClr val="bg1"/>
                </a:solidFill>
                <a:latin typeface="Trebuchet MS" pitchFamily="34" charset="0"/>
              </a:rPr>
              <a:t>1</a:t>
            </a:r>
          </a:p>
        </p:txBody>
      </p:sp>
      <p:sp>
        <p:nvSpPr>
          <p:cNvPr id="7" name="Oval 6"/>
          <p:cNvSpPr>
            <a:spLocks noChangeArrowheads="1"/>
          </p:cNvSpPr>
          <p:nvPr/>
        </p:nvSpPr>
        <p:spPr bwMode="auto">
          <a:xfrm>
            <a:off x="768830" y="2027658"/>
            <a:ext cx="457200" cy="457200"/>
          </a:xfrm>
          <a:prstGeom prst="ellipse">
            <a:avLst/>
          </a:prstGeom>
          <a:solidFill>
            <a:schemeClr val="bg1">
              <a:lumMod val="75000"/>
            </a:schemeClr>
          </a:solidFill>
          <a:ln w="9525">
            <a:noFill/>
            <a:round/>
            <a:headEnd/>
            <a:tailEnd/>
          </a:ln>
          <a:effectLst/>
        </p:spPr>
        <p:txBody>
          <a:bodyPr wrap="none" anchor="ctr"/>
          <a:lstStyle/>
          <a:p>
            <a:pPr algn="ctr"/>
            <a:r>
              <a:rPr lang="en-US">
                <a:solidFill>
                  <a:schemeClr val="bg1"/>
                </a:solidFill>
                <a:latin typeface="Trebuchet MS" pitchFamily="34" charset="0"/>
              </a:rPr>
              <a:t>2</a:t>
            </a:r>
          </a:p>
        </p:txBody>
      </p:sp>
      <p:sp>
        <p:nvSpPr>
          <p:cNvPr id="8" name="Rectangle 11"/>
          <p:cNvSpPr>
            <a:spLocks noChangeArrowheads="1"/>
          </p:cNvSpPr>
          <p:nvPr/>
        </p:nvSpPr>
        <p:spPr bwMode="auto">
          <a:xfrm>
            <a:off x="1345093" y="1422820"/>
            <a:ext cx="1531188" cy="400110"/>
          </a:xfrm>
          <a:prstGeom prst="rect">
            <a:avLst/>
          </a:prstGeom>
          <a:noFill/>
          <a:ln w="9525">
            <a:noFill/>
            <a:miter lim="800000"/>
            <a:headEnd/>
            <a:tailEnd/>
          </a:ln>
          <a:effectLst/>
        </p:spPr>
        <p:txBody>
          <a:bodyPr wrap="none">
            <a:spAutoFit/>
          </a:bodyPr>
          <a:lstStyle/>
          <a:p>
            <a:r>
              <a:rPr lang="en-GB" b="0" dirty="0" smtClean="0">
                <a:latin typeface="Trebuchet MS" pitchFamily="34" charset="0"/>
              </a:rPr>
              <a:t>Re Partition</a:t>
            </a:r>
            <a:endParaRPr lang="en-US" b="0" dirty="0">
              <a:latin typeface="Trebuchet MS" pitchFamily="34" charset="0"/>
            </a:endParaRPr>
          </a:p>
        </p:txBody>
      </p:sp>
      <p:sp>
        <p:nvSpPr>
          <p:cNvPr id="9" name="Rectangle 12"/>
          <p:cNvSpPr>
            <a:spLocks noChangeArrowheads="1"/>
          </p:cNvSpPr>
          <p:nvPr/>
        </p:nvSpPr>
        <p:spPr bwMode="auto">
          <a:xfrm>
            <a:off x="1345093" y="2087983"/>
            <a:ext cx="1559273" cy="400110"/>
          </a:xfrm>
          <a:prstGeom prst="rect">
            <a:avLst/>
          </a:prstGeom>
          <a:noFill/>
          <a:ln w="9525">
            <a:noFill/>
            <a:miter lim="800000"/>
            <a:headEnd/>
            <a:tailEnd/>
          </a:ln>
          <a:effectLst/>
        </p:spPr>
        <p:txBody>
          <a:bodyPr wrap="none">
            <a:spAutoFit/>
          </a:bodyPr>
          <a:lstStyle/>
          <a:p>
            <a:r>
              <a:rPr lang="en-GB" b="0" dirty="0" smtClean="0">
                <a:solidFill>
                  <a:schemeClr val="bg1">
                    <a:lumMod val="75000"/>
                  </a:schemeClr>
                </a:solidFill>
              </a:rPr>
              <a:t>Re </a:t>
            </a:r>
            <a:r>
              <a:rPr lang="en-GB" b="0" dirty="0" err="1" smtClean="0">
                <a:solidFill>
                  <a:schemeClr val="bg1">
                    <a:lumMod val="75000"/>
                  </a:schemeClr>
                </a:solidFill>
              </a:rPr>
              <a:t>Modeling</a:t>
            </a:r>
            <a:endParaRPr lang="en-US" b="0" dirty="0">
              <a:solidFill>
                <a:schemeClr val="bg1">
                  <a:lumMod val="75000"/>
                </a:schemeClr>
              </a:solidFill>
              <a:latin typeface="Trebuchet MS"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30</a:t>
            </a:fld>
            <a:endParaRPr lang="en-US" smtClean="0"/>
          </a:p>
        </p:txBody>
      </p:sp>
      <p:pic>
        <p:nvPicPr>
          <p:cNvPr id="4098" name="Picture 2"/>
          <p:cNvPicPr>
            <a:picLocks noChangeAspect="1" noChangeArrowheads="1"/>
          </p:cNvPicPr>
          <p:nvPr/>
        </p:nvPicPr>
        <p:blipFill>
          <a:blip r:embed="rId2"/>
          <a:srcRect/>
          <a:stretch>
            <a:fillRect/>
          </a:stretch>
        </p:blipFill>
        <p:spPr bwMode="auto">
          <a:xfrm>
            <a:off x="1050878" y="1351131"/>
            <a:ext cx="6946709" cy="4377873"/>
          </a:xfrm>
          <a:prstGeom prst="rect">
            <a:avLst/>
          </a:prstGeom>
          <a:noFill/>
          <a:ln w="9525">
            <a:noFill/>
            <a:miter lim="800000"/>
            <a:headEnd/>
            <a:tailEnd/>
          </a:ln>
        </p:spPr>
      </p:pic>
      <p:sp>
        <p:nvSpPr>
          <p:cNvPr id="9" name="Rectangle 2"/>
          <p:cNvSpPr>
            <a:spLocks noGrp="1" noChangeArrowheads="1"/>
          </p:cNvSpPr>
          <p:nvPr>
            <p:ph type="title"/>
          </p:nvPr>
        </p:nvSpPr>
        <p:spPr>
          <a:xfrm>
            <a:off x="2787650" y="142875"/>
            <a:ext cx="6356350" cy="765175"/>
          </a:xfrm>
        </p:spPr>
        <p:txBody>
          <a:bodyPr/>
          <a:lstStyle/>
          <a:p>
            <a:r>
              <a:rPr lang="en-US" dirty="0" smtClean="0"/>
              <a:t>Example -  Replacing a Characteristics - 4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31</a:t>
            </a:fld>
            <a:endParaRPr lang="en-US" smtClean="0"/>
          </a:p>
        </p:txBody>
      </p:sp>
      <p:pic>
        <p:nvPicPr>
          <p:cNvPr id="7" name="Picture 3"/>
          <p:cNvPicPr>
            <a:picLocks noChangeAspect="1" noChangeArrowheads="1"/>
          </p:cNvPicPr>
          <p:nvPr/>
        </p:nvPicPr>
        <p:blipFill>
          <a:blip r:embed="rId2"/>
          <a:srcRect/>
          <a:stretch>
            <a:fillRect/>
          </a:stretch>
        </p:blipFill>
        <p:spPr bwMode="auto">
          <a:xfrm>
            <a:off x="1091821" y="1227444"/>
            <a:ext cx="6728345" cy="2382387"/>
          </a:xfrm>
          <a:prstGeom prst="rect">
            <a:avLst/>
          </a:prstGeom>
          <a:noFill/>
          <a:ln w="9525">
            <a:noFill/>
            <a:miter lim="800000"/>
            <a:headEnd/>
            <a:tailEnd/>
          </a:ln>
        </p:spPr>
      </p:pic>
      <p:pic>
        <p:nvPicPr>
          <p:cNvPr id="5122" name="Picture 2"/>
          <p:cNvPicPr>
            <a:picLocks noChangeAspect="1" noChangeArrowheads="1"/>
          </p:cNvPicPr>
          <p:nvPr/>
        </p:nvPicPr>
        <p:blipFill>
          <a:blip r:embed="rId3"/>
          <a:srcRect/>
          <a:stretch>
            <a:fillRect/>
          </a:stretch>
        </p:blipFill>
        <p:spPr bwMode="auto">
          <a:xfrm>
            <a:off x="1091822" y="3848669"/>
            <a:ext cx="6796584" cy="2619375"/>
          </a:xfrm>
          <a:prstGeom prst="rect">
            <a:avLst/>
          </a:prstGeom>
          <a:noFill/>
          <a:ln w="9525">
            <a:noFill/>
            <a:miter lim="800000"/>
            <a:headEnd/>
            <a:tailEnd/>
          </a:ln>
        </p:spPr>
      </p:pic>
      <p:sp>
        <p:nvSpPr>
          <p:cNvPr id="9" name="Rectangle 2"/>
          <p:cNvSpPr>
            <a:spLocks noGrp="1" noChangeArrowheads="1"/>
          </p:cNvSpPr>
          <p:nvPr>
            <p:ph type="title"/>
          </p:nvPr>
        </p:nvSpPr>
        <p:spPr>
          <a:xfrm>
            <a:off x="2787650" y="142875"/>
            <a:ext cx="6356350" cy="765175"/>
          </a:xfrm>
        </p:spPr>
        <p:txBody>
          <a:bodyPr/>
          <a:lstStyle/>
          <a:p>
            <a:r>
              <a:rPr lang="en-US" dirty="0" smtClean="0"/>
              <a:t>Example -  Replacing a Characteristics - 5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32</a:t>
            </a:fld>
            <a:endParaRPr lang="en-US" smtClean="0"/>
          </a:p>
        </p:txBody>
      </p:sp>
      <p:pic>
        <p:nvPicPr>
          <p:cNvPr id="6146" name="Picture 2"/>
          <p:cNvPicPr>
            <a:picLocks noChangeAspect="1" noChangeArrowheads="1"/>
          </p:cNvPicPr>
          <p:nvPr/>
        </p:nvPicPr>
        <p:blipFill>
          <a:blip r:embed="rId2"/>
          <a:srcRect/>
          <a:stretch>
            <a:fillRect/>
          </a:stretch>
        </p:blipFill>
        <p:spPr bwMode="auto">
          <a:xfrm>
            <a:off x="1160060" y="1487605"/>
            <a:ext cx="6418571" cy="4308815"/>
          </a:xfrm>
          <a:prstGeom prst="rect">
            <a:avLst/>
          </a:prstGeom>
          <a:noFill/>
          <a:ln w="9525">
            <a:noFill/>
            <a:miter lim="800000"/>
            <a:headEnd/>
            <a:tailEnd/>
          </a:ln>
        </p:spPr>
      </p:pic>
      <p:sp>
        <p:nvSpPr>
          <p:cNvPr id="8" name="Rectangle 2"/>
          <p:cNvSpPr txBox="1">
            <a:spLocks noChangeArrowheads="1"/>
          </p:cNvSpPr>
          <p:nvPr/>
        </p:nvSpPr>
        <p:spPr bwMode="auto">
          <a:xfrm>
            <a:off x="2830866" y="131499"/>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smtClean="0">
                <a:ln>
                  <a:noFill/>
                </a:ln>
                <a:solidFill>
                  <a:schemeClr val="tx2"/>
                </a:solidFill>
                <a:effectLst/>
                <a:uLnTx/>
                <a:uFillTx/>
                <a:latin typeface="+mj-lt"/>
                <a:ea typeface="+mj-ea"/>
                <a:cs typeface="+mj-cs"/>
              </a:rPr>
              <a:t>Example -  Replacing a Characteristics - 6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33</a:t>
            </a:fld>
            <a:endParaRPr lang="en-US" smtClean="0"/>
          </a:p>
        </p:txBody>
      </p:sp>
      <p:pic>
        <p:nvPicPr>
          <p:cNvPr id="7170" name="Picture 2"/>
          <p:cNvPicPr>
            <a:picLocks noChangeAspect="1" noChangeArrowheads="1"/>
          </p:cNvPicPr>
          <p:nvPr/>
        </p:nvPicPr>
        <p:blipFill>
          <a:blip r:embed="rId2"/>
          <a:srcRect/>
          <a:stretch>
            <a:fillRect/>
          </a:stretch>
        </p:blipFill>
        <p:spPr bwMode="auto">
          <a:xfrm>
            <a:off x="1405718" y="1378425"/>
            <a:ext cx="6591869" cy="2025626"/>
          </a:xfrm>
          <a:prstGeom prst="rect">
            <a:avLst/>
          </a:prstGeom>
          <a:noFill/>
          <a:ln w="9525">
            <a:noFill/>
            <a:miter lim="800000"/>
            <a:headEnd/>
            <a:tailEnd/>
          </a:ln>
        </p:spPr>
      </p:pic>
      <p:pic>
        <p:nvPicPr>
          <p:cNvPr id="7171" name="Picture 3"/>
          <p:cNvPicPr>
            <a:picLocks noChangeAspect="1" noChangeArrowheads="1"/>
          </p:cNvPicPr>
          <p:nvPr/>
        </p:nvPicPr>
        <p:blipFill>
          <a:blip r:embed="rId3"/>
          <a:srcRect/>
          <a:stretch>
            <a:fillRect/>
          </a:stretch>
        </p:blipFill>
        <p:spPr bwMode="auto">
          <a:xfrm>
            <a:off x="1528549" y="4012444"/>
            <a:ext cx="6455392" cy="1419366"/>
          </a:xfrm>
          <a:prstGeom prst="rect">
            <a:avLst/>
          </a:prstGeom>
          <a:noFill/>
          <a:ln w="9525">
            <a:noFill/>
            <a:miter lim="800000"/>
            <a:headEnd/>
            <a:tailEnd/>
          </a:ln>
        </p:spPr>
      </p:pic>
      <p:sp>
        <p:nvSpPr>
          <p:cNvPr id="9" name="Rectangle 2"/>
          <p:cNvSpPr>
            <a:spLocks noGrp="1" noChangeArrowheads="1"/>
          </p:cNvSpPr>
          <p:nvPr>
            <p:ph type="title"/>
          </p:nvPr>
        </p:nvSpPr>
        <p:spPr>
          <a:xfrm>
            <a:off x="2787650" y="142875"/>
            <a:ext cx="6356350" cy="765175"/>
          </a:xfrm>
        </p:spPr>
        <p:txBody>
          <a:bodyPr/>
          <a:lstStyle/>
          <a:p>
            <a:r>
              <a:rPr lang="en-US" dirty="0" smtClean="0"/>
              <a:t>Example -  Replacing a Characteristics - 7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34</a:t>
            </a:fld>
            <a:endParaRPr lang="en-US" smtClean="0"/>
          </a:p>
        </p:txBody>
      </p:sp>
      <p:pic>
        <p:nvPicPr>
          <p:cNvPr id="8194" name="Picture 2"/>
          <p:cNvPicPr>
            <a:picLocks noChangeAspect="1" noChangeArrowheads="1"/>
          </p:cNvPicPr>
          <p:nvPr/>
        </p:nvPicPr>
        <p:blipFill>
          <a:blip r:embed="rId2"/>
          <a:srcRect/>
          <a:stretch>
            <a:fillRect/>
          </a:stretch>
        </p:blipFill>
        <p:spPr bwMode="auto">
          <a:xfrm>
            <a:off x="769805" y="1637732"/>
            <a:ext cx="7350615" cy="3957850"/>
          </a:xfrm>
          <a:prstGeom prst="rect">
            <a:avLst/>
          </a:prstGeom>
          <a:noFill/>
          <a:ln w="9525">
            <a:noFill/>
            <a:miter lim="800000"/>
            <a:headEnd/>
            <a:tailEnd/>
          </a:ln>
        </p:spPr>
      </p:pic>
      <p:sp>
        <p:nvSpPr>
          <p:cNvPr id="9" name="Rectangle 2"/>
          <p:cNvSpPr>
            <a:spLocks noGrp="1" noChangeArrowheads="1"/>
          </p:cNvSpPr>
          <p:nvPr>
            <p:ph type="title"/>
          </p:nvPr>
        </p:nvSpPr>
        <p:spPr>
          <a:xfrm>
            <a:off x="2787650" y="142875"/>
            <a:ext cx="6356350" cy="765175"/>
          </a:xfrm>
        </p:spPr>
        <p:txBody>
          <a:bodyPr/>
          <a:lstStyle/>
          <a:p>
            <a:r>
              <a:rPr lang="en-US" dirty="0" smtClean="0"/>
              <a:t>Example -  Replacing a Characteristics - 8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35</a:t>
            </a:fld>
            <a:endParaRPr lang="en-US" smtClean="0"/>
          </a:p>
        </p:txBody>
      </p:sp>
      <p:sp>
        <p:nvSpPr>
          <p:cNvPr id="20484" name="Rectangle 2"/>
          <p:cNvSpPr>
            <a:spLocks noGrp="1" noChangeArrowheads="1"/>
          </p:cNvSpPr>
          <p:nvPr>
            <p:ph type="title"/>
          </p:nvPr>
        </p:nvSpPr>
        <p:spPr/>
        <p:txBody>
          <a:bodyPr/>
          <a:lstStyle/>
          <a:p>
            <a:r>
              <a:rPr lang="en-US" dirty="0" smtClean="0"/>
              <a:t>Scenario- Replacing a Key Figure</a:t>
            </a:r>
          </a:p>
        </p:txBody>
      </p:sp>
      <p:sp>
        <p:nvSpPr>
          <p:cNvPr id="7" name="AutoShape 8"/>
          <p:cNvSpPr>
            <a:spLocks noChangeArrowheads="1"/>
          </p:cNvSpPr>
          <p:nvPr/>
        </p:nvSpPr>
        <p:spPr bwMode="auto">
          <a:xfrm>
            <a:off x="475160" y="1237181"/>
            <a:ext cx="7563371" cy="1847213"/>
          </a:xfrm>
          <a:prstGeom prst="roundRect">
            <a:avLst>
              <a:gd name="adj" fmla="val 7019"/>
            </a:avLst>
          </a:prstGeom>
          <a:solidFill>
            <a:srgbClr val="FEF7DE"/>
          </a:solidFill>
          <a:ln w="9525">
            <a:solidFill>
              <a:srgbClr val="FFCC00"/>
            </a:solidFill>
            <a:round/>
            <a:headEnd/>
            <a:tailEnd/>
          </a:ln>
        </p:spPr>
        <p:txBody>
          <a:bodyPr/>
          <a:lstStyle/>
          <a:p>
            <a:pPr>
              <a:lnSpc>
                <a:spcPct val="120000"/>
              </a:lnSpc>
              <a:buFont typeface="Wingdings" pitchFamily="2" charset="2"/>
              <a:buChar char=""/>
            </a:pPr>
            <a:r>
              <a:rPr lang="en-US" sz="1600" b="0" dirty="0" smtClean="0"/>
              <a:t> Consider a scenario wherein an </a:t>
            </a:r>
            <a:r>
              <a:rPr lang="en-US" sz="1600" b="0" dirty="0" err="1" smtClean="0"/>
              <a:t>InfoCube</a:t>
            </a:r>
            <a:r>
              <a:rPr lang="en-US" sz="1600" b="0" dirty="0" smtClean="0"/>
              <a:t> contains the Sales Quantity, Revenue and Contribution Margin key figures across the dimensions Company, Material, Customer and Version. </a:t>
            </a:r>
          </a:p>
          <a:p>
            <a:pPr>
              <a:lnSpc>
                <a:spcPct val="120000"/>
              </a:lnSpc>
              <a:buFont typeface="Wingdings" pitchFamily="2" charset="2"/>
              <a:buChar char=""/>
            </a:pPr>
            <a:endParaRPr lang="en-US" sz="1600" b="0" dirty="0" smtClean="0"/>
          </a:p>
          <a:p>
            <a:pPr>
              <a:lnSpc>
                <a:spcPct val="120000"/>
              </a:lnSpc>
              <a:buFont typeface="Wingdings" pitchFamily="2" charset="2"/>
              <a:buChar char=""/>
            </a:pPr>
            <a:r>
              <a:rPr lang="en-US" sz="1600" b="0" dirty="0" smtClean="0"/>
              <a:t> Some of the data for revenue in the cube is Plan data and some of it is Actual data. </a:t>
            </a:r>
          </a:p>
        </p:txBody>
      </p:sp>
      <p:sp>
        <p:nvSpPr>
          <p:cNvPr id="8" name="AutoShape 8"/>
          <p:cNvSpPr>
            <a:spLocks noChangeArrowheads="1"/>
          </p:cNvSpPr>
          <p:nvPr/>
        </p:nvSpPr>
        <p:spPr bwMode="auto">
          <a:xfrm>
            <a:off x="502456" y="3284345"/>
            <a:ext cx="7563371" cy="687153"/>
          </a:xfrm>
          <a:prstGeom prst="roundRect">
            <a:avLst>
              <a:gd name="adj" fmla="val 7019"/>
            </a:avLst>
          </a:prstGeom>
          <a:solidFill>
            <a:srgbClr val="FCE17C"/>
          </a:solidFill>
          <a:ln w="9525">
            <a:solidFill>
              <a:srgbClr val="FFCC00"/>
            </a:solidFill>
            <a:miter lim="800000"/>
            <a:headEnd/>
            <a:tailEnd/>
          </a:ln>
        </p:spPr>
        <p:txBody>
          <a:bodyPr wrap="none" anchor="ctr"/>
          <a:lstStyle/>
          <a:p>
            <a:pPr marL="173038" indent="-173038">
              <a:lnSpc>
                <a:spcPct val="140000"/>
              </a:lnSpc>
              <a:buFont typeface="Wingdings" pitchFamily="2" charset="2"/>
              <a:buChar char=""/>
            </a:pPr>
            <a:r>
              <a:rPr lang="en-US" sz="1600" dirty="0" smtClean="0"/>
              <a:t> </a:t>
            </a:r>
            <a:r>
              <a:rPr lang="en-US" sz="1600" b="0" dirty="0" smtClean="0"/>
              <a:t>The data is currently stored as an Account Based Model and needs to be </a:t>
            </a:r>
            <a:br>
              <a:rPr lang="en-US" sz="1600" b="0" dirty="0" smtClean="0"/>
            </a:br>
            <a:r>
              <a:rPr lang="en-US" sz="1600" b="0" dirty="0" smtClean="0"/>
              <a:t>converted into a Key Figure based model. </a:t>
            </a:r>
          </a:p>
        </p:txBody>
      </p:sp>
      <p:sp>
        <p:nvSpPr>
          <p:cNvPr id="9" name="AutoShape 8"/>
          <p:cNvSpPr>
            <a:spLocks noChangeArrowheads="1"/>
          </p:cNvSpPr>
          <p:nvPr/>
        </p:nvSpPr>
        <p:spPr bwMode="auto">
          <a:xfrm>
            <a:off x="557048" y="4269366"/>
            <a:ext cx="7563371" cy="2022252"/>
          </a:xfrm>
          <a:prstGeom prst="roundRect">
            <a:avLst>
              <a:gd name="adj" fmla="val 7019"/>
            </a:avLst>
          </a:prstGeom>
          <a:solidFill>
            <a:srgbClr val="FEF7DE"/>
          </a:solidFill>
          <a:ln w="9525">
            <a:solidFill>
              <a:srgbClr val="FFCC00"/>
            </a:solidFill>
            <a:round/>
            <a:headEnd/>
            <a:tailEnd/>
          </a:ln>
        </p:spPr>
        <p:txBody>
          <a:bodyPr/>
          <a:lstStyle/>
          <a:p>
            <a:pPr>
              <a:lnSpc>
                <a:spcPct val="120000"/>
              </a:lnSpc>
              <a:buFont typeface="Wingdings" pitchFamily="2" charset="2"/>
              <a:buChar char=""/>
            </a:pPr>
            <a:r>
              <a:rPr lang="en-US" sz="1600" b="0" dirty="0" smtClean="0"/>
              <a:t> In other words, the data for Plan and Actual Revenues is being stored in a single column and the type of record (Plan, Actual) is denoted by the Version column.</a:t>
            </a:r>
            <a:br>
              <a:rPr lang="en-US" sz="1600" b="0" dirty="0" smtClean="0"/>
            </a:br>
            <a:endParaRPr lang="en-US" sz="1600" b="0" dirty="0" smtClean="0"/>
          </a:p>
          <a:p>
            <a:pPr>
              <a:lnSpc>
                <a:spcPct val="120000"/>
              </a:lnSpc>
              <a:buFont typeface="Wingdings" pitchFamily="2" charset="2"/>
              <a:buChar char=""/>
            </a:pPr>
            <a:r>
              <a:rPr lang="en-US" sz="1600" b="0" dirty="0" smtClean="0"/>
              <a:t>  Now, that column needs to be split into two columns, one for Plan data and one for Actual data, both being filled up by Customer Exits.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27651" name="Group 8"/>
          <p:cNvGrpSpPr>
            <a:grpSpLocks/>
          </p:cNvGrpSpPr>
          <p:nvPr/>
        </p:nvGrpSpPr>
        <p:grpSpPr bwMode="auto">
          <a:xfrm>
            <a:off x="2717800" y="2038350"/>
            <a:ext cx="3808413" cy="3179763"/>
            <a:chOff x="1575" y="1092"/>
            <a:chExt cx="2802" cy="2340"/>
          </a:xfrm>
        </p:grpSpPr>
        <p:grpSp>
          <p:nvGrpSpPr>
            <p:cNvPr id="27653" name="Group 4"/>
            <p:cNvGrpSpPr>
              <a:grpSpLocks/>
            </p:cNvGrpSpPr>
            <p:nvPr/>
          </p:nvGrpSpPr>
          <p:grpSpPr bwMode="auto">
            <a:xfrm>
              <a:off x="1678" y="1092"/>
              <a:ext cx="2595" cy="1908"/>
              <a:chOff x="2258" y="1261"/>
              <a:chExt cx="1911" cy="1405"/>
            </a:xfrm>
          </p:grpSpPr>
          <p:pic>
            <p:nvPicPr>
              <p:cNvPr id="27655"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27656"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27654"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a:r>
                <a:rPr lang="en-US" sz="2400" b="0" i="1"/>
                <a:t>Our Business Knowledge, </a:t>
              </a:r>
            </a:p>
            <a:p>
              <a:pPr algn="ctr"/>
              <a:r>
                <a:rPr lang="en-US" sz="2400" b="0" i="1"/>
                <a:t>Your Winning Edge.</a:t>
              </a:r>
            </a:p>
          </p:txBody>
        </p:sp>
      </p:grpSp>
      <p:sp>
        <p:nvSpPr>
          <p:cNvPr id="27652"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a:r>
              <a:rPr lang="en-US" sz="2400" b="0"/>
              <a:t>Thank you</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4</a:t>
            </a:fld>
            <a:endParaRPr lang="en-US" smtClean="0"/>
          </a:p>
        </p:txBody>
      </p:sp>
      <p:sp>
        <p:nvSpPr>
          <p:cNvPr id="20484" name="Rectangle 2"/>
          <p:cNvSpPr>
            <a:spLocks noGrp="1" noChangeArrowheads="1"/>
          </p:cNvSpPr>
          <p:nvPr>
            <p:ph type="title"/>
          </p:nvPr>
        </p:nvSpPr>
        <p:spPr/>
        <p:txBody>
          <a:bodyPr/>
          <a:lstStyle/>
          <a:p>
            <a:r>
              <a:rPr lang="en-US" dirty="0" smtClean="0"/>
              <a:t>Overview</a:t>
            </a:r>
          </a:p>
        </p:txBody>
      </p:sp>
      <p:sp>
        <p:nvSpPr>
          <p:cNvPr id="6" name="Rectangle 5"/>
          <p:cNvSpPr/>
          <p:nvPr/>
        </p:nvSpPr>
        <p:spPr>
          <a:xfrm>
            <a:off x="450797" y="2975211"/>
            <a:ext cx="7969872" cy="2811440"/>
          </a:xfrm>
          <a:prstGeom prst="rect">
            <a:avLst/>
          </a:prstGeom>
          <a:solidFill>
            <a:srgbClr val="FFF5D1"/>
          </a:solidFill>
          <a:ln w="9525" algn="ctr">
            <a:solidFill>
              <a:srgbClr val="FFCC66"/>
            </a:solidFill>
            <a:miter lim="800000"/>
            <a:headEnd/>
            <a:tailEnd/>
          </a:ln>
        </p:spPr>
        <p:txBody>
          <a:bodyPr anchor="ctr" anchorCtr="1"/>
          <a:lstStyle/>
          <a:p>
            <a:pPr marL="53975" indent="-53975" algn="just" eaLnBrk="1" hangingPunct="1">
              <a:lnSpc>
                <a:spcPct val="150000"/>
              </a:lnSpc>
              <a:spcBef>
                <a:spcPct val="20000"/>
              </a:spcBef>
              <a:buFont typeface="Wingdings" pitchFamily="2" charset="2"/>
              <a:buChar char="§"/>
            </a:pPr>
            <a:r>
              <a:rPr lang="en-US" sz="1600" b="0" dirty="0" smtClean="0"/>
              <a:t> You can select calendar month or fiscal period as the partitioning criteria</a:t>
            </a:r>
          </a:p>
          <a:p>
            <a:pPr marL="53975" indent="-53975" algn="just" eaLnBrk="1" hangingPunct="1">
              <a:lnSpc>
                <a:spcPct val="150000"/>
              </a:lnSpc>
              <a:spcBef>
                <a:spcPct val="20000"/>
              </a:spcBef>
              <a:buFont typeface="Wingdings" pitchFamily="2" charset="2"/>
              <a:buChar char="§"/>
            </a:pPr>
            <a:r>
              <a:rPr lang="en-US" sz="1600" b="0" dirty="0" smtClean="0"/>
              <a:t> The master data IDs (SIDs) of these two partitioning characteristics are added to the two fact tables as additional columns and are filled according to the entries in the time dimension when you load new data requests</a:t>
            </a:r>
          </a:p>
          <a:p>
            <a:pPr marL="53975" indent="-53975" algn="just" eaLnBrk="1" hangingPunct="1">
              <a:lnSpc>
                <a:spcPct val="150000"/>
              </a:lnSpc>
              <a:spcBef>
                <a:spcPct val="20000"/>
              </a:spcBef>
              <a:buFont typeface="Wingdings" pitchFamily="2" charset="2"/>
              <a:buChar char="§"/>
            </a:pPr>
            <a:r>
              <a:rPr lang="en-US" sz="1600" b="0" dirty="0" smtClean="0"/>
              <a:t> Since the fiscal variant influences the fiscal period, the E fact tables should only be partitioned if the fiscal variant for the </a:t>
            </a:r>
            <a:r>
              <a:rPr lang="en-US" sz="1600" b="0" dirty="0" err="1" smtClean="0"/>
              <a:t>InfoCube</a:t>
            </a:r>
            <a:r>
              <a:rPr lang="en-US" sz="1600" b="0" dirty="0" smtClean="0"/>
              <a:t> is set to a constant value</a:t>
            </a:r>
            <a:endParaRPr lang="en-US" sz="1600" b="0" dirty="0"/>
          </a:p>
        </p:txBody>
      </p:sp>
      <p:sp>
        <p:nvSpPr>
          <p:cNvPr id="7" name="AutoShape 1034"/>
          <p:cNvSpPr>
            <a:spLocks noChangeArrowheads="1"/>
          </p:cNvSpPr>
          <p:nvPr/>
        </p:nvSpPr>
        <p:spPr bwMode="auto">
          <a:xfrm>
            <a:off x="459194" y="1176027"/>
            <a:ext cx="8023623" cy="1721918"/>
          </a:xfrm>
          <a:prstGeom prst="roundRect">
            <a:avLst>
              <a:gd name="adj" fmla="val 16667"/>
            </a:avLst>
          </a:prstGeom>
          <a:gradFill rotWithShape="1">
            <a:gsLst>
              <a:gs pos="0">
                <a:schemeClr val="folHlink">
                  <a:gamma/>
                  <a:tint val="34902"/>
                  <a:invGamma/>
                </a:schemeClr>
              </a:gs>
              <a:gs pos="100000">
                <a:schemeClr val="folHlink">
                  <a:alpha val="50000"/>
                </a:schemeClr>
              </a:gs>
            </a:gsLst>
            <a:path path="shape">
              <a:fillToRect l="50000" t="50000" r="50000" b="50000"/>
            </a:path>
          </a:gradFill>
          <a:ln w="9525" algn="ctr">
            <a:noFill/>
            <a:round/>
            <a:headEnd/>
            <a:tailEnd/>
          </a:ln>
          <a:effectLst/>
        </p:spPr>
        <p:txBody>
          <a:bodyPr wrap="none" lIns="0" tIns="0" rIns="0" bIns="0" anchor="ctr"/>
          <a:lstStyle/>
          <a:p>
            <a:pPr eaLnBrk="1" hangingPunct="1">
              <a:lnSpc>
                <a:spcPct val="150000"/>
              </a:lnSpc>
              <a:defRPr/>
            </a:pPr>
            <a:r>
              <a:rPr lang="en-US" sz="1600" b="0" dirty="0" smtClean="0"/>
              <a:t>SAP BI supports the partitioning (fragmentation in Informix, MDC in IBM DB2 for UNIX,</a:t>
            </a:r>
          </a:p>
          <a:p>
            <a:pPr eaLnBrk="1" hangingPunct="1">
              <a:lnSpc>
                <a:spcPct val="150000"/>
              </a:lnSpc>
              <a:defRPr/>
            </a:pPr>
            <a:r>
              <a:rPr lang="en-US" sz="1600" b="0" dirty="0" smtClean="0"/>
              <a:t> Linux and Windows) of </a:t>
            </a:r>
            <a:r>
              <a:rPr lang="en-US" sz="1600" b="0" dirty="0" err="1" smtClean="0"/>
              <a:t>InfoCubes</a:t>
            </a:r>
            <a:r>
              <a:rPr lang="en-US" sz="1600" b="0" dirty="0" smtClean="0"/>
              <a:t> to improve the runtime during read and delete </a:t>
            </a:r>
          </a:p>
          <a:p>
            <a:pPr eaLnBrk="1" hangingPunct="1">
              <a:lnSpc>
                <a:spcPct val="150000"/>
              </a:lnSpc>
              <a:defRPr/>
            </a:pPr>
            <a:r>
              <a:rPr lang="en-US" sz="1600" b="0" dirty="0" smtClean="0"/>
              <a:t>operations on the database.</a:t>
            </a:r>
            <a:endParaRPr lang="en-US" sz="1600" b="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5</a:t>
            </a:fld>
            <a:endParaRPr lang="en-US" smtClean="0"/>
          </a:p>
        </p:txBody>
      </p:sp>
      <p:sp>
        <p:nvSpPr>
          <p:cNvPr id="20484" name="Rectangle 2"/>
          <p:cNvSpPr>
            <a:spLocks noGrp="1" noChangeArrowheads="1"/>
          </p:cNvSpPr>
          <p:nvPr>
            <p:ph type="title"/>
          </p:nvPr>
        </p:nvSpPr>
        <p:spPr/>
        <p:txBody>
          <a:bodyPr/>
          <a:lstStyle/>
          <a:p>
            <a:r>
              <a:rPr lang="en-US" dirty="0" smtClean="0"/>
              <a:t>Various Options</a:t>
            </a:r>
          </a:p>
        </p:txBody>
      </p:sp>
      <p:pic>
        <p:nvPicPr>
          <p:cNvPr id="3074" name="Picture 2"/>
          <p:cNvPicPr>
            <a:picLocks noChangeAspect="1" noChangeArrowheads="1"/>
          </p:cNvPicPr>
          <p:nvPr/>
        </p:nvPicPr>
        <p:blipFill>
          <a:blip r:embed="rId2"/>
          <a:srcRect/>
          <a:stretch>
            <a:fillRect/>
          </a:stretch>
        </p:blipFill>
        <p:spPr bwMode="auto">
          <a:xfrm>
            <a:off x="395785" y="1505164"/>
            <a:ext cx="8024884" cy="4448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6</a:t>
            </a:fld>
            <a:endParaRPr lang="en-US" smtClean="0"/>
          </a:p>
        </p:txBody>
      </p:sp>
      <p:sp>
        <p:nvSpPr>
          <p:cNvPr id="20484" name="Rectangle 2"/>
          <p:cNvSpPr>
            <a:spLocks noGrp="1" noChangeArrowheads="1"/>
          </p:cNvSpPr>
          <p:nvPr>
            <p:ph type="title"/>
          </p:nvPr>
        </p:nvSpPr>
        <p:spPr/>
        <p:txBody>
          <a:bodyPr/>
          <a:lstStyle/>
          <a:p>
            <a:r>
              <a:rPr lang="en-US" dirty="0" smtClean="0"/>
              <a:t>Complete Re-Partitioning</a:t>
            </a:r>
          </a:p>
        </p:txBody>
      </p:sp>
      <p:sp>
        <p:nvSpPr>
          <p:cNvPr id="6" name="Rectangle 5"/>
          <p:cNvSpPr/>
          <p:nvPr/>
        </p:nvSpPr>
        <p:spPr>
          <a:xfrm>
            <a:off x="887103" y="1646761"/>
            <a:ext cx="7274257" cy="4017059"/>
          </a:xfrm>
          <a:prstGeom prst="rect">
            <a:avLst/>
          </a:prstGeom>
          <a:gradFill rotWithShape="1">
            <a:gsLst>
              <a:gs pos="0">
                <a:srgbClr val="FFF0BE">
                  <a:gamma/>
                  <a:tint val="15686"/>
                  <a:invGamma/>
                </a:srgbClr>
              </a:gs>
              <a:gs pos="100000">
                <a:srgbClr val="FFF0BE"/>
              </a:gs>
            </a:gsLst>
            <a:path path="shape">
              <a:fillToRect l="50000" t="50000" r="50000" b="50000"/>
            </a:path>
          </a:gradFill>
          <a:ln w="9525" algn="ctr">
            <a:solidFill>
              <a:srgbClr val="FFCC00"/>
            </a:solidFill>
            <a:miter lim="800000"/>
            <a:headEnd/>
            <a:tailEnd/>
          </a:ln>
          <a:effectLst>
            <a:outerShdw dist="35921" dir="2700000" algn="ctr" rotWithShape="0">
              <a:schemeClr val="bg2"/>
            </a:outerShdw>
          </a:effectLst>
        </p:spPr>
        <p:txBody>
          <a:bodyPr anchor="ctr"/>
          <a:lstStyle/>
          <a:p>
            <a:pPr marL="285750" indent="-285750">
              <a:buClr>
                <a:schemeClr val="bg2"/>
              </a:buClr>
              <a:defRPr/>
            </a:pPr>
            <a:r>
              <a:rPr lang="en-US" sz="1800" dirty="0" smtClean="0"/>
              <a:t>Partitioning has become available for the database used</a:t>
            </a:r>
          </a:p>
          <a:p>
            <a:pPr marL="285750" indent="-285750">
              <a:buClr>
                <a:schemeClr val="bg2"/>
              </a:buClr>
              <a:defRPr/>
            </a:pPr>
            <a:endParaRPr lang="en-US" sz="1800" b="0" dirty="0" smtClean="0"/>
          </a:p>
          <a:p>
            <a:pPr>
              <a:lnSpc>
                <a:spcPct val="150000"/>
              </a:lnSpc>
              <a:buClr>
                <a:schemeClr val="bg2"/>
              </a:buClr>
              <a:buFont typeface="Wingdings" pitchFamily="2" charset="2"/>
              <a:buChar char="q"/>
              <a:defRPr/>
            </a:pPr>
            <a:r>
              <a:rPr lang="en-US" sz="1800" b="0" dirty="0" smtClean="0"/>
              <a:t> </a:t>
            </a:r>
            <a:r>
              <a:rPr lang="en-US" sz="1600" b="0" dirty="0" smtClean="0"/>
              <a:t>You therefore want to partition existing </a:t>
            </a:r>
            <a:r>
              <a:rPr lang="en-US" sz="1600" b="0" dirty="0" err="1" smtClean="0"/>
              <a:t>InfoCubes</a:t>
            </a:r>
            <a:r>
              <a:rPr lang="en-US" sz="1600" b="0" dirty="0" smtClean="0"/>
              <a:t> subsequently so that you can benefit from the advantages  of partitioning for the existing data set (complete repartitioning)</a:t>
            </a:r>
          </a:p>
          <a:p>
            <a:pPr>
              <a:lnSpc>
                <a:spcPct val="150000"/>
              </a:lnSpc>
              <a:buClr>
                <a:schemeClr val="bg2"/>
              </a:buClr>
              <a:defRPr/>
            </a:pPr>
            <a:endParaRPr lang="en-US" sz="1600" b="0" dirty="0" smtClean="0"/>
          </a:p>
          <a:p>
            <a:pPr>
              <a:lnSpc>
                <a:spcPct val="150000"/>
              </a:lnSpc>
              <a:buFont typeface="Wingdings" pitchFamily="2" charset="2"/>
              <a:buChar char="q"/>
            </a:pPr>
            <a:r>
              <a:rPr lang="en-US" sz="1600" b="0" dirty="0" smtClean="0"/>
              <a:t> Partitioning is already used, but you want to adjust it  because the original partitioning schema no longer meets your requirements. </a:t>
            </a:r>
            <a:br>
              <a:rPr lang="en-US" sz="1600" b="0" dirty="0" smtClean="0"/>
            </a:br>
            <a:r>
              <a:rPr lang="en-US" sz="1600" b="0" dirty="0" smtClean="0"/>
              <a:t/>
            </a:r>
            <a:br>
              <a:rPr lang="en-US" sz="1600" b="0" dirty="0" smtClean="0"/>
            </a:br>
            <a:r>
              <a:rPr lang="en-US" sz="1600" b="0" dirty="0" smtClean="0"/>
              <a:t>For example, there may now be too much data in a partition because data growth has increased over time</a:t>
            </a:r>
            <a:endParaRPr lang="en-US" sz="1800" b="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7</a:t>
            </a:fld>
            <a:endParaRPr lang="en-US" smtClean="0"/>
          </a:p>
        </p:txBody>
      </p:sp>
      <p:sp>
        <p:nvSpPr>
          <p:cNvPr id="20484" name="Rectangle 2"/>
          <p:cNvSpPr>
            <a:spLocks noGrp="1" noChangeArrowheads="1"/>
          </p:cNvSpPr>
          <p:nvPr>
            <p:ph type="title"/>
          </p:nvPr>
        </p:nvSpPr>
        <p:spPr/>
        <p:txBody>
          <a:bodyPr/>
          <a:lstStyle/>
          <a:p>
            <a:r>
              <a:rPr lang="en-US" dirty="0" smtClean="0"/>
              <a:t>Adding Partition</a:t>
            </a:r>
          </a:p>
        </p:txBody>
      </p:sp>
      <p:sp>
        <p:nvSpPr>
          <p:cNvPr id="6" name="Rectangle 5"/>
          <p:cNvSpPr/>
          <p:nvPr/>
        </p:nvSpPr>
        <p:spPr>
          <a:xfrm>
            <a:off x="764275" y="1987954"/>
            <a:ext cx="7274257" cy="714302"/>
          </a:xfrm>
          <a:prstGeom prst="rect">
            <a:avLst/>
          </a:prstGeom>
          <a:gradFill rotWithShape="1">
            <a:gsLst>
              <a:gs pos="0">
                <a:srgbClr val="FFFFFF"/>
              </a:gs>
              <a:gs pos="100000">
                <a:srgbClr val="FEF0BC"/>
              </a:gs>
            </a:gsLst>
            <a:path path="shape">
              <a:fillToRect l="50000" t="50000" r="50000" b="50000"/>
            </a:path>
          </a:gradFill>
          <a:ln w="19050">
            <a:solidFill>
              <a:srgbClr val="F9C403"/>
            </a:solidFill>
            <a:round/>
            <a:headEnd/>
            <a:tailEnd/>
          </a:ln>
        </p:spPr>
        <p:txBody>
          <a:bodyPr lIns="0" tIns="0" rIns="0" bIns="0"/>
          <a:lstStyle/>
          <a:p>
            <a:pPr marL="109538" indent="-9525" algn="just" eaLnBrk="1" hangingPunct="1">
              <a:lnSpc>
                <a:spcPct val="150000"/>
              </a:lnSpc>
            </a:pPr>
            <a:r>
              <a:rPr lang="en-US" sz="1600" b="0" dirty="0" smtClean="0"/>
              <a:t>When you  activate an </a:t>
            </a:r>
            <a:r>
              <a:rPr lang="en-US" sz="1600" b="0" dirty="0" err="1" smtClean="0"/>
              <a:t>InfoCube</a:t>
            </a:r>
            <a:r>
              <a:rPr lang="en-US" sz="1600" b="0" dirty="0" smtClean="0"/>
              <a:t>, partitions are created for the time period January 2000 to December 2006, for example</a:t>
            </a:r>
          </a:p>
        </p:txBody>
      </p:sp>
      <p:sp>
        <p:nvSpPr>
          <p:cNvPr id="8" name="Rectangle 7"/>
          <p:cNvSpPr/>
          <p:nvPr/>
        </p:nvSpPr>
        <p:spPr>
          <a:xfrm>
            <a:off x="777924" y="3029803"/>
            <a:ext cx="7274257" cy="764274"/>
          </a:xfrm>
          <a:prstGeom prst="rect">
            <a:avLst/>
          </a:prstGeom>
          <a:gradFill rotWithShape="1">
            <a:gsLst>
              <a:gs pos="0">
                <a:srgbClr val="FFFFFF"/>
              </a:gs>
              <a:gs pos="100000">
                <a:srgbClr val="FEF0BC"/>
              </a:gs>
            </a:gsLst>
            <a:path path="shape">
              <a:fillToRect l="50000" t="50000" r="50000" b="50000"/>
            </a:path>
          </a:gradFill>
          <a:ln w="19050">
            <a:solidFill>
              <a:srgbClr val="F9C403"/>
            </a:solidFill>
            <a:round/>
            <a:headEnd/>
            <a:tailEnd/>
          </a:ln>
        </p:spPr>
        <p:txBody>
          <a:bodyPr lIns="0" tIns="0" rIns="0" bIns="0"/>
          <a:lstStyle/>
          <a:p>
            <a:pPr marL="109538" indent="-9525" algn="just" eaLnBrk="1" hangingPunct="1">
              <a:lnSpc>
                <a:spcPct val="150000"/>
              </a:lnSpc>
            </a:pPr>
            <a:r>
              <a:rPr lang="en-US" sz="1600" b="0" dirty="0" smtClean="0"/>
              <a:t>To ensure that data for 2007 is not only gathered in the overflow partition, you want to extend the partitioning schema until December 2007</a:t>
            </a:r>
          </a:p>
          <a:p>
            <a:pPr marL="277813" indent="-177800" algn="just" eaLnBrk="1" hangingPunct="1">
              <a:lnSpc>
                <a:spcPct val="150000"/>
              </a:lnSpc>
            </a:pPr>
            <a:r>
              <a:rPr lang="en-US" sz="1600" b="0" dirty="0" smtClean="0"/>
              <a:t> </a:t>
            </a:r>
            <a:endParaRPr lang="en-US" sz="1600" b="0" dirty="0"/>
          </a:p>
        </p:txBody>
      </p:sp>
      <p:sp>
        <p:nvSpPr>
          <p:cNvPr id="9" name="Rectangle 8"/>
          <p:cNvSpPr/>
          <p:nvPr/>
        </p:nvSpPr>
        <p:spPr>
          <a:xfrm>
            <a:off x="791569" y="1387453"/>
            <a:ext cx="7274257" cy="345813"/>
          </a:xfrm>
          <a:prstGeom prst="rect">
            <a:avLst/>
          </a:prstGeom>
          <a:solidFill>
            <a:srgbClr val="FFC000"/>
          </a:solidFill>
          <a:ln w="19050">
            <a:solidFill>
              <a:srgbClr val="663300"/>
            </a:solidFill>
            <a:round/>
            <a:headEnd/>
            <a:tailEnd/>
          </a:ln>
        </p:spPr>
        <p:txBody>
          <a:bodyPr lIns="0" tIns="0" rIns="0" bIns="0" anchor="ctr" anchorCtr="0"/>
          <a:lstStyle/>
          <a:p>
            <a:pPr marL="277813" indent="-177800" algn="just" eaLnBrk="1" hangingPunct="1"/>
            <a:r>
              <a:rPr lang="en-US" sz="1800" dirty="0" smtClean="0"/>
              <a:t>The time period for partitioning is too small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8</a:t>
            </a:fld>
            <a:endParaRPr lang="en-US" smtClean="0"/>
          </a:p>
        </p:txBody>
      </p:sp>
      <p:sp>
        <p:nvSpPr>
          <p:cNvPr id="20484" name="Rectangle 2"/>
          <p:cNvSpPr>
            <a:spLocks noGrp="1" noChangeArrowheads="1"/>
          </p:cNvSpPr>
          <p:nvPr>
            <p:ph type="title"/>
          </p:nvPr>
        </p:nvSpPr>
        <p:spPr/>
        <p:txBody>
          <a:bodyPr/>
          <a:lstStyle/>
          <a:p>
            <a:r>
              <a:rPr lang="en-US" dirty="0" smtClean="0"/>
              <a:t> Merging Partition</a:t>
            </a:r>
          </a:p>
        </p:txBody>
      </p:sp>
      <p:sp>
        <p:nvSpPr>
          <p:cNvPr id="6" name="Rectangle 5"/>
          <p:cNvSpPr/>
          <p:nvPr/>
        </p:nvSpPr>
        <p:spPr>
          <a:xfrm>
            <a:off x="586852" y="1624083"/>
            <a:ext cx="7274257" cy="3643953"/>
          </a:xfrm>
          <a:prstGeom prst="rect">
            <a:avLst/>
          </a:prstGeom>
          <a:solidFill>
            <a:srgbClr val="FFF2BD"/>
          </a:solidFill>
          <a:ln w="9525" algn="ctr">
            <a:solidFill>
              <a:srgbClr val="FF9900"/>
            </a:solidFill>
            <a:miter lim="800000"/>
            <a:headEnd/>
            <a:tailEnd/>
          </a:ln>
          <a:effectLst>
            <a:outerShdw dist="107763" dir="13500000" algn="ctr" rotWithShape="0">
              <a:srgbClr val="808080">
                <a:alpha val="50000"/>
              </a:srgbClr>
            </a:outerShdw>
          </a:effectLst>
        </p:spPr>
        <p:txBody>
          <a:bodyPr wrap="none" lIns="0" tIns="0" rIns="0" bIns="0" anchor="ctr"/>
          <a:lstStyle/>
          <a:p>
            <a:pPr indent="119063" eaLnBrk="1" hangingPunct="1">
              <a:lnSpc>
                <a:spcPct val="150000"/>
              </a:lnSpc>
              <a:buFont typeface="Wingdings" pitchFamily="2" charset="2"/>
              <a:buChar char="v"/>
              <a:defRPr/>
            </a:pPr>
            <a:r>
              <a:rPr lang="en-US" sz="1800" b="0" dirty="0" smtClean="0"/>
              <a:t> Several partitions contain no data records, or very few data </a:t>
            </a:r>
          </a:p>
          <a:p>
            <a:pPr indent="119063" eaLnBrk="1" hangingPunct="1">
              <a:lnSpc>
                <a:spcPct val="150000"/>
              </a:lnSpc>
              <a:defRPr/>
            </a:pPr>
            <a:r>
              <a:rPr lang="en-US" sz="1800" b="0" dirty="0" smtClean="0"/>
              <a:t>  records</a:t>
            </a:r>
          </a:p>
          <a:p>
            <a:pPr indent="119063" eaLnBrk="1" hangingPunct="1">
              <a:lnSpc>
                <a:spcPct val="150000"/>
              </a:lnSpc>
              <a:buFont typeface="Wingdings" pitchFamily="2" charset="2"/>
              <a:buChar char="v"/>
              <a:defRPr/>
            </a:pPr>
            <a:r>
              <a:rPr lang="en-US" sz="1800" b="0" dirty="0" smtClean="0"/>
              <a:t> When you activate an </a:t>
            </a:r>
            <a:r>
              <a:rPr lang="en-US" sz="1800" b="0" dirty="0" err="1" smtClean="0"/>
              <a:t>InfoCube</a:t>
            </a:r>
            <a:r>
              <a:rPr lang="en-US" sz="1800" b="0" dirty="0" smtClean="0"/>
              <a:t>, partitions are created </a:t>
            </a:r>
            <a:br>
              <a:rPr lang="en-US" sz="1800" b="0" dirty="0" smtClean="0"/>
            </a:br>
            <a:r>
              <a:rPr lang="en-US" sz="1800" b="0" dirty="0" smtClean="0"/>
              <a:t>    for the time period January 2000 to December 2008, for example. </a:t>
            </a:r>
          </a:p>
          <a:p>
            <a:pPr indent="119063" eaLnBrk="1" hangingPunct="1">
              <a:lnSpc>
                <a:spcPct val="150000"/>
              </a:lnSpc>
              <a:buFont typeface="Wingdings" pitchFamily="2" charset="2"/>
              <a:buChar char="v"/>
              <a:defRPr/>
            </a:pPr>
            <a:r>
              <a:rPr lang="en-US" sz="1800" b="0" dirty="0" smtClean="0"/>
              <a:t> At the end of 2006, the data for 2000 and 2001 is archived. </a:t>
            </a:r>
          </a:p>
          <a:p>
            <a:pPr indent="119063" eaLnBrk="1" hangingPunct="1">
              <a:lnSpc>
                <a:spcPct val="150000"/>
              </a:lnSpc>
              <a:buFont typeface="Wingdings" pitchFamily="2" charset="2"/>
              <a:buChar char="v"/>
              <a:defRPr/>
            </a:pPr>
            <a:r>
              <a:rPr lang="en-US" sz="1800" b="0" dirty="0" smtClean="0"/>
              <a:t> To ensure that the empty partitions for 2000 and 2001 do not </a:t>
            </a:r>
            <a:br>
              <a:rPr lang="en-US" sz="1800" b="0" dirty="0" smtClean="0"/>
            </a:br>
            <a:r>
              <a:rPr lang="en-US" sz="1800" b="0" dirty="0" smtClean="0"/>
              <a:t>   unnecessarily increase the database system catalog, these</a:t>
            </a:r>
            <a:br>
              <a:rPr lang="en-US" sz="1800" b="0" dirty="0" smtClean="0"/>
            </a:br>
            <a:r>
              <a:rPr lang="en-US" sz="1800" b="0" dirty="0" smtClean="0"/>
              <a:t>   partitions should be  merged in an 27.10.2008</a:t>
            </a:r>
            <a:endParaRPr lang="en-US" sz="1800" b="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9</a:t>
            </a:fld>
            <a:endParaRPr lang="en-US" smtClean="0"/>
          </a:p>
        </p:txBody>
      </p:sp>
      <p:sp>
        <p:nvSpPr>
          <p:cNvPr id="20484" name="Rectangle 2"/>
          <p:cNvSpPr>
            <a:spLocks noGrp="1" noChangeArrowheads="1"/>
          </p:cNvSpPr>
          <p:nvPr>
            <p:ph type="title"/>
          </p:nvPr>
        </p:nvSpPr>
        <p:spPr/>
        <p:txBody>
          <a:bodyPr/>
          <a:lstStyle/>
          <a:p>
            <a:r>
              <a:rPr lang="en-US" dirty="0" smtClean="0"/>
              <a:t> </a:t>
            </a:r>
            <a:r>
              <a:rPr lang="en-US" sz="2000" dirty="0" smtClean="0"/>
              <a:t>Difference between complete partitioning &amp; other two types</a:t>
            </a:r>
            <a:endParaRPr lang="en-US" dirty="0" smtClean="0"/>
          </a:p>
        </p:txBody>
      </p:sp>
      <p:sp>
        <p:nvSpPr>
          <p:cNvPr id="6" name="Rectangle 5"/>
          <p:cNvSpPr/>
          <p:nvPr/>
        </p:nvSpPr>
        <p:spPr>
          <a:xfrm>
            <a:off x="477670" y="1406769"/>
            <a:ext cx="7861112" cy="2461846"/>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marL="225425" indent="-57150" algn="just">
              <a:lnSpc>
                <a:spcPct val="150000"/>
              </a:lnSpc>
            </a:pPr>
            <a:r>
              <a:rPr lang="en-US" sz="1800" b="0" dirty="0" smtClean="0">
                <a:solidFill>
                  <a:srgbClr val="000000"/>
                </a:solidFill>
              </a:rPr>
              <a:t>Unlike complete repartitioning, in which the data from E or F fact tables </a:t>
            </a:r>
          </a:p>
          <a:p>
            <a:pPr marL="225425" indent="-57150" algn="just">
              <a:lnSpc>
                <a:spcPct val="150000"/>
              </a:lnSpc>
            </a:pPr>
            <a:r>
              <a:rPr lang="en-US" sz="1800" b="0" dirty="0" smtClean="0">
                <a:solidFill>
                  <a:srgbClr val="000000"/>
                </a:solidFill>
              </a:rPr>
              <a:t>must be completely copied and converted, the actions 'add partitions' and </a:t>
            </a:r>
          </a:p>
          <a:p>
            <a:pPr marL="225425" indent="-57150" algn="just">
              <a:lnSpc>
                <a:spcPct val="150000"/>
              </a:lnSpc>
            </a:pPr>
            <a:r>
              <a:rPr lang="en-US" sz="1800" b="0" dirty="0" smtClean="0">
                <a:solidFill>
                  <a:srgbClr val="000000"/>
                </a:solidFill>
              </a:rPr>
              <a:t>'merge partitions‘ involve only a sequence of database catalog operations </a:t>
            </a:r>
          </a:p>
          <a:p>
            <a:pPr marL="225425" indent="-57150" algn="just">
              <a:lnSpc>
                <a:spcPct val="150000"/>
              </a:lnSpc>
            </a:pPr>
            <a:r>
              <a:rPr lang="en-US" sz="1800" b="0" dirty="0" smtClean="0">
                <a:solidFill>
                  <a:srgbClr val="000000"/>
                </a:solidFill>
              </a:rPr>
              <a:t>if there is no data in the Overflow partition yet or if the partitions to be </a:t>
            </a:r>
          </a:p>
          <a:p>
            <a:pPr marL="225425" indent="-57150" algn="just">
              <a:lnSpc>
                <a:spcPct val="150000"/>
              </a:lnSpc>
            </a:pPr>
            <a:r>
              <a:rPr lang="en-US" sz="1800" b="0" dirty="0" smtClean="0">
                <a:solidFill>
                  <a:srgbClr val="000000"/>
                </a:solidFill>
              </a:rPr>
              <a:t>merged are empty. </a:t>
            </a:r>
          </a:p>
        </p:txBody>
      </p:sp>
      <p:sp>
        <p:nvSpPr>
          <p:cNvPr id="7" name="Rectangle 6"/>
          <p:cNvSpPr/>
          <p:nvPr/>
        </p:nvSpPr>
        <p:spPr>
          <a:xfrm>
            <a:off x="461502" y="4060942"/>
            <a:ext cx="7866571" cy="655093"/>
          </a:xfrm>
          <a:prstGeom prst="rect">
            <a:avLst/>
          </a:prstGeom>
          <a:solidFill>
            <a:srgbClr val="FCEAC6"/>
          </a:solidFill>
          <a:ln w="25400">
            <a:solidFill>
              <a:srgbClr val="996633"/>
            </a:solidFill>
            <a:prstDash val="dash"/>
            <a:miter lim="800000"/>
            <a:headEnd/>
            <a:tailEnd/>
          </a:ln>
          <a:effectLst/>
        </p:spPr>
        <p:txBody>
          <a:bodyPr wrap="none" lIns="0" tIns="0" rIns="0" bIns="0" anchor="ctr" anchorCtr="0"/>
          <a:lstStyle/>
          <a:p>
            <a:pPr marL="225425" algn="just">
              <a:lnSpc>
                <a:spcPct val="150000"/>
              </a:lnSpc>
            </a:pPr>
            <a:r>
              <a:rPr lang="en-US" sz="1800" b="0" dirty="0" smtClean="0">
                <a:solidFill>
                  <a:srgbClr val="000000"/>
                </a:solidFill>
              </a:rPr>
              <a:t>The runtime for these database catalog operations is just a few minutes</a:t>
            </a:r>
            <a:endParaRPr lang="en-US" sz="1800" b="0" dirty="0">
              <a:solidFill>
                <a:srgbClr val="00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389</TotalTime>
  <Words>2205</Words>
  <Application>Microsoft PowerPoint</Application>
  <PresentationFormat>On-screen Show (4:3)</PresentationFormat>
  <Paragraphs>280</Paragraphs>
  <Slides>36</Slides>
  <Notes>4</Notes>
  <HiddenSlides>0</HiddenSlides>
  <MMClips>0</MMClips>
  <ScaleCrop>false</ScaleCrop>
  <HeadingPairs>
    <vt:vector size="4" baseType="variant">
      <vt:variant>
        <vt:lpstr>Theme</vt:lpstr>
      </vt:variant>
      <vt:variant>
        <vt:i4>6</vt:i4>
      </vt:variant>
      <vt:variant>
        <vt:lpstr>Slide Titles</vt:lpstr>
      </vt:variant>
      <vt:variant>
        <vt:i4>36</vt:i4>
      </vt:variant>
    </vt:vector>
  </HeadingPairs>
  <TitlesOfParts>
    <vt:vector size="42" baseType="lpstr">
      <vt:lpstr>blank</vt:lpstr>
      <vt:lpstr>4_Custom Design</vt:lpstr>
      <vt:lpstr>1_Powerpoint Template</vt:lpstr>
      <vt:lpstr>2_Powerpoint Template</vt:lpstr>
      <vt:lpstr>5_Custom Design</vt:lpstr>
      <vt:lpstr>8_Custom Design</vt:lpstr>
      <vt:lpstr>Slide 1</vt:lpstr>
      <vt:lpstr>Contents</vt:lpstr>
      <vt:lpstr>Slide 3</vt:lpstr>
      <vt:lpstr>Overview</vt:lpstr>
      <vt:lpstr>Various Options</vt:lpstr>
      <vt:lpstr>Complete Re-Partitioning</vt:lpstr>
      <vt:lpstr>Adding Partition</vt:lpstr>
      <vt:lpstr> Merging Partition</vt:lpstr>
      <vt:lpstr> Difference between complete partitioning &amp; other two types</vt:lpstr>
      <vt:lpstr> Process Flow of Partitioning</vt:lpstr>
      <vt:lpstr> Precautions while doing re-partitioning</vt:lpstr>
      <vt:lpstr> Precautions while doing re-partitioning (contd.)</vt:lpstr>
      <vt:lpstr> Re-Partitioning Steps </vt:lpstr>
      <vt:lpstr>Re-Partitioning Steps </vt:lpstr>
      <vt:lpstr> Re-Partitioning Steps</vt:lpstr>
      <vt:lpstr> Re-Partitioning Steps</vt:lpstr>
      <vt:lpstr>Access Re Partitioning Function</vt:lpstr>
      <vt:lpstr>Access Re Partitioning Function</vt:lpstr>
      <vt:lpstr>Slide 19</vt:lpstr>
      <vt:lpstr>              Overview</vt:lpstr>
      <vt:lpstr>       Brief Explanation</vt:lpstr>
      <vt:lpstr>Access Re Modeling Function</vt:lpstr>
      <vt:lpstr>Characteristics Options</vt:lpstr>
      <vt:lpstr>Key Figure Options</vt:lpstr>
      <vt:lpstr>         Precautions</vt:lpstr>
      <vt:lpstr>Post – Remodeling Steps</vt:lpstr>
      <vt:lpstr>Example -  Replacing a Characteristics - 1 </vt:lpstr>
      <vt:lpstr>Slide 28</vt:lpstr>
      <vt:lpstr>Slide 29</vt:lpstr>
      <vt:lpstr>Example -  Replacing a Characteristics - 4 </vt:lpstr>
      <vt:lpstr>Example -  Replacing a Characteristics - 5 </vt:lpstr>
      <vt:lpstr>Slide 32</vt:lpstr>
      <vt:lpstr>Example -  Replacing a Characteristics - 7 </vt:lpstr>
      <vt:lpstr>Example -  Replacing a Characteristics - 8 </vt:lpstr>
      <vt:lpstr>Scenario- Replacing a Key Figure</vt:lpstr>
      <vt:lpstr>Slide 36</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281694</cp:lastModifiedBy>
  <cp:revision>207</cp:revision>
  <dcterms:created xsi:type="dcterms:W3CDTF">2009-01-27T11:34:11Z</dcterms:created>
  <dcterms:modified xsi:type="dcterms:W3CDTF">2009-03-05T11:24:13Z</dcterms:modified>
</cp:coreProperties>
</file>