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heme/theme7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wmf" ContentType="image/x-wmf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2" r:id="rId1"/>
    <p:sldMasterId id="2147483672" r:id="rId2"/>
    <p:sldMasterId id="2147483673" r:id="rId3"/>
    <p:sldMasterId id="2147483777" r:id="rId4"/>
    <p:sldMasterId id="2147483790" r:id="rId5"/>
    <p:sldMasterId id="2147483883" r:id="rId6"/>
  </p:sldMasterIdLst>
  <p:notesMasterIdLst>
    <p:notesMasterId r:id="rId30"/>
  </p:notesMasterIdLst>
  <p:handoutMasterIdLst>
    <p:handoutMasterId r:id="rId31"/>
  </p:handoutMasterIdLst>
  <p:sldIdLst>
    <p:sldId id="374" r:id="rId7"/>
    <p:sldId id="429" r:id="rId8"/>
    <p:sldId id="362" r:id="rId9"/>
    <p:sldId id="382" r:id="rId10"/>
    <p:sldId id="383" r:id="rId11"/>
    <p:sldId id="415" r:id="rId12"/>
    <p:sldId id="416" r:id="rId13"/>
    <p:sldId id="381" r:id="rId14"/>
    <p:sldId id="384" r:id="rId15"/>
    <p:sldId id="418" r:id="rId16"/>
    <p:sldId id="417" r:id="rId17"/>
    <p:sldId id="425" r:id="rId18"/>
    <p:sldId id="419" r:id="rId19"/>
    <p:sldId id="420" r:id="rId20"/>
    <p:sldId id="421" r:id="rId21"/>
    <p:sldId id="422" r:id="rId22"/>
    <p:sldId id="426" r:id="rId23"/>
    <p:sldId id="427" r:id="rId24"/>
    <p:sldId id="423" r:id="rId25"/>
    <p:sldId id="424" r:id="rId26"/>
    <p:sldId id="428" r:id="rId27"/>
    <p:sldId id="409" r:id="rId28"/>
    <p:sldId id="372" r:id="rId2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5pPr>
    <a:lvl6pPr marL="2286000" algn="l" defTabSz="914400" rtl="0" eaLnBrk="1" latinLnBrk="0" hangingPunct="1"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6pPr>
    <a:lvl7pPr marL="2743200" algn="l" defTabSz="914400" rtl="0" eaLnBrk="1" latinLnBrk="0" hangingPunct="1"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7pPr>
    <a:lvl8pPr marL="3200400" algn="l" defTabSz="914400" rtl="0" eaLnBrk="1" latinLnBrk="0" hangingPunct="1"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8pPr>
    <a:lvl9pPr marL="3657600" algn="l" defTabSz="914400" rtl="0" eaLnBrk="1" latinLnBrk="0" hangingPunct="1"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  <a:srgbClr val="EAEAEA"/>
    <a:srgbClr val="808080"/>
    <a:srgbClr val="5F5F5F"/>
    <a:srgbClr val="007161"/>
    <a:srgbClr val="D71903"/>
    <a:srgbClr val="0054B4"/>
    <a:srgbClr val="04ACB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502" autoAdjust="0"/>
    <p:restoredTop sz="85714" autoAdjust="0"/>
  </p:normalViewPr>
  <p:slideViewPr>
    <p:cSldViewPr snapToGrid="0">
      <p:cViewPr varScale="1">
        <p:scale>
          <a:sx n="80" d="100"/>
          <a:sy n="80" d="100"/>
        </p:scale>
        <p:origin x="-19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97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97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97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fld id="{F54DE5B0-94D7-4987-ABE8-E959F9F94F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65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fld id="{AD4B7B57-D6F0-470E-BE14-13FB5A15CA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Time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Time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Time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A19471-C20A-4192-9D07-914AC1E03F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571D4B-CCAF-431E-9151-AA2AB8ED33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45313" y="142875"/>
            <a:ext cx="2198687" cy="59070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7663" y="142875"/>
            <a:ext cx="6445250" cy="59070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E9DB5E-2573-4BDD-905D-D51C09BEF3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650" y="142875"/>
            <a:ext cx="6356350" cy="7651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47663" y="1524000"/>
            <a:ext cx="8229600" cy="4525963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EE4324-E1CB-4287-96BD-5699750C1D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E1AFFE-FBA0-4698-BFC0-428D44386E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F08659-452F-4420-94EC-A0001F1423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D60B77-A3AA-461D-ABCB-AE84C67BA9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D91020-1D90-4090-B5F9-1ACB237956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9A3AB5-F99C-48D1-A297-1CA624F983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2FB615-0DB5-46DD-A91D-FE92ED499E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F29323-41C6-45C5-B312-52D5899058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662140-EC9D-4264-B4FB-966C0D18F9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3967F0-48EA-48D7-98B8-5C2F642AF7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134BED-8E36-4D63-BC4D-B3E16687AB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CE2E30-FA67-43F4-9FC9-00537178B5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2300" y="142875"/>
            <a:ext cx="2171700" cy="59832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2875"/>
            <a:ext cx="6362700" cy="59832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90A574-BE13-4478-B621-BAB8C5D357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8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9414D6-E3B7-4C1D-857D-621CB0A795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45313" y="142875"/>
            <a:ext cx="2198687" cy="59070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7663" y="142875"/>
            <a:ext cx="6445250" cy="59070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61ED28-A741-44D5-9F32-E2125E734F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441F6E-9B47-4569-AED2-FE0E835D89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9043B1-7ED3-4BCA-BA25-82E4E1273F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8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E203AE-0188-430E-9EF3-A47CBEC3D3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09596C-4D3D-40C4-B3DA-59FB89A77B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8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4ABEFF-0D63-4185-9E5B-A20F3140CB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088A45-AB45-4D72-9637-CA4F84A62F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3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F2AC93-8382-40EB-9700-5DD7F670E0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B01FFB-0E42-4EC8-B3CE-22239AD18F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7F620E-D246-4AC9-8CEA-8B7A4117A1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5EC1BD-D08B-4838-B964-9E8F98378D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45313" y="142875"/>
            <a:ext cx="2198687" cy="59070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7663" y="142875"/>
            <a:ext cx="6445250" cy="59070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D12ECA-AB43-4A9C-BE8C-643AB6C822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650" y="142875"/>
            <a:ext cx="6356350" cy="7651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47663" y="15240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A5ECE3-C61F-4901-93A0-0834833CF7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73319B-04E9-4A3F-8FEE-066D84E796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06E302-37E4-48D2-8D5B-9B2E40E0AF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EDB043-EDAE-4C59-95F5-ACC1B612DD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F2E134-3D22-4B3B-8D1B-9912505B59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7C0234-46F4-47DE-A16A-BDEFA8937D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0D5E86-966D-447D-B4D5-6FE14FE911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B1BAA5-8ABE-4228-A951-F83AD7D3BA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3B50F4-8F90-4EA8-B397-310C841776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9B41E0-39E3-4BFF-86E8-0CC4DCB066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3071CE-FD16-470F-9FA9-427EE7F472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CBBCF6-DE66-44A3-856A-D27E28047F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2300" y="142875"/>
            <a:ext cx="2171700" cy="59832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2875"/>
            <a:ext cx="6362700" cy="59832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EF4566-70E7-4C3D-A7ED-746EC065EE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7" descr="3dLogo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72113" y="5527675"/>
            <a:ext cx="3276600" cy="99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ppt_bgd1"/>
          <p:cNvPicPr>
            <a:picLocks noChangeAspect="1" noChangeArrowheads="1"/>
          </p:cNvPicPr>
          <p:nvPr/>
        </p:nvPicPr>
        <p:blipFill>
          <a:blip r:embed="rId3"/>
          <a:srcRect b="28658"/>
          <a:stretch>
            <a:fillRect/>
          </a:stretch>
        </p:blipFill>
        <p:spPr bwMode="auto">
          <a:xfrm>
            <a:off x="0" y="0"/>
            <a:ext cx="9144000" cy="489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4238625" y="3425825"/>
            <a:ext cx="4570413" cy="1481138"/>
          </a:xfrm>
          <a:prstGeom prst="rect">
            <a:avLst/>
          </a:prstGeom>
          <a:solidFill>
            <a:srgbClr val="FFCC0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81550" y="3829050"/>
            <a:ext cx="4111625" cy="97313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None/>
              <a:defRPr/>
            </a:lvl1pPr>
          </a:lstStyle>
          <a:p>
            <a:pPr lvl="0"/>
            <a:endParaRPr lang="en-US" dirty="0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5F053E-6D63-40DB-A6F5-425AAEF9B0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3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2FBE7C-0593-4514-99DB-63BD549B00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B94478-F865-4362-8341-C4F2D3F981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622483-865F-49C5-9B33-ACC8CB002A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5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7663" y="15240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1028" name="Picture 27" descr="3dLogoH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71450" y="200025"/>
            <a:ext cx="22098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100" name="Line 28"/>
          <p:cNvSpPr>
            <a:spLocks noChangeShapeType="1"/>
          </p:cNvSpPr>
          <p:nvPr/>
        </p:nvSpPr>
        <p:spPr bwMode="auto">
          <a:xfrm>
            <a:off x="0" y="990600"/>
            <a:ext cx="9144000" cy="0"/>
          </a:xfrm>
          <a:prstGeom prst="line">
            <a:avLst/>
          </a:prstGeom>
          <a:noFill/>
          <a:ln w="12700">
            <a:solidFill>
              <a:srgbClr val="B2B2B2"/>
            </a:solidFill>
            <a:round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endParaRPr lang="en-US"/>
          </a:p>
        </p:txBody>
      </p:sp>
      <p:sp>
        <p:nvSpPr>
          <p:cNvPr id="102411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10241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16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900"/>
            </a:lvl1pPr>
          </a:lstStyle>
          <a:p>
            <a:pPr>
              <a:defRPr/>
            </a:pPr>
            <a:fld id="{16EED3EC-5D83-4475-9A20-9147D2D2CF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5" r:id="rId1"/>
    <p:sldLayoutId id="2147483886" r:id="rId2"/>
    <p:sldLayoutId id="2147483887" r:id="rId3"/>
    <p:sldLayoutId id="2147483888" r:id="rId4"/>
    <p:sldLayoutId id="2147483889" r:id="rId5"/>
    <p:sldLayoutId id="2147483890" r:id="rId6"/>
    <p:sldLayoutId id="2147483891" r:id="rId7"/>
    <p:sldLayoutId id="2147483892" r:id="rId8"/>
    <p:sldLayoutId id="2147483893" r:id="rId9"/>
    <p:sldLayoutId id="2147483894" r:id="rId10"/>
    <p:sldLayoutId id="2147483895" r:id="rId11"/>
    <p:sldLayoutId id="2147483896" r:id="rId12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bg2"/>
        </a:buClr>
        <a:buFont typeface="Arial" charset="0"/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43" name="Rectangle 7"/>
          <p:cNvSpPr>
            <a:spLocks noChangeArrowheads="1"/>
          </p:cNvSpPr>
          <p:nvPr/>
        </p:nvSpPr>
        <p:spPr bwMode="auto">
          <a:xfrm>
            <a:off x="0" y="998538"/>
            <a:ext cx="9144000" cy="5859462"/>
          </a:xfrm>
          <a:prstGeom prst="rect">
            <a:avLst/>
          </a:prstGeom>
          <a:solidFill>
            <a:srgbClr val="5F5F5F"/>
          </a:solidFill>
          <a:ln w="9525">
            <a:solidFill>
              <a:srgbClr val="33333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/>
          </a:p>
        </p:txBody>
      </p:sp>
      <p:sp>
        <p:nvSpPr>
          <p:cNvPr id="24474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900"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24474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16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9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5B8122BA-0D04-4149-8F9C-1328836C9E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4341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4342" name="Picture 27" descr="3dLogoH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71450" y="200025"/>
            <a:ext cx="22098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899" r:id="rId3"/>
    <p:sldLayoutId id="2147483900" r:id="rId4"/>
    <p:sldLayoutId id="2147483901" r:id="rId5"/>
    <p:sldLayoutId id="2147483902" r:id="rId6"/>
    <p:sldLayoutId id="2147483903" r:id="rId7"/>
    <p:sldLayoutId id="2147483904" r:id="rId8"/>
    <p:sldLayoutId id="2147483905" r:id="rId9"/>
    <p:sldLayoutId id="2147483906" r:id="rId10"/>
    <p:sldLayoutId id="2147483907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6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7763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7663" y="15240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826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8" r:id="rId1"/>
    <p:sldLayoutId id="2147483909" r:id="rId2"/>
    <p:sldLayoutId id="2147483910" r:id="rId3"/>
    <p:sldLayoutId id="2147483911" r:id="rId4"/>
    <p:sldLayoutId id="2147483912" r:id="rId5"/>
    <p:sldLayoutId id="2147483913" r:id="rId6"/>
    <p:sldLayoutId id="2147483914" r:id="rId7"/>
    <p:sldLayoutId id="2147483915" r:id="rId8"/>
    <p:sldLayoutId id="2147483916" r:id="rId9"/>
    <p:sldLayoutId id="2147483917" r:id="rId10"/>
    <p:sldLayoutId id="2147483918" r:id="rId1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Arial" charset="0"/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7663" y="15240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38916" name="Picture 27" descr="3dLogoH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71450" y="200025"/>
            <a:ext cx="22098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100" name="Line 28"/>
          <p:cNvSpPr>
            <a:spLocks noChangeShapeType="1"/>
          </p:cNvSpPr>
          <p:nvPr/>
        </p:nvSpPr>
        <p:spPr bwMode="auto">
          <a:xfrm>
            <a:off x="0" y="990600"/>
            <a:ext cx="9144000" cy="0"/>
          </a:xfrm>
          <a:prstGeom prst="line">
            <a:avLst/>
          </a:prstGeom>
          <a:noFill/>
          <a:ln w="12700">
            <a:solidFill>
              <a:srgbClr val="B2B2B2"/>
            </a:solidFill>
            <a:round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endParaRPr lang="en-US"/>
          </a:p>
        </p:txBody>
      </p:sp>
      <p:sp>
        <p:nvSpPr>
          <p:cNvPr id="102411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10241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16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900"/>
            </a:lvl1pPr>
          </a:lstStyle>
          <a:p>
            <a:pPr>
              <a:defRPr/>
            </a:pPr>
            <a:fld id="{22F5C93A-8419-4719-B3AE-D19FE997F3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9" r:id="rId1"/>
    <p:sldLayoutId id="2147483920" r:id="rId2"/>
    <p:sldLayoutId id="2147483921" r:id="rId3"/>
    <p:sldLayoutId id="2147483922" r:id="rId4"/>
    <p:sldLayoutId id="2147483923" r:id="rId5"/>
    <p:sldLayoutId id="2147483924" r:id="rId6"/>
    <p:sldLayoutId id="2147483925" r:id="rId7"/>
    <p:sldLayoutId id="2147483926" r:id="rId8"/>
    <p:sldLayoutId id="2147483927" r:id="rId9"/>
    <p:sldLayoutId id="2147483928" r:id="rId10"/>
    <p:sldLayoutId id="2147483929" r:id="rId11"/>
    <p:sldLayoutId id="2147483930" r:id="rId12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Arial" charset="0"/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43" name="Rectangle 7"/>
          <p:cNvSpPr>
            <a:spLocks noChangeArrowheads="1"/>
          </p:cNvSpPr>
          <p:nvPr/>
        </p:nvSpPr>
        <p:spPr bwMode="auto">
          <a:xfrm>
            <a:off x="0" y="998538"/>
            <a:ext cx="9144000" cy="5859462"/>
          </a:xfrm>
          <a:prstGeom prst="rect">
            <a:avLst/>
          </a:prstGeom>
          <a:solidFill>
            <a:srgbClr val="5F5F5F"/>
          </a:solidFill>
          <a:ln w="9525">
            <a:solidFill>
              <a:srgbClr val="33333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/>
          </a:p>
        </p:txBody>
      </p:sp>
      <p:sp>
        <p:nvSpPr>
          <p:cNvPr id="24474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900"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24474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16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9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B686E8CB-E17D-4AE7-A0B2-FC172E5C4F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2229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52230" name="Picture 27" descr="3dLogoH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71450" y="200025"/>
            <a:ext cx="22098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1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1" r:id="rId1"/>
    <p:sldLayoutId id="2147483932" r:id="rId2"/>
    <p:sldLayoutId id="2147483933" r:id="rId3"/>
    <p:sldLayoutId id="2147483934" r:id="rId4"/>
    <p:sldLayoutId id="2147483935" r:id="rId5"/>
    <p:sldLayoutId id="2147483936" r:id="rId6"/>
    <p:sldLayoutId id="2147483937" r:id="rId7"/>
    <p:sldLayoutId id="2147483938" r:id="rId8"/>
    <p:sldLayoutId id="2147483939" r:id="rId9"/>
    <p:sldLayoutId id="2147483940" r:id="rId10"/>
    <p:sldLayoutId id="2147483941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6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7763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69963" y="5868988"/>
            <a:ext cx="340836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68611" name="Text Box 5"/>
          <p:cNvSpPr txBox="1">
            <a:spLocks noChangeArrowheads="1"/>
          </p:cNvSpPr>
          <p:nvPr/>
        </p:nvSpPr>
        <p:spPr bwMode="auto">
          <a:xfrm>
            <a:off x="4394200" y="3568700"/>
            <a:ext cx="41560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0"/>
              <a:t>Enterprise Data Warehousing</a:t>
            </a:r>
          </a:p>
          <a:p>
            <a:pPr eaLnBrk="0" hangingPunct="0"/>
            <a:r>
              <a:rPr lang="en-US" sz="2400" b="0"/>
              <a:t>Routines</a:t>
            </a:r>
          </a:p>
        </p:txBody>
      </p:sp>
      <p:sp>
        <p:nvSpPr>
          <p:cNvPr id="68612" name="Text Box 6"/>
          <p:cNvSpPr txBox="1">
            <a:spLocks noChangeArrowheads="1"/>
          </p:cNvSpPr>
          <p:nvPr/>
        </p:nvSpPr>
        <p:spPr bwMode="auto">
          <a:xfrm>
            <a:off x="4427538" y="4362450"/>
            <a:ext cx="39576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b="0"/>
              <a:t>Presentation to Pratt &amp; Whitney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78850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E83D47D4-015D-4DCD-96C4-980B7DF07DB9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78851" name="Rectangle 2"/>
          <p:cNvSpPr>
            <a:spLocks noGrp="1" noChangeArrowheads="1"/>
          </p:cNvSpPr>
          <p:nvPr>
            <p:ph type="title"/>
          </p:nvPr>
        </p:nvSpPr>
        <p:spPr>
          <a:xfrm>
            <a:off x="2555875" y="142875"/>
            <a:ext cx="6356350" cy="765175"/>
          </a:xfrm>
        </p:spPr>
        <p:txBody>
          <a:bodyPr/>
          <a:lstStyle/>
          <a:p>
            <a:r>
              <a:rPr lang="en-US" smtClean="0"/>
              <a:t>    Example – Implementing Start Routine </a:t>
            </a:r>
          </a:p>
        </p:txBody>
      </p:sp>
      <p:pic>
        <p:nvPicPr>
          <p:cNvPr id="7885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8538" y="1708150"/>
            <a:ext cx="5511800" cy="1982788"/>
          </a:xfrm>
          <a:prstGeom prst="rect">
            <a:avLst/>
          </a:prstGeom>
          <a:noFill/>
          <a:ln w="9525">
            <a:solidFill>
              <a:srgbClr val="996633"/>
            </a:solidFill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477838" y="4060825"/>
            <a:ext cx="6765925" cy="415925"/>
          </a:xfrm>
          <a:prstGeom prst="rect">
            <a:avLst/>
          </a:prstGeom>
          <a:solidFill>
            <a:srgbClr val="FFF2BD"/>
          </a:solidFill>
          <a:ln w="9525" algn="ctr">
            <a:solidFill>
              <a:srgbClr val="FF9900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 wrap="none" lIns="0" tIns="0" rIns="0" bIns="0" anchor="ctr"/>
          <a:lstStyle/>
          <a:p>
            <a:pPr marL="457200" indent="-225425" algn="ctr" eaLnBrk="0" hangingPunct="0"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</a:rPr>
              <a:t>3. Navigate to local section</a:t>
            </a:r>
          </a:p>
        </p:txBody>
      </p:sp>
      <p:pic>
        <p:nvPicPr>
          <p:cNvPr id="7885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39800" y="4572000"/>
            <a:ext cx="5718175" cy="1704975"/>
          </a:xfrm>
          <a:prstGeom prst="rect">
            <a:avLst/>
          </a:prstGeom>
          <a:noFill/>
          <a:ln w="9525">
            <a:solidFill>
              <a:srgbClr val="996633"/>
            </a:solidFill>
            <a:miter lim="800000"/>
            <a:headEnd/>
            <a:tailEnd/>
          </a:ln>
        </p:spPr>
      </p:pic>
      <p:sp>
        <p:nvSpPr>
          <p:cNvPr id="78855" name="Oval 8"/>
          <p:cNvSpPr>
            <a:spLocks noChangeArrowheads="1"/>
          </p:cNvSpPr>
          <p:nvPr/>
        </p:nvSpPr>
        <p:spPr bwMode="auto">
          <a:xfrm>
            <a:off x="3798888" y="2446338"/>
            <a:ext cx="939800" cy="347662"/>
          </a:xfrm>
          <a:prstGeom prst="ellipse">
            <a:avLst/>
          </a:prstGeom>
          <a:noFill/>
          <a:ln w="254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25450" y="1209675"/>
            <a:ext cx="6630988" cy="415925"/>
          </a:xfrm>
          <a:prstGeom prst="rect">
            <a:avLst/>
          </a:prstGeom>
          <a:solidFill>
            <a:srgbClr val="FFF2BD"/>
          </a:solidFill>
          <a:ln w="9525" algn="ctr">
            <a:solidFill>
              <a:srgbClr val="FF9900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 wrap="none" lIns="0" tIns="0" rIns="0" bIns="0" anchor="ctr"/>
          <a:lstStyle/>
          <a:p>
            <a:pPr marL="457200" indent="-225425" algn="ctr" eaLnBrk="0" hangingPunct="0"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</a:rPr>
              <a:t>2. Create Start Routine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79874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0C5FF4F9-0E10-4F88-86F1-CA88258CF4E1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79875" name="Rectangle 2"/>
          <p:cNvSpPr>
            <a:spLocks noGrp="1" noChangeArrowheads="1"/>
          </p:cNvSpPr>
          <p:nvPr>
            <p:ph type="title"/>
          </p:nvPr>
        </p:nvSpPr>
        <p:spPr>
          <a:xfrm>
            <a:off x="2555875" y="142875"/>
            <a:ext cx="6356350" cy="765175"/>
          </a:xfrm>
        </p:spPr>
        <p:txBody>
          <a:bodyPr/>
          <a:lstStyle/>
          <a:p>
            <a:r>
              <a:rPr lang="en-US" smtClean="0"/>
              <a:t>    Example – Implementing Start Routine  </a:t>
            </a:r>
          </a:p>
        </p:txBody>
      </p:sp>
      <p:sp>
        <p:nvSpPr>
          <p:cNvPr id="7" name="Rectangle 6"/>
          <p:cNvSpPr/>
          <p:nvPr/>
        </p:nvSpPr>
        <p:spPr>
          <a:xfrm>
            <a:off x="868363" y="4056063"/>
            <a:ext cx="6684962" cy="415925"/>
          </a:xfrm>
          <a:prstGeom prst="rect">
            <a:avLst/>
          </a:prstGeom>
          <a:solidFill>
            <a:srgbClr val="FFF2BD"/>
          </a:solidFill>
          <a:ln w="9525" algn="ctr">
            <a:solidFill>
              <a:srgbClr val="FF9900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 wrap="none" lIns="0" tIns="0" rIns="0" bIns="0" anchor="ctr"/>
          <a:lstStyle/>
          <a:p>
            <a:pPr marL="457200" indent="-225425" algn="ctr" eaLnBrk="0" hangingPunct="0"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</a:rPr>
              <a:t>5. Check &amp; Save Start Routine</a:t>
            </a:r>
          </a:p>
        </p:txBody>
      </p:sp>
      <p:pic>
        <p:nvPicPr>
          <p:cNvPr id="7987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12875" y="1687513"/>
            <a:ext cx="5549900" cy="2016125"/>
          </a:xfrm>
          <a:prstGeom prst="rect">
            <a:avLst/>
          </a:prstGeom>
          <a:noFill/>
          <a:ln w="9525">
            <a:solidFill>
              <a:srgbClr val="996633"/>
            </a:solidFill>
            <a:miter lim="800000"/>
            <a:headEnd/>
            <a:tailEnd/>
          </a:ln>
        </p:spPr>
      </p:pic>
      <p:pic>
        <p:nvPicPr>
          <p:cNvPr id="79878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28738" y="4538663"/>
            <a:ext cx="5614987" cy="1771650"/>
          </a:xfrm>
          <a:prstGeom prst="rect">
            <a:avLst/>
          </a:prstGeom>
          <a:noFill/>
          <a:ln w="9525">
            <a:solidFill>
              <a:srgbClr val="996633"/>
            </a:solidFill>
            <a:miter lim="800000"/>
            <a:headEnd/>
            <a:tailEnd/>
          </a:ln>
        </p:spPr>
      </p:pic>
      <p:sp>
        <p:nvSpPr>
          <p:cNvPr id="79879" name="Oval 10"/>
          <p:cNvSpPr>
            <a:spLocks noChangeArrowheads="1"/>
          </p:cNvSpPr>
          <p:nvPr/>
        </p:nvSpPr>
        <p:spPr bwMode="auto">
          <a:xfrm>
            <a:off x="2420938" y="2855913"/>
            <a:ext cx="1095375" cy="322262"/>
          </a:xfrm>
          <a:prstGeom prst="ellipse">
            <a:avLst/>
          </a:prstGeom>
          <a:noFill/>
          <a:ln w="254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93750" y="1196975"/>
            <a:ext cx="6684963" cy="415925"/>
          </a:xfrm>
          <a:prstGeom prst="rect">
            <a:avLst/>
          </a:prstGeom>
          <a:solidFill>
            <a:srgbClr val="FFF2BD"/>
          </a:solidFill>
          <a:ln w="9525" algn="ctr">
            <a:solidFill>
              <a:srgbClr val="FF9900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 wrap="none" lIns="0" tIns="0" rIns="0" bIns="0" anchor="ctr"/>
          <a:lstStyle/>
          <a:p>
            <a:pPr marL="457200" indent="-225425" algn="ctr" eaLnBrk="0" hangingPunct="0"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</a:rPr>
              <a:t>4. Write Start Routine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80898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2C1C68FE-00FF-416B-B870-EB18118053E1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571500" y="1266825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80900" name="Oval 5"/>
          <p:cNvSpPr>
            <a:spLocks noChangeArrowheads="1"/>
          </p:cNvSpPr>
          <p:nvPr/>
        </p:nvSpPr>
        <p:spPr bwMode="auto">
          <a:xfrm>
            <a:off x="585788" y="1931988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1093788" y="1327150"/>
            <a:ext cx="16906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b="0" dirty="0">
                <a:solidFill>
                  <a:schemeClr val="bg1">
                    <a:lumMod val="75000"/>
                  </a:schemeClr>
                </a:solidFill>
              </a:rPr>
              <a:t>Start Routine</a:t>
            </a:r>
            <a:endParaRPr lang="en-US" b="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0902" name="Rectangle 12"/>
          <p:cNvSpPr>
            <a:spLocks noChangeArrowheads="1"/>
          </p:cNvSpPr>
          <p:nvPr/>
        </p:nvSpPr>
        <p:spPr bwMode="auto">
          <a:xfrm>
            <a:off x="1135063" y="1992313"/>
            <a:ext cx="27384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b="0"/>
              <a:t>Characteristic Routine</a:t>
            </a:r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585788" y="2573338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1135063" y="2633663"/>
            <a:ext cx="15509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b="0" dirty="0">
                <a:solidFill>
                  <a:schemeClr val="bg1">
                    <a:lumMod val="75000"/>
                  </a:schemeClr>
                </a:solidFill>
              </a:rPr>
              <a:t>End Routine</a:t>
            </a:r>
            <a:endParaRPr lang="en-US" b="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2" name="Oval 11"/>
          <p:cNvSpPr>
            <a:spLocks noChangeArrowheads="1"/>
          </p:cNvSpPr>
          <p:nvPr/>
        </p:nvSpPr>
        <p:spPr bwMode="auto">
          <a:xfrm>
            <a:off x="585788" y="3200400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dirty="0">
                <a:solidFill>
                  <a:schemeClr val="bg1"/>
                </a:solidFill>
              </a:rPr>
              <a:t>4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135063" y="3260725"/>
            <a:ext cx="1879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b="0" dirty="0">
                <a:solidFill>
                  <a:schemeClr val="bg1">
                    <a:lumMod val="75000"/>
                  </a:schemeClr>
                </a:solidFill>
              </a:rPr>
              <a:t>Expert Routine</a:t>
            </a:r>
            <a:endParaRPr lang="en-US" b="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81922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6FC06FAF-D3E6-403F-9D1C-E301F2FA5FC4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81923" name="Rectangle 2"/>
          <p:cNvSpPr>
            <a:spLocks noGrp="1" noChangeArrowheads="1"/>
          </p:cNvSpPr>
          <p:nvPr>
            <p:ph type="title"/>
          </p:nvPr>
        </p:nvSpPr>
        <p:spPr>
          <a:xfrm>
            <a:off x="2555875" y="142875"/>
            <a:ext cx="6356350" cy="765175"/>
          </a:xfrm>
        </p:spPr>
        <p:txBody>
          <a:bodyPr/>
          <a:lstStyle/>
          <a:p>
            <a:r>
              <a:rPr lang="en-US" smtClean="0"/>
              <a:t>Example – Implementing Characteristics Routine  </a:t>
            </a:r>
          </a:p>
        </p:txBody>
      </p:sp>
      <p:sp>
        <p:nvSpPr>
          <p:cNvPr id="81924" name="Rectangle 7"/>
          <p:cNvSpPr>
            <a:spLocks noChangeArrowheads="1"/>
          </p:cNvSpPr>
          <p:nvPr/>
        </p:nvSpPr>
        <p:spPr bwMode="auto">
          <a:xfrm>
            <a:off x="438150" y="2305050"/>
            <a:ext cx="2806700" cy="438150"/>
          </a:xfrm>
          <a:prstGeom prst="rect">
            <a:avLst/>
          </a:prstGeom>
          <a:solidFill>
            <a:srgbClr val="FCEAC6"/>
          </a:solidFill>
          <a:ln w="25400">
            <a:solidFill>
              <a:srgbClr val="996633"/>
            </a:solidFill>
            <a:prstDash val="dash"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marL="112713" indent="-457200" algn="just" eaLnBrk="0" hangingPunct="0">
              <a:lnSpc>
                <a:spcPct val="120000"/>
              </a:lnSpc>
            </a:pPr>
            <a:r>
              <a:rPr lang="en-US" sz="1600" b="0">
                <a:solidFill>
                  <a:srgbClr val="000000"/>
                </a:solidFill>
              </a:rPr>
              <a:t>1. Create Transformation</a:t>
            </a:r>
          </a:p>
        </p:txBody>
      </p:sp>
      <p:sp>
        <p:nvSpPr>
          <p:cNvPr id="81925" name="Rectangle 6"/>
          <p:cNvSpPr>
            <a:spLocks noChangeArrowheads="1"/>
          </p:cNvSpPr>
          <p:nvPr/>
        </p:nvSpPr>
        <p:spPr bwMode="auto">
          <a:xfrm>
            <a:off x="449263" y="2844800"/>
            <a:ext cx="2782887" cy="360363"/>
          </a:xfrm>
          <a:prstGeom prst="rect">
            <a:avLst/>
          </a:prstGeom>
          <a:solidFill>
            <a:srgbClr val="FCEAC6"/>
          </a:solidFill>
          <a:ln w="25400">
            <a:solidFill>
              <a:srgbClr val="996633"/>
            </a:solidFill>
            <a:prstDash val="dash"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marL="112713" indent="-457200" algn="just" eaLnBrk="0" hangingPunct="0">
              <a:lnSpc>
                <a:spcPct val="120000"/>
              </a:lnSpc>
            </a:pPr>
            <a:r>
              <a:rPr lang="en-US" sz="1600" b="0">
                <a:solidFill>
                  <a:srgbClr val="000000"/>
                </a:solidFill>
              </a:rPr>
              <a:t> 2. Create Mapping</a:t>
            </a:r>
          </a:p>
        </p:txBody>
      </p:sp>
      <p:pic>
        <p:nvPicPr>
          <p:cNvPr id="819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86138" y="2974975"/>
            <a:ext cx="5048250" cy="337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7" name="Rectangle 8"/>
          <p:cNvSpPr>
            <a:spLocks noChangeArrowheads="1"/>
          </p:cNvSpPr>
          <p:nvPr/>
        </p:nvSpPr>
        <p:spPr bwMode="auto">
          <a:xfrm>
            <a:off x="296863" y="1030288"/>
            <a:ext cx="8615362" cy="1200150"/>
          </a:xfrm>
          <a:prstGeom prst="rect">
            <a:avLst/>
          </a:prstGeom>
          <a:solidFill>
            <a:srgbClr val="FEF7DE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/>
          <a:lstStyle/>
          <a:p>
            <a:pPr marL="457200" indent="-457200" eaLnBrk="0" hangingPunct="0">
              <a:lnSpc>
                <a:spcPct val="150000"/>
              </a:lnSpc>
            </a:pPr>
            <a:r>
              <a:rPr lang="en-US" sz="1600" b="0"/>
              <a:t>This routine is available as a rule type; you can define the routine as a transformation</a:t>
            </a:r>
          </a:p>
          <a:p>
            <a:pPr marL="457200" indent="-457200" eaLnBrk="0" hangingPunct="0">
              <a:lnSpc>
                <a:spcPct val="150000"/>
              </a:lnSpc>
            </a:pPr>
            <a:r>
              <a:rPr lang="en-US" sz="1600" b="0"/>
              <a:t>rule for a key figure or a characteristic. The input and output values depend on the</a:t>
            </a:r>
          </a:p>
          <a:p>
            <a:pPr marL="457200" indent="-457200" eaLnBrk="0" hangingPunct="0">
              <a:lnSpc>
                <a:spcPct val="150000"/>
              </a:lnSpc>
            </a:pPr>
            <a:r>
              <a:rPr lang="en-US" sz="1600" b="0"/>
              <a:t>selected field in the transformation rule.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82946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A75762D8-7350-4AB0-8876-09C4F5341FFB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82947" name="Rectangle 2"/>
          <p:cNvSpPr>
            <a:spLocks noGrp="1" noChangeArrowheads="1"/>
          </p:cNvSpPr>
          <p:nvPr>
            <p:ph type="title"/>
          </p:nvPr>
        </p:nvSpPr>
        <p:spPr>
          <a:xfrm>
            <a:off x="2555875" y="142875"/>
            <a:ext cx="6356350" cy="765175"/>
          </a:xfrm>
        </p:spPr>
        <p:txBody>
          <a:bodyPr/>
          <a:lstStyle/>
          <a:p>
            <a:r>
              <a:rPr lang="en-US" smtClean="0"/>
              <a:t>Example – Implementing Characteristics Routine </a:t>
            </a:r>
          </a:p>
        </p:txBody>
      </p:sp>
      <p:sp>
        <p:nvSpPr>
          <p:cNvPr id="82948" name="Rectangle 7"/>
          <p:cNvSpPr>
            <a:spLocks noChangeArrowheads="1"/>
          </p:cNvSpPr>
          <p:nvPr/>
        </p:nvSpPr>
        <p:spPr bwMode="auto">
          <a:xfrm>
            <a:off x="425450" y="1108075"/>
            <a:ext cx="3038475" cy="373063"/>
          </a:xfrm>
          <a:prstGeom prst="rect">
            <a:avLst/>
          </a:prstGeom>
          <a:solidFill>
            <a:srgbClr val="FCEAC6"/>
          </a:solidFill>
          <a:ln w="25400">
            <a:solidFill>
              <a:srgbClr val="996633"/>
            </a:solidFill>
            <a:prstDash val="dash"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marL="112713" indent="-457200" algn="just" eaLnBrk="0" hangingPunct="0">
              <a:lnSpc>
                <a:spcPct val="120000"/>
              </a:lnSpc>
            </a:pPr>
            <a:r>
              <a:rPr lang="en-US" sz="1600" b="0">
                <a:solidFill>
                  <a:srgbClr val="000000"/>
                </a:solidFill>
              </a:rPr>
              <a:t> 3. Give description to the rule</a:t>
            </a:r>
          </a:p>
        </p:txBody>
      </p:sp>
      <p:sp>
        <p:nvSpPr>
          <p:cNvPr id="82949" name="Rectangle 6"/>
          <p:cNvSpPr>
            <a:spLocks noChangeArrowheads="1"/>
          </p:cNvSpPr>
          <p:nvPr/>
        </p:nvSpPr>
        <p:spPr bwMode="auto">
          <a:xfrm>
            <a:off x="449263" y="4543425"/>
            <a:ext cx="2332037" cy="376238"/>
          </a:xfrm>
          <a:prstGeom prst="rect">
            <a:avLst/>
          </a:prstGeom>
          <a:solidFill>
            <a:srgbClr val="FCEAC6"/>
          </a:solidFill>
          <a:ln w="25400">
            <a:solidFill>
              <a:srgbClr val="996633"/>
            </a:solidFill>
            <a:prstDash val="dash"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marL="112713" indent="-457200" algn="just" eaLnBrk="0" hangingPunct="0">
              <a:lnSpc>
                <a:spcPct val="120000"/>
              </a:lnSpc>
            </a:pPr>
            <a:r>
              <a:rPr lang="en-US" sz="1600" b="0">
                <a:solidFill>
                  <a:srgbClr val="000000"/>
                </a:solidFill>
              </a:rPr>
              <a:t> 4. Add source fields</a:t>
            </a:r>
          </a:p>
        </p:txBody>
      </p:sp>
      <p:pic>
        <p:nvPicPr>
          <p:cNvPr id="829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11338" y="1558925"/>
            <a:ext cx="4835525" cy="27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82938" y="3540125"/>
            <a:ext cx="432435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2952" name="Straight Arrow Connector 12"/>
          <p:cNvCxnSpPr>
            <a:cxnSpLocks noChangeShapeType="1"/>
          </p:cNvCxnSpPr>
          <p:nvPr/>
        </p:nvCxnSpPr>
        <p:spPr bwMode="auto">
          <a:xfrm>
            <a:off x="2949575" y="4778375"/>
            <a:ext cx="1352550" cy="219075"/>
          </a:xfrm>
          <a:prstGeom prst="straightConnector1">
            <a:avLst/>
          </a:prstGeom>
          <a:noFill/>
          <a:ln w="22225" algn="ctr">
            <a:solidFill>
              <a:schemeClr val="tx1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83970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C977FCC8-B77B-4E84-8191-5EE744DFB7D1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83971" name="Rectangle 2"/>
          <p:cNvSpPr>
            <a:spLocks noGrp="1" noChangeArrowheads="1"/>
          </p:cNvSpPr>
          <p:nvPr>
            <p:ph type="title"/>
          </p:nvPr>
        </p:nvSpPr>
        <p:spPr>
          <a:xfrm>
            <a:off x="2555875" y="142875"/>
            <a:ext cx="6356350" cy="765175"/>
          </a:xfrm>
        </p:spPr>
        <p:txBody>
          <a:bodyPr/>
          <a:lstStyle/>
          <a:p>
            <a:r>
              <a:rPr lang="en-US" smtClean="0"/>
              <a:t>Example – Implementing Characteristics Routine </a:t>
            </a:r>
          </a:p>
        </p:txBody>
      </p:sp>
      <p:sp>
        <p:nvSpPr>
          <p:cNvPr id="83972" name="Rectangle 7"/>
          <p:cNvSpPr>
            <a:spLocks noChangeArrowheads="1"/>
          </p:cNvSpPr>
          <p:nvPr/>
        </p:nvSpPr>
        <p:spPr bwMode="auto">
          <a:xfrm>
            <a:off x="425450" y="1223963"/>
            <a:ext cx="2395538" cy="373062"/>
          </a:xfrm>
          <a:prstGeom prst="rect">
            <a:avLst/>
          </a:prstGeom>
          <a:solidFill>
            <a:srgbClr val="FCEAC6"/>
          </a:solidFill>
          <a:ln w="25400">
            <a:solidFill>
              <a:srgbClr val="996633"/>
            </a:solidFill>
            <a:prstDash val="dash"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marL="112713" indent="-457200" algn="just" eaLnBrk="0" hangingPunct="0">
              <a:lnSpc>
                <a:spcPct val="120000"/>
              </a:lnSpc>
            </a:pPr>
            <a:r>
              <a:rPr lang="en-US" sz="1600" b="0">
                <a:solidFill>
                  <a:srgbClr val="000000"/>
                </a:solidFill>
              </a:rPr>
              <a:t> 3. Navigate to code area</a:t>
            </a:r>
          </a:p>
        </p:txBody>
      </p:sp>
      <p:sp>
        <p:nvSpPr>
          <p:cNvPr id="83973" name="Rectangle 6"/>
          <p:cNvSpPr>
            <a:spLocks noChangeArrowheads="1"/>
          </p:cNvSpPr>
          <p:nvPr/>
        </p:nvSpPr>
        <p:spPr bwMode="auto">
          <a:xfrm>
            <a:off x="500063" y="4286250"/>
            <a:ext cx="2963862" cy="363538"/>
          </a:xfrm>
          <a:prstGeom prst="rect">
            <a:avLst/>
          </a:prstGeom>
          <a:solidFill>
            <a:srgbClr val="FCEAC6"/>
          </a:solidFill>
          <a:ln w="25400">
            <a:solidFill>
              <a:srgbClr val="996633"/>
            </a:solidFill>
            <a:prstDash val="dash"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marL="112713" indent="-457200" algn="just" eaLnBrk="0" hangingPunct="0">
              <a:lnSpc>
                <a:spcPct val="120000"/>
              </a:lnSpc>
            </a:pPr>
            <a:r>
              <a:rPr lang="en-US" sz="1600" b="0">
                <a:solidFill>
                  <a:srgbClr val="000000"/>
                </a:solidFill>
              </a:rPr>
              <a:t> 4. Write Characteristic Routine</a:t>
            </a:r>
          </a:p>
        </p:txBody>
      </p:sp>
      <p:pic>
        <p:nvPicPr>
          <p:cNvPr id="839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79513" y="1624013"/>
            <a:ext cx="4757737" cy="252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5" y="3551238"/>
            <a:ext cx="4044950" cy="313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6" name="Oval 11"/>
          <p:cNvSpPr>
            <a:spLocks noChangeArrowheads="1"/>
          </p:cNvSpPr>
          <p:nvPr/>
        </p:nvSpPr>
        <p:spPr bwMode="auto">
          <a:xfrm>
            <a:off x="4841875" y="5435600"/>
            <a:ext cx="1120775" cy="244475"/>
          </a:xfrm>
          <a:prstGeom prst="ellipse">
            <a:avLst/>
          </a:prstGeom>
          <a:noFill/>
          <a:ln w="222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84994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7B231C73-2E40-4192-B23C-61B9A09D3B0D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84995" name="Rectangle 2"/>
          <p:cNvSpPr>
            <a:spLocks noGrp="1" noChangeArrowheads="1"/>
          </p:cNvSpPr>
          <p:nvPr>
            <p:ph type="title"/>
          </p:nvPr>
        </p:nvSpPr>
        <p:spPr>
          <a:xfrm>
            <a:off x="2555875" y="142875"/>
            <a:ext cx="6356350" cy="765175"/>
          </a:xfrm>
        </p:spPr>
        <p:txBody>
          <a:bodyPr/>
          <a:lstStyle/>
          <a:p>
            <a:r>
              <a:rPr lang="en-US" smtClean="0"/>
              <a:t>Example – Implementing Characteristics Routine </a:t>
            </a:r>
          </a:p>
        </p:txBody>
      </p:sp>
      <p:sp>
        <p:nvSpPr>
          <p:cNvPr id="84996" name="Rectangle 7"/>
          <p:cNvSpPr>
            <a:spLocks noChangeArrowheads="1"/>
          </p:cNvSpPr>
          <p:nvPr/>
        </p:nvSpPr>
        <p:spPr bwMode="auto">
          <a:xfrm>
            <a:off x="425450" y="1171575"/>
            <a:ext cx="2524125" cy="374650"/>
          </a:xfrm>
          <a:prstGeom prst="rect">
            <a:avLst/>
          </a:prstGeom>
          <a:solidFill>
            <a:srgbClr val="FCEAC6"/>
          </a:solidFill>
          <a:ln w="25400">
            <a:solidFill>
              <a:srgbClr val="996633"/>
            </a:solidFill>
            <a:prstDash val="dash"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marL="112713" indent="-457200" algn="just" eaLnBrk="0" hangingPunct="0">
              <a:lnSpc>
                <a:spcPct val="120000"/>
              </a:lnSpc>
            </a:pPr>
            <a:r>
              <a:rPr lang="en-US" sz="1600" b="0">
                <a:solidFill>
                  <a:srgbClr val="000000"/>
                </a:solidFill>
              </a:rPr>
              <a:t> 3. Navigate to code area</a:t>
            </a:r>
          </a:p>
        </p:txBody>
      </p:sp>
      <p:sp>
        <p:nvSpPr>
          <p:cNvPr id="84997" name="Rectangle 6"/>
          <p:cNvSpPr>
            <a:spLocks noChangeArrowheads="1"/>
          </p:cNvSpPr>
          <p:nvPr/>
        </p:nvSpPr>
        <p:spPr bwMode="auto">
          <a:xfrm>
            <a:off x="500063" y="4286250"/>
            <a:ext cx="2976562" cy="336550"/>
          </a:xfrm>
          <a:prstGeom prst="rect">
            <a:avLst/>
          </a:prstGeom>
          <a:solidFill>
            <a:srgbClr val="FCEAC6"/>
          </a:solidFill>
          <a:ln w="25400">
            <a:solidFill>
              <a:srgbClr val="996633"/>
            </a:solidFill>
            <a:prstDash val="dash"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marL="112713" indent="-457200" algn="just" eaLnBrk="0" hangingPunct="0">
              <a:lnSpc>
                <a:spcPct val="120000"/>
              </a:lnSpc>
            </a:pPr>
            <a:r>
              <a:rPr lang="en-US" sz="1600" b="0">
                <a:solidFill>
                  <a:srgbClr val="000000"/>
                </a:solidFill>
              </a:rPr>
              <a:t> 4. Write Characteristic Routine</a:t>
            </a:r>
          </a:p>
        </p:txBody>
      </p:sp>
      <p:pic>
        <p:nvPicPr>
          <p:cNvPr id="849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79513" y="1624013"/>
            <a:ext cx="4757737" cy="252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9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5" y="3551238"/>
            <a:ext cx="4044950" cy="313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5000" name="Oval 11"/>
          <p:cNvSpPr>
            <a:spLocks noChangeArrowheads="1"/>
          </p:cNvSpPr>
          <p:nvPr/>
        </p:nvSpPr>
        <p:spPr bwMode="auto">
          <a:xfrm>
            <a:off x="4841875" y="5435600"/>
            <a:ext cx="1120775" cy="244475"/>
          </a:xfrm>
          <a:prstGeom prst="ellipse">
            <a:avLst/>
          </a:prstGeom>
          <a:noFill/>
          <a:ln w="222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85001" name="Rectangle 9"/>
          <p:cNvSpPr>
            <a:spLocks noChangeArrowheads="1"/>
          </p:cNvSpPr>
          <p:nvPr/>
        </p:nvSpPr>
        <p:spPr bwMode="auto">
          <a:xfrm>
            <a:off x="523875" y="5327650"/>
            <a:ext cx="1587500" cy="339725"/>
          </a:xfrm>
          <a:prstGeom prst="rect">
            <a:avLst/>
          </a:prstGeom>
          <a:solidFill>
            <a:srgbClr val="FCEAC6"/>
          </a:solidFill>
          <a:ln w="25400">
            <a:solidFill>
              <a:srgbClr val="996633"/>
            </a:solidFill>
            <a:prstDash val="dash"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marL="112713" indent="-457200" algn="just" eaLnBrk="0" hangingPunct="0">
              <a:lnSpc>
                <a:spcPct val="120000"/>
              </a:lnSpc>
            </a:pPr>
            <a:r>
              <a:rPr lang="en-US" sz="1600" b="0">
                <a:solidFill>
                  <a:srgbClr val="000000"/>
                </a:solidFill>
              </a:rPr>
              <a:t> 5. Check &amp; Save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86018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817B0533-D5B4-438D-AB89-5F7707339FFD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571500" y="1266825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585788" y="1931988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1093788" y="1327150"/>
            <a:ext cx="16906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b="0" dirty="0">
                <a:solidFill>
                  <a:schemeClr val="bg1">
                    <a:lumMod val="75000"/>
                  </a:schemeClr>
                </a:solidFill>
              </a:rPr>
              <a:t>Start Routine</a:t>
            </a:r>
            <a:endParaRPr lang="en-US" b="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1135063" y="1992313"/>
            <a:ext cx="27384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b="0" dirty="0">
                <a:solidFill>
                  <a:schemeClr val="bg1">
                    <a:lumMod val="75000"/>
                  </a:schemeClr>
                </a:solidFill>
              </a:rPr>
              <a:t>Characteristic Routine</a:t>
            </a:r>
            <a:endParaRPr lang="en-US" b="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6023" name="Oval 9"/>
          <p:cNvSpPr>
            <a:spLocks noChangeArrowheads="1"/>
          </p:cNvSpPr>
          <p:nvPr/>
        </p:nvSpPr>
        <p:spPr bwMode="auto">
          <a:xfrm>
            <a:off x="585788" y="2573338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86024" name="Rectangle 12"/>
          <p:cNvSpPr>
            <a:spLocks noChangeArrowheads="1"/>
          </p:cNvSpPr>
          <p:nvPr/>
        </p:nvSpPr>
        <p:spPr bwMode="auto">
          <a:xfrm>
            <a:off x="1135063" y="2633663"/>
            <a:ext cx="15509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b="0"/>
              <a:t>End Routine</a:t>
            </a:r>
          </a:p>
        </p:txBody>
      </p:sp>
      <p:sp>
        <p:nvSpPr>
          <p:cNvPr id="12" name="Oval 11"/>
          <p:cNvSpPr>
            <a:spLocks noChangeArrowheads="1"/>
          </p:cNvSpPr>
          <p:nvPr/>
        </p:nvSpPr>
        <p:spPr bwMode="auto">
          <a:xfrm>
            <a:off x="585788" y="3200400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dirty="0">
                <a:solidFill>
                  <a:schemeClr val="bg1"/>
                </a:solidFill>
              </a:rPr>
              <a:t>4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135063" y="3260725"/>
            <a:ext cx="1879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b="0" dirty="0">
                <a:solidFill>
                  <a:schemeClr val="bg1">
                    <a:lumMod val="75000"/>
                  </a:schemeClr>
                </a:solidFill>
              </a:rPr>
              <a:t>Expert Routine</a:t>
            </a:r>
            <a:endParaRPr lang="en-US" b="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87042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323F4544-7E7B-4D6E-87A1-E4962B006081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870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   Overview of End Routine</a:t>
            </a:r>
          </a:p>
        </p:txBody>
      </p:sp>
      <p:sp>
        <p:nvSpPr>
          <p:cNvPr id="6" name="AutoShape 9"/>
          <p:cNvSpPr>
            <a:spLocks noChangeArrowheads="1"/>
          </p:cNvSpPr>
          <p:nvPr/>
        </p:nvSpPr>
        <p:spPr bwMode="auto">
          <a:xfrm>
            <a:off x="596900" y="1309688"/>
            <a:ext cx="8027988" cy="785812"/>
          </a:xfrm>
          <a:prstGeom prst="chevron">
            <a:avLst>
              <a:gd name="adj" fmla="val 8875"/>
            </a:avLst>
          </a:prstGeom>
          <a:gradFill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6350" cap="flat" cmpd="dbl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en-US" sz="1600" b="0" dirty="0"/>
              <a:t>An end routine is a routine with a table in the target structure format as input and output parameters</a:t>
            </a:r>
          </a:p>
        </p:txBody>
      </p:sp>
      <p:sp>
        <p:nvSpPr>
          <p:cNvPr id="87045" name="Bevel 6"/>
          <p:cNvSpPr>
            <a:spLocks noChangeArrowheads="1"/>
          </p:cNvSpPr>
          <p:nvPr/>
        </p:nvSpPr>
        <p:spPr bwMode="auto">
          <a:xfrm>
            <a:off x="368300" y="1501775"/>
            <a:ext cx="246063" cy="27305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557213" y="2416175"/>
            <a:ext cx="8027987" cy="785813"/>
          </a:xfrm>
          <a:prstGeom prst="chevron">
            <a:avLst>
              <a:gd name="adj" fmla="val 8875"/>
            </a:avLst>
          </a:prstGeom>
          <a:gradFill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6350" cap="flat" cmpd="dbl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en-US" sz="1600" b="0" dirty="0"/>
              <a:t>You can use an end routine to post-process data after transformation on a package-by-package basis</a:t>
            </a:r>
          </a:p>
        </p:txBody>
      </p:sp>
      <p:sp>
        <p:nvSpPr>
          <p:cNvPr id="87047" name="Bevel 9"/>
          <p:cNvSpPr>
            <a:spLocks noChangeArrowheads="1"/>
          </p:cNvSpPr>
          <p:nvPr/>
        </p:nvSpPr>
        <p:spPr bwMode="auto">
          <a:xfrm>
            <a:off x="327025" y="2606675"/>
            <a:ext cx="246063" cy="27305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11" name="AutoShape 9"/>
          <p:cNvSpPr>
            <a:spLocks noChangeArrowheads="1"/>
          </p:cNvSpPr>
          <p:nvPr/>
        </p:nvSpPr>
        <p:spPr bwMode="auto">
          <a:xfrm>
            <a:off x="584200" y="3521075"/>
            <a:ext cx="8027988" cy="785813"/>
          </a:xfrm>
          <a:prstGeom prst="chevron">
            <a:avLst>
              <a:gd name="adj" fmla="val 8875"/>
            </a:avLst>
          </a:prstGeom>
          <a:gradFill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6350" cap="flat" cmpd="dbl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en-US" sz="1600" b="0" dirty="0"/>
              <a:t>For example, you can delete records that are not to be updated, or perform data checks</a:t>
            </a:r>
            <a:endParaRPr lang="en-US" sz="1600" b="0" dirty="0"/>
          </a:p>
        </p:txBody>
      </p:sp>
      <p:sp>
        <p:nvSpPr>
          <p:cNvPr id="87049" name="Bevel 11"/>
          <p:cNvSpPr>
            <a:spLocks noChangeArrowheads="1"/>
          </p:cNvSpPr>
          <p:nvPr/>
        </p:nvSpPr>
        <p:spPr bwMode="auto">
          <a:xfrm>
            <a:off x="355600" y="3711575"/>
            <a:ext cx="244475" cy="27305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88066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E8B1D29A-60D4-4B48-ACC8-F83ED9CD6320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88067" name="Rectangle 2"/>
          <p:cNvSpPr>
            <a:spLocks noGrp="1" noChangeArrowheads="1"/>
          </p:cNvSpPr>
          <p:nvPr>
            <p:ph type="title"/>
          </p:nvPr>
        </p:nvSpPr>
        <p:spPr>
          <a:xfrm>
            <a:off x="2555875" y="142875"/>
            <a:ext cx="6356350" cy="765175"/>
          </a:xfrm>
        </p:spPr>
        <p:txBody>
          <a:bodyPr/>
          <a:lstStyle/>
          <a:p>
            <a:r>
              <a:rPr lang="en-US" smtClean="0"/>
              <a:t>    Example – Implementing End Routine </a:t>
            </a:r>
          </a:p>
        </p:txBody>
      </p:sp>
      <p:sp>
        <p:nvSpPr>
          <p:cNvPr id="88068" name="Rectangle 7"/>
          <p:cNvSpPr>
            <a:spLocks noChangeArrowheads="1"/>
          </p:cNvSpPr>
          <p:nvPr/>
        </p:nvSpPr>
        <p:spPr bwMode="auto">
          <a:xfrm>
            <a:off x="1120775" y="1128713"/>
            <a:ext cx="6632575" cy="415925"/>
          </a:xfrm>
          <a:prstGeom prst="rect">
            <a:avLst/>
          </a:prstGeom>
          <a:solidFill>
            <a:srgbClr val="FFC000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/>
          <a:lstStyle/>
          <a:p>
            <a:pPr marL="457200" indent="-457200" algn="ctr" eaLnBrk="0" hangingPunct="0">
              <a:lnSpc>
                <a:spcPct val="150000"/>
              </a:lnSpc>
            </a:pPr>
            <a:r>
              <a:rPr lang="en-US" sz="1600"/>
              <a:t>1. Create End Routine</a:t>
            </a:r>
          </a:p>
        </p:txBody>
      </p:sp>
      <p:sp>
        <p:nvSpPr>
          <p:cNvPr id="88069" name="Rectangle 6"/>
          <p:cNvSpPr>
            <a:spLocks noChangeArrowheads="1"/>
          </p:cNvSpPr>
          <p:nvPr/>
        </p:nvSpPr>
        <p:spPr bwMode="auto">
          <a:xfrm>
            <a:off x="1106488" y="3992563"/>
            <a:ext cx="6632575" cy="415925"/>
          </a:xfrm>
          <a:prstGeom prst="rect">
            <a:avLst/>
          </a:prstGeom>
          <a:solidFill>
            <a:srgbClr val="FFC000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/>
          <a:lstStyle/>
          <a:p>
            <a:pPr marL="457200" indent="-457200" algn="ctr" eaLnBrk="0" hangingPunct="0">
              <a:lnSpc>
                <a:spcPct val="150000"/>
              </a:lnSpc>
            </a:pPr>
            <a:r>
              <a:rPr lang="en-US" sz="1600"/>
              <a:t>2. Navigate to local section</a:t>
            </a:r>
          </a:p>
        </p:txBody>
      </p:sp>
      <p:pic>
        <p:nvPicPr>
          <p:cNvPr id="880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2113" y="1636713"/>
            <a:ext cx="5640387" cy="1885950"/>
          </a:xfrm>
          <a:prstGeom prst="rect">
            <a:avLst/>
          </a:prstGeom>
          <a:noFill/>
          <a:ln w="9525">
            <a:solidFill>
              <a:srgbClr val="996633"/>
            </a:solidFill>
            <a:miter lim="800000"/>
            <a:headEnd/>
            <a:tailEnd/>
          </a:ln>
        </p:spPr>
      </p:pic>
      <p:sp>
        <p:nvSpPr>
          <p:cNvPr id="88071" name="Oval 8"/>
          <p:cNvSpPr>
            <a:spLocks noChangeArrowheads="1"/>
          </p:cNvSpPr>
          <p:nvPr/>
        </p:nvSpPr>
        <p:spPr bwMode="auto">
          <a:xfrm>
            <a:off x="4829175" y="2241550"/>
            <a:ext cx="939800" cy="347663"/>
          </a:xfrm>
          <a:prstGeom prst="ellipse">
            <a:avLst/>
          </a:prstGeom>
          <a:noFill/>
          <a:ln w="254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/>
          </a:p>
        </p:txBody>
      </p:sp>
      <p:pic>
        <p:nvPicPr>
          <p:cNvPr id="8807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4325" y="4529138"/>
            <a:ext cx="5897563" cy="1712912"/>
          </a:xfrm>
          <a:prstGeom prst="rect">
            <a:avLst/>
          </a:prstGeom>
          <a:noFill/>
          <a:ln w="9525">
            <a:solidFill>
              <a:srgbClr val="996633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Contents</a:t>
            </a:r>
          </a:p>
        </p:txBody>
      </p:sp>
      <p:sp>
        <p:nvSpPr>
          <p:cNvPr id="706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7065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6FFEF1DA-9946-4C97-99BF-F5053450CF26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70660" name="Oval 4"/>
          <p:cNvSpPr>
            <a:spLocks noChangeArrowheads="1"/>
          </p:cNvSpPr>
          <p:nvPr/>
        </p:nvSpPr>
        <p:spPr bwMode="auto">
          <a:xfrm>
            <a:off x="571500" y="1266825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70661" name="Oval 6"/>
          <p:cNvSpPr>
            <a:spLocks noChangeArrowheads="1"/>
          </p:cNvSpPr>
          <p:nvPr/>
        </p:nvSpPr>
        <p:spPr bwMode="auto">
          <a:xfrm>
            <a:off x="585788" y="1931988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70662" name="Rectangle 11"/>
          <p:cNvSpPr>
            <a:spLocks noChangeArrowheads="1"/>
          </p:cNvSpPr>
          <p:nvPr/>
        </p:nvSpPr>
        <p:spPr bwMode="auto">
          <a:xfrm>
            <a:off x="1093788" y="1327150"/>
            <a:ext cx="16906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b="0"/>
              <a:t>Start Routine</a:t>
            </a:r>
          </a:p>
        </p:txBody>
      </p:sp>
      <p:sp>
        <p:nvSpPr>
          <p:cNvPr id="70663" name="Rectangle 12"/>
          <p:cNvSpPr>
            <a:spLocks noChangeArrowheads="1"/>
          </p:cNvSpPr>
          <p:nvPr/>
        </p:nvSpPr>
        <p:spPr bwMode="auto">
          <a:xfrm>
            <a:off x="1135063" y="1992313"/>
            <a:ext cx="27384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b="0"/>
              <a:t>Characteristic Routine</a:t>
            </a:r>
          </a:p>
        </p:txBody>
      </p:sp>
      <p:sp>
        <p:nvSpPr>
          <p:cNvPr id="70664" name="Oval 9"/>
          <p:cNvSpPr>
            <a:spLocks noChangeArrowheads="1"/>
          </p:cNvSpPr>
          <p:nvPr/>
        </p:nvSpPr>
        <p:spPr bwMode="auto">
          <a:xfrm>
            <a:off x="585788" y="2573338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70665" name="Rectangle 12"/>
          <p:cNvSpPr>
            <a:spLocks noChangeArrowheads="1"/>
          </p:cNvSpPr>
          <p:nvPr/>
        </p:nvSpPr>
        <p:spPr bwMode="auto">
          <a:xfrm>
            <a:off x="1135063" y="2633663"/>
            <a:ext cx="15509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b="0"/>
              <a:t>End Routine</a:t>
            </a:r>
          </a:p>
        </p:txBody>
      </p:sp>
      <p:sp>
        <p:nvSpPr>
          <p:cNvPr id="70666" name="Oval 11"/>
          <p:cNvSpPr>
            <a:spLocks noChangeArrowheads="1"/>
          </p:cNvSpPr>
          <p:nvPr/>
        </p:nvSpPr>
        <p:spPr bwMode="auto">
          <a:xfrm>
            <a:off x="585788" y="3200400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70667" name="Rectangle 12"/>
          <p:cNvSpPr>
            <a:spLocks noChangeArrowheads="1"/>
          </p:cNvSpPr>
          <p:nvPr/>
        </p:nvSpPr>
        <p:spPr bwMode="auto">
          <a:xfrm>
            <a:off x="1135063" y="3260725"/>
            <a:ext cx="1879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b="0"/>
              <a:t>Expert Routine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89090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EEDB19F8-4E0B-4CDC-AA60-7C6909DE1B7C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89091" name="Rectangle 2"/>
          <p:cNvSpPr>
            <a:spLocks noGrp="1" noChangeArrowheads="1"/>
          </p:cNvSpPr>
          <p:nvPr>
            <p:ph type="title"/>
          </p:nvPr>
        </p:nvSpPr>
        <p:spPr>
          <a:xfrm>
            <a:off x="2555875" y="142875"/>
            <a:ext cx="6356350" cy="765175"/>
          </a:xfrm>
        </p:spPr>
        <p:txBody>
          <a:bodyPr/>
          <a:lstStyle/>
          <a:p>
            <a:r>
              <a:rPr lang="en-US" smtClean="0"/>
              <a:t>    Example – Implementing End Routine  </a:t>
            </a:r>
          </a:p>
        </p:txBody>
      </p:sp>
      <p:sp>
        <p:nvSpPr>
          <p:cNvPr id="89092" name="Rectangle 7"/>
          <p:cNvSpPr>
            <a:spLocks noChangeArrowheads="1"/>
          </p:cNvSpPr>
          <p:nvPr/>
        </p:nvSpPr>
        <p:spPr bwMode="auto">
          <a:xfrm>
            <a:off x="1052513" y="1100138"/>
            <a:ext cx="6604000" cy="417512"/>
          </a:xfrm>
          <a:prstGeom prst="rect">
            <a:avLst/>
          </a:prstGeom>
          <a:solidFill>
            <a:srgbClr val="FFC000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/>
          <a:lstStyle/>
          <a:p>
            <a:pPr marL="457200" indent="-457200" algn="ctr" eaLnBrk="0" hangingPunct="0">
              <a:lnSpc>
                <a:spcPct val="150000"/>
              </a:lnSpc>
            </a:pPr>
            <a:r>
              <a:rPr lang="en-US" sz="1600"/>
              <a:t>4. Write Start Routine</a:t>
            </a:r>
          </a:p>
        </p:txBody>
      </p:sp>
      <p:sp>
        <p:nvSpPr>
          <p:cNvPr id="89093" name="Rectangle 6"/>
          <p:cNvSpPr>
            <a:spLocks noChangeArrowheads="1"/>
          </p:cNvSpPr>
          <p:nvPr/>
        </p:nvSpPr>
        <p:spPr bwMode="auto">
          <a:xfrm>
            <a:off x="1087438" y="4178300"/>
            <a:ext cx="6602412" cy="417513"/>
          </a:xfrm>
          <a:prstGeom prst="rect">
            <a:avLst/>
          </a:prstGeom>
          <a:solidFill>
            <a:srgbClr val="FFC000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/>
          <a:lstStyle/>
          <a:p>
            <a:pPr marL="457200" indent="-457200" algn="ctr" eaLnBrk="0" hangingPunct="0">
              <a:lnSpc>
                <a:spcPct val="150000"/>
              </a:lnSpc>
            </a:pPr>
            <a:r>
              <a:rPr lang="en-US" sz="1600"/>
              <a:t>5. Check &amp; Save Start Routine</a:t>
            </a:r>
          </a:p>
        </p:txBody>
      </p:sp>
      <p:pic>
        <p:nvPicPr>
          <p:cNvPr id="890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8463" y="1608138"/>
            <a:ext cx="5681662" cy="2319337"/>
          </a:xfrm>
          <a:prstGeom prst="rect">
            <a:avLst/>
          </a:prstGeom>
          <a:noFill/>
          <a:ln w="9525">
            <a:solidFill>
              <a:srgbClr val="996633"/>
            </a:solidFill>
            <a:miter lim="800000"/>
            <a:headEnd/>
            <a:tailEnd/>
          </a:ln>
        </p:spPr>
      </p:pic>
      <p:sp>
        <p:nvSpPr>
          <p:cNvPr id="89095" name="Oval 10"/>
          <p:cNvSpPr>
            <a:spLocks noChangeArrowheads="1"/>
          </p:cNvSpPr>
          <p:nvPr/>
        </p:nvSpPr>
        <p:spPr bwMode="auto">
          <a:xfrm>
            <a:off x="2678113" y="2524125"/>
            <a:ext cx="1095375" cy="322263"/>
          </a:xfrm>
          <a:prstGeom prst="ellipse">
            <a:avLst/>
          </a:prstGeom>
          <a:noFill/>
          <a:ln w="254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/>
          </a:p>
        </p:txBody>
      </p:sp>
      <p:pic>
        <p:nvPicPr>
          <p:cNvPr id="8909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7975" y="4722813"/>
            <a:ext cx="5783263" cy="1747837"/>
          </a:xfrm>
          <a:prstGeom prst="rect">
            <a:avLst/>
          </a:prstGeom>
          <a:noFill/>
          <a:ln w="9525">
            <a:solidFill>
              <a:srgbClr val="996633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90114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CD3BCFFF-3A0F-4184-8BFE-BFDAE8D48725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571500" y="1266825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585788" y="1931988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1093788" y="1327150"/>
            <a:ext cx="16906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b="0" dirty="0">
                <a:solidFill>
                  <a:schemeClr val="bg1">
                    <a:lumMod val="75000"/>
                  </a:schemeClr>
                </a:solidFill>
              </a:rPr>
              <a:t>Start Routine</a:t>
            </a:r>
            <a:endParaRPr lang="en-US" b="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1135063" y="1992313"/>
            <a:ext cx="27384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b="0" dirty="0">
                <a:solidFill>
                  <a:schemeClr val="bg1">
                    <a:lumMod val="75000"/>
                  </a:schemeClr>
                </a:solidFill>
              </a:rPr>
              <a:t>Characteristic Routine</a:t>
            </a:r>
            <a:endParaRPr lang="en-US" b="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585788" y="2573338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1135063" y="2633663"/>
            <a:ext cx="15509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b="0" dirty="0">
                <a:solidFill>
                  <a:schemeClr val="bg1">
                    <a:lumMod val="75000"/>
                  </a:schemeClr>
                </a:solidFill>
              </a:rPr>
              <a:t>End Routine</a:t>
            </a:r>
            <a:endParaRPr lang="en-US" b="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0121" name="Oval 11"/>
          <p:cNvSpPr>
            <a:spLocks noChangeArrowheads="1"/>
          </p:cNvSpPr>
          <p:nvPr/>
        </p:nvSpPr>
        <p:spPr bwMode="auto">
          <a:xfrm>
            <a:off x="585788" y="3200400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90122" name="Rectangle 12"/>
          <p:cNvSpPr>
            <a:spLocks noChangeArrowheads="1"/>
          </p:cNvSpPr>
          <p:nvPr/>
        </p:nvSpPr>
        <p:spPr bwMode="auto">
          <a:xfrm>
            <a:off x="1135063" y="3260725"/>
            <a:ext cx="1879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b="0"/>
              <a:t>Expert Routine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91138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E7C1DFF8-F6F6-4DBA-A757-32FA50F0B513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91139" name="Rectangle 9"/>
          <p:cNvSpPr>
            <a:spLocks noChangeArrowheads="1"/>
          </p:cNvSpPr>
          <p:nvPr/>
        </p:nvSpPr>
        <p:spPr bwMode="auto">
          <a:xfrm>
            <a:off x="2898775" y="349250"/>
            <a:ext cx="40306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0" i="1"/>
              <a:t>Overview of Expert Routine</a:t>
            </a:r>
          </a:p>
        </p:txBody>
      </p:sp>
      <p:sp>
        <p:nvSpPr>
          <p:cNvPr id="91140" name="AutoShape 8"/>
          <p:cNvSpPr>
            <a:spLocks noChangeArrowheads="1"/>
          </p:cNvSpPr>
          <p:nvPr/>
        </p:nvSpPr>
        <p:spPr bwMode="auto">
          <a:xfrm>
            <a:off x="577850" y="1265238"/>
            <a:ext cx="8170863" cy="795337"/>
          </a:xfrm>
          <a:prstGeom prst="roundRect">
            <a:avLst>
              <a:gd name="adj" fmla="val 7019"/>
            </a:avLst>
          </a:prstGeom>
          <a:gradFill rotWithShape="1">
            <a:gsLst>
              <a:gs pos="0">
                <a:srgbClr val="FFFFFF"/>
              </a:gs>
              <a:gs pos="100000">
                <a:srgbClr val="FEF0BC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9C403"/>
            </a:solidFill>
            <a:round/>
            <a:headEnd/>
            <a:tailEnd/>
          </a:ln>
        </p:spPr>
        <p:txBody>
          <a:bodyPr lIns="0" tIns="0" rIns="0" bIns="0"/>
          <a:lstStyle/>
          <a:p>
            <a:pPr marL="231775">
              <a:lnSpc>
                <a:spcPct val="150000"/>
              </a:lnSpc>
            </a:pPr>
            <a:r>
              <a:rPr lang="en-US" sz="1600" b="0"/>
              <a:t>This type of routine is only intended for use in special cases. You can use the expert routine if there are not sufficient functions to perform a transformation</a:t>
            </a:r>
          </a:p>
        </p:txBody>
      </p:sp>
      <p:sp>
        <p:nvSpPr>
          <p:cNvPr id="91141" name="Right Arrow 6"/>
          <p:cNvSpPr>
            <a:spLocks noChangeArrowheads="1"/>
          </p:cNvSpPr>
          <p:nvPr/>
        </p:nvSpPr>
        <p:spPr bwMode="auto">
          <a:xfrm>
            <a:off x="204788" y="1481138"/>
            <a:ext cx="285750" cy="231775"/>
          </a:xfrm>
          <a:prstGeom prst="rightArrow">
            <a:avLst>
              <a:gd name="adj1" fmla="val 50000"/>
              <a:gd name="adj2" fmla="val 49903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91142" name="AutoShape 8"/>
          <p:cNvSpPr>
            <a:spLocks noChangeArrowheads="1"/>
          </p:cNvSpPr>
          <p:nvPr/>
        </p:nvSpPr>
        <p:spPr bwMode="auto">
          <a:xfrm>
            <a:off x="587375" y="2274888"/>
            <a:ext cx="8215313" cy="795337"/>
          </a:xfrm>
          <a:prstGeom prst="roundRect">
            <a:avLst>
              <a:gd name="adj" fmla="val 7019"/>
            </a:avLst>
          </a:prstGeom>
          <a:gradFill rotWithShape="1">
            <a:gsLst>
              <a:gs pos="0">
                <a:srgbClr val="FFFFFF"/>
              </a:gs>
              <a:gs pos="100000">
                <a:srgbClr val="FEF0BC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9C403"/>
            </a:solidFill>
            <a:round/>
            <a:headEnd/>
            <a:tailEnd/>
          </a:ln>
        </p:spPr>
        <p:txBody>
          <a:bodyPr lIns="0" tIns="0" rIns="0" bIns="0"/>
          <a:lstStyle/>
          <a:p>
            <a:pPr marL="231775" eaLnBrk="0" hangingPunct="0">
              <a:lnSpc>
                <a:spcPct val="150000"/>
              </a:lnSpc>
            </a:pPr>
            <a:r>
              <a:rPr lang="en-US" sz="1600" b="0"/>
              <a:t>The expert routine should be used as an interim solution until the necessary functions are available in the standard routine</a:t>
            </a:r>
          </a:p>
        </p:txBody>
      </p:sp>
      <p:sp>
        <p:nvSpPr>
          <p:cNvPr id="91143" name="Right Arrow 11"/>
          <p:cNvSpPr>
            <a:spLocks noChangeArrowheads="1"/>
          </p:cNvSpPr>
          <p:nvPr/>
        </p:nvSpPr>
        <p:spPr bwMode="auto">
          <a:xfrm>
            <a:off x="231775" y="2532063"/>
            <a:ext cx="287338" cy="231775"/>
          </a:xfrm>
          <a:prstGeom prst="rightArrow">
            <a:avLst>
              <a:gd name="adj1" fmla="val 50000"/>
              <a:gd name="adj2" fmla="val 5018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91144" name="AutoShape 8"/>
          <p:cNvSpPr>
            <a:spLocks noChangeArrowheads="1"/>
          </p:cNvSpPr>
          <p:nvPr/>
        </p:nvSpPr>
        <p:spPr bwMode="auto">
          <a:xfrm>
            <a:off x="587375" y="4356100"/>
            <a:ext cx="8215313" cy="795338"/>
          </a:xfrm>
          <a:prstGeom prst="roundRect">
            <a:avLst>
              <a:gd name="adj" fmla="val 7019"/>
            </a:avLst>
          </a:prstGeom>
          <a:gradFill rotWithShape="1">
            <a:gsLst>
              <a:gs pos="0">
                <a:srgbClr val="FFFFFF"/>
              </a:gs>
              <a:gs pos="100000">
                <a:srgbClr val="FEF0BC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9C403"/>
            </a:solidFill>
            <a:round/>
            <a:headEnd/>
            <a:tailEnd/>
          </a:ln>
        </p:spPr>
        <p:txBody>
          <a:bodyPr lIns="0" tIns="0" rIns="0" bIns="0"/>
          <a:lstStyle/>
          <a:p>
            <a:pPr marL="231775" eaLnBrk="0" hangingPunct="0">
              <a:lnSpc>
                <a:spcPct val="150000"/>
              </a:lnSpc>
            </a:pPr>
            <a:r>
              <a:rPr lang="en-US" sz="1600" b="0"/>
              <a:t>If you have already created transformation rules, the system deletes them once you have created an expert routine. </a:t>
            </a:r>
          </a:p>
        </p:txBody>
      </p:sp>
      <p:sp>
        <p:nvSpPr>
          <p:cNvPr id="91145" name="Right Arrow 13"/>
          <p:cNvSpPr>
            <a:spLocks noChangeArrowheads="1"/>
          </p:cNvSpPr>
          <p:nvPr/>
        </p:nvSpPr>
        <p:spPr bwMode="auto">
          <a:xfrm>
            <a:off x="231775" y="4625975"/>
            <a:ext cx="287338" cy="233363"/>
          </a:xfrm>
          <a:prstGeom prst="rightArrow">
            <a:avLst>
              <a:gd name="adj1" fmla="val 50000"/>
              <a:gd name="adj2" fmla="val 49839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91146" name="AutoShape 8"/>
          <p:cNvSpPr>
            <a:spLocks noChangeArrowheads="1"/>
          </p:cNvSpPr>
          <p:nvPr/>
        </p:nvSpPr>
        <p:spPr bwMode="auto">
          <a:xfrm>
            <a:off x="587375" y="3325813"/>
            <a:ext cx="8215313" cy="795337"/>
          </a:xfrm>
          <a:prstGeom prst="roundRect">
            <a:avLst>
              <a:gd name="adj" fmla="val 7019"/>
            </a:avLst>
          </a:prstGeom>
          <a:gradFill rotWithShape="1">
            <a:gsLst>
              <a:gs pos="0">
                <a:srgbClr val="FFFFFF"/>
              </a:gs>
              <a:gs pos="100000">
                <a:srgbClr val="FEF0BC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9C403"/>
            </a:solidFill>
            <a:round/>
            <a:headEnd/>
            <a:tailEnd/>
          </a:ln>
        </p:spPr>
        <p:txBody>
          <a:bodyPr lIns="0" tIns="0" rIns="0" bIns="0"/>
          <a:lstStyle/>
          <a:p>
            <a:pPr marL="231775" eaLnBrk="0" hangingPunct="0">
              <a:lnSpc>
                <a:spcPct val="150000"/>
              </a:lnSpc>
            </a:pPr>
            <a:r>
              <a:rPr lang="en-US" sz="1600" b="0"/>
              <a:t>You can use this to program the transformation yourself without using the available rule types. You must implement the message transfer to the monitor yourself.</a:t>
            </a:r>
          </a:p>
        </p:txBody>
      </p:sp>
      <p:sp>
        <p:nvSpPr>
          <p:cNvPr id="91147" name="Right Arrow 15"/>
          <p:cNvSpPr>
            <a:spLocks noChangeArrowheads="1"/>
          </p:cNvSpPr>
          <p:nvPr/>
        </p:nvSpPr>
        <p:spPr bwMode="auto">
          <a:xfrm>
            <a:off x="219075" y="3595688"/>
            <a:ext cx="285750" cy="231775"/>
          </a:xfrm>
          <a:prstGeom prst="rightArrow">
            <a:avLst>
              <a:gd name="adj1" fmla="val 50000"/>
              <a:gd name="adj2" fmla="val 49903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grpSp>
        <p:nvGrpSpPr>
          <p:cNvPr id="93186" name="Group 8"/>
          <p:cNvGrpSpPr>
            <a:grpSpLocks/>
          </p:cNvGrpSpPr>
          <p:nvPr/>
        </p:nvGrpSpPr>
        <p:grpSpPr bwMode="auto">
          <a:xfrm>
            <a:off x="2717800" y="2038350"/>
            <a:ext cx="3808413" cy="3179763"/>
            <a:chOff x="1575" y="1092"/>
            <a:chExt cx="2802" cy="2340"/>
          </a:xfrm>
        </p:grpSpPr>
        <p:grpSp>
          <p:nvGrpSpPr>
            <p:cNvPr id="93188" name="Group 4"/>
            <p:cNvGrpSpPr>
              <a:grpSpLocks/>
            </p:cNvGrpSpPr>
            <p:nvPr/>
          </p:nvGrpSpPr>
          <p:grpSpPr bwMode="auto">
            <a:xfrm>
              <a:off x="1678" y="1092"/>
              <a:ext cx="2595" cy="1908"/>
              <a:chOff x="2258" y="1261"/>
              <a:chExt cx="1911" cy="1405"/>
            </a:xfrm>
          </p:grpSpPr>
          <p:pic>
            <p:nvPicPr>
              <p:cNvPr id="93190" name="Picture 5" descr="3dLogoH"/>
              <p:cNvPicPr>
                <a:picLocks noChangeAspect="1" noChangeArrowheads="1"/>
              </p:cNvPicPr>
              <p:nvPr/>
            </p:nvPicPr>
            <p:blipFill>
              <a:blip r:embed="rId3"/>
              <a:srcRect l="29080"/>
              <a:stretch>
                <a:fillRect/>
              </a:stretch>
            </p:blipFill>
            <p:spPr bwMode="auto">
              <a:xfrm>
                <a:off x="2258" y="1845"/>
                <a:ext cx="1911" cy="8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3191" name="Picture 6" descr="3dLogoH"/>
              <p:cNvPicPr>
                <a:picLocks noChangeAspect="1" noChangeArrowheads="1"/>
              </p:cNvPicPr>
              <p:nvPr/>
            </p:nvPicPr>
            <p:blipFill>
              <a:blip r:embed="rId4"/>
              <a:srcRect r="70135"/>
              <a:stretch>
                <a:fillRect/>
              </a:stretch>
            </p:blipFill>
            <p:spPr bwMode="auto">
              <a:xfrm>
                <a:off x="2811" y="1261"/>
                <a:ext cx="805" cy="8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93189" name="Text Box 7"/>
            <p:cNvSpPr txBox="1">
              <a:spLocks noChangeArrowheads="1"/>
            </p:cNvSpPr>
            <p:nvPr/>
          </p:nvSpPr>
          <p:spPr bwMode="auto">
            <a:xfrm>
              <a:off x="1575" y="2820"/>
              <a:ext cx="2802" cy="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2400" b="0" i="1"/>
                <a:t>Our Business Knowledge, </a:t>
              </a:r>
            </a:p>
            <a:p>
              <a:pPr algn="ctr" eaLnBrk="0" hangingPunct="0"/>
              <a:r>
                <a:rPr lang="en-US" sz="2400" b="0" i="1"/>
                <a:t>Your Winning Edge.</a:t>
              </a:r>
            </a:p>
          </p:txBody>
        </p:sp>
      </p:grpSp>
      <p:sp>
        <p:nvSpPr>
          <p:cNvPr id="93187" name="Text Box 9"/>
          <p:cNvSpPr txBox="1">
            <a:spLocks noChangeArrowheads="1"/>
          </p:cNvSpPr>
          <p:nvPr/>
        </p:nvSpPr>
        <p:spPr bwMode="auto">
          <a:xfrm>
            <a:off x="2041525" y="1081088"/>
            <a:ext cx="5281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2400" b="0"/>
              <a:t>Thank you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71682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FE1A3D7A-694D-4EEA-97F2-74884EB72D19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71683" name="Oval 4"/>
          <p:cNvSpPr>
            <a:spLocks noChangeArrowheads="1"/>
          </p:cNvSpPr>
          <p:nvPr/>
        </p:nvSpPr>
        <p:spPr bwMode="auto">
          <a:xfrm>
            <a:off x="571500" y="1266825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585788" y="1931988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71685" name="Rectangle 11"/>
          <p:cNvSpPr>
            <a:spLocks noChangeArrowheads="1"/>
          </p:cNvSpPr>
          <p:nvPr/>
        </p:nvSpPr>
        <p:spPr bwMode="auto">
          <a:xfrm>
            <a:off x="1093788" y="1327150"/>
            <a:ext cx="16906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b="0"/>
              <a:t>Start Routine</a:t>
            </a:r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1135063" y="1992313"/>
            <a:ext cx="27384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b="0" dirty="0">
                <a:solidFill>
                  <a:schemeClr val="bg1">
                    <a:lumMod val="75000"/>
                  </a:schemeClr>
                </a:solidFill>
              </a:rPr>
              <a:t>Characteristic Routine</a:t>
            </a:r>
            <a:endParaRPr lang="en-US" b="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585788" y="2573338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1135063" y="2633663"/>
            <a:ext cx="15509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b="0" dirty="0">
                <a:solidFill>
                  <a:schemeClr val="bg1">
                    <a:lumMod val="75000"/>
                  </a:schemeClr>
                </a:solidFill>
              </a:rPr>
              <a:t>End Routine</a:t>
            </a:r>
            <a:endParaRPr lang="en-US" b="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2" name="Oval 11"/>
          <p:cNvSpPr>
            <a:spLocks noChangeArrowheads="1"/>
          </p:cNvSpPr>
          <p:nvPr/>
        </p:nvSpPr>
        <p:spPr bwMode="auto">
          <a:xfrm>
            <a:off x="585788" y="3200400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dirty="0">
                <a:solidFill>
                  <a:schemeClr val="bg1"/>
                </a:solidFill>
              </a:rPr>
              <a:t>4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135063" y="3260725"/>
            <a:ext cx="1879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b="0" dirty="0">
                <a:solidFill>
                  <a:schemeClr val="bg1">
                    <a:lumMod val="75000"/>
                  </a:schemeClr>
                </a:solidFill>
              </a:rPr>
              <a:t>Expert Routine</a:t>
            </a:r>
            <a:endParaRPr lang="en-US" b="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72706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EBD0920B-F7B0-46CE-BE42-16B2DFD78C63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727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        Overview</a:t>
            </a:r>
          </a:p>
        </p:txBody>
      </p:sp>
      <p:sp>
        <p:nvSpPr>
          <p:cNvPr id="7" name="Rectangle 6"/>
          <p:cNvSpPr/>
          <p:nvPr/>
        </p:nvSpPr>
        <p:spPr>
          <a:xfrm>
            <a:off x="436727" y="1578579"/>
            <a:ext cx="8338782" cy="3342453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FFF5D1"/>
              </a:gs>
            </a:gsLst>
            <a:path path="circle">
              <a:fillToRect l="100000" b="100000"/>
            </a:path>
            <a:tileRect t="-100000" r="-100000"/>
          </a:gradFill>
          <a:ln w="9525" algn="ctr">
            <a:solidFill>
              <a:srgbClr val="FFCC00"/>
            </a:solidFill>
            <a:round/>
            <a:headEnd/>
            <a:tailEnd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none" anchor="ctr"/>
          <a:lstStyle/>
          <a:p>
            <a:pPr marL="277813" indent="-177800" algn="just">
              <a:lnSpc>
                <a:spcPct val="150000"/>
              </a:lnSpc>
              <a:buFontTx/>
              <a:buBlip>
                <a:blip r:embed="rId2"/>
              </a:buBlip>
              <a:defRPr/>
            </a:pPr>
            <a:r>
              <a:rPr lang="en-US" sz="1600" b="0" dirty="0"/>
              <a:t>Within the BI Capabilities for SAP </a:t>
            </a:r>
            <a:r>
              <a:rPr lang="en-US" sz="1600" b="0" dirty="0" err="1"/>
              <a:t>NetWeaver</a:t>
            </a:r>
            <a:r>
              <a:rPr lang="en-US" sz="1600" b="0" dirty="0"/>
              <a:t> 2004s there is a new methodology for </a:t>
            </a:r>
          </a:p>
          <a:p>
            <a:pPr marL="277813" indent="-46038" algn="just">
              <a:lnSpc>
                <a:spcPct val="150000"/>
              </a:lnSpc>
              <a:defRPr/>
            </a:pPr>
            <a:r>
              <a:rPr lang="en-US" sz="1600" b="0" dirty="0"/>
              <a:t>manipulating data as it moves through your SAP Business Information Warehouse. </a:t>
            </a:r>
            <a:br>
              <a:rPr lang="en-US" sz="1600" b="0" dirty="0"/>
            </a:br>
            <a:r>
              <a:rPr lang="en-US" sz="1600" b="0" dirty="0"/>
              <a:t>This methodology is called </a:t>
            </a:r>
            <a:r>
              <a:rPr lang="en-US" sz="1600" dirty="0"/>
              <a:t>Transformations. </a:t>
            </a:r>
          </a:p>
          <a:p>
            <a:pPr marL="277813" indent="-177800" algn="just">
              <a:lnSpc>
                <a:spcPct val="150000"/>
              </a:lnSpc>
              <a:defRPr/>
            </a:pPr>
            <a:endParaRPr lang="en-US" sz="1600" b="0" dirty="0"/>
          </a:p>
          <a:p>
            <a:pPr marL="277813" indent="-177800" algn="just">
              <a:lnSpc>
                <a:spcPct val="150000"/>
              </a:lnSpc>
              <a:buFontTx/>
              <a:buBlip>
                <a:blip r:embed="rId2"/>
              </a:buBlip>
              <a:defRPr/>
            </a:pPr>
            <a:r>
              <a:rPr lang="en-US" sz="1600" b="0" dirty="0"/>
              <a:t>Transformations are made up at least one transformation rule. </a:t>
            </a:r>
          </a:p>
          <a:p>
            <a:pPr marL="277813" indent="-177800" algn="just">
              <a:lnSpc>
                <a:spcPct val="150000"/>
              </a:lnSpc>
              <a:defRPr/>
            </a:pPr>
            <a:endParaRPr lang="en-US" sz="1600" b="0" dirty="0"/>
          </a:p>
          <a:p>
            <a:pPr marL="277813" indent="-177800" algn="just">
              <a:lnSpc>
                <a:spcPct val="150000"/>
              </a:lnSpc>
              <a:buFontTx/>
              <a:buBlip>
                <a:blip r:embed="rId2"/>
              </a:buBlip>
              <a:defRPr/>
            </a:pPr>
            <a:r>
              <a:rPr lang="en-US" sz="1600" b="0" dirty="0"/>
              <a:t>Transformation rules map any number of source fields to at least one field in the</a:t>
            </a:r>
          </a:p>
          <a:p>
            <a:pPr marL="277813" indent="-46038" algn="just">
              <a:lnSpc>
                <a:spcPct val="150000"/>
              </a:lnSpc>
              <a:defRPr/>
            </a:pPr>
            <a:r>
              <a:rPr lang="en-US" sz="1600" b="0" dirty="0"/>
              <a:t>target. You can use different rules types for this. </a:t>
            </a:r>
          </a:p>
          <a:p>
            <a:pPr marL="277813" indent="-177800" algn="just">
              <a:lnSpc>
                <a:spcPct val="120000"/>
              </a:lnSpc>
              <a:buFontTx/>
              <a:buBlip>
                <a:blip r:embed="rId2"/>
              </a:buBlip>
              <a:defRPr/>
            </a:pPr>
            <a:endParaRPr lang="en-US" sz="16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73730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92E72D25-7304-40D0-BB9C-4B5E892BD75E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737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Transformation -  Overview</a:t>
            </a:r>
          </a:p>
        </p:txBody>
      </p:sp>
      <p:sp>
        <p:nvSpPr>
          <p:cNvPr id="73732" name="TextBox 5"/>
          <p:cNvSpPr txBox="1">
            <a:spLocks noChangeArrowheads="1"/>
          </p:cNvSpPr>
          <p:nvPr/>
        </p:nvSpPr>
        <p:spPr bwMode="auto">
          <a:xfrm>
            <a:off x="381000" y="1687513"/>
            <a:ext cx="1536700" cy="33972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1600"/>
              <a:t>Constants</a:t>
            </a:r>
          </a:p>
        </p:txBody>
      </p:sp>
      <p:sp>
        <p:nvSpPr>
          <p:cNvPr id="73733" name="TextBox 6"/>
          <p:cNvSpPr txBox="1">
            <a:spLocks noChangeArrowheads="1"/>
          </p:cNvSpPr>
          <p:nvPr/>
        </p:nvSpPr>
        <p:spPr bwMode="auto">
          <a:xfrm>
            <a:off x="393700" y="2266950"/>
            <a:ext cx="1516063" cy="338138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1600"/>
              <a:t>Formula</a:t>
            </a:r>
          </a:p>
        </p:txBody>
      </p:sp>
      <p:sp>
        <p:nvSpPr>
          <p:cNvPr id="73734" name="TextBox 7"/>
          <p:cNvSpPr txBox="1">
            <a:spLocks noChangeArrowheads="1"/>
          </p:cNvSpPr>
          <p:nvPr/>
        </p:nvSpPr>
        <p:spPr bwMode="auto">
          <a:xfrm>
            <a:off x="368300" y="2838450"/>
            <a:ext cx="1570038" cy="58420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1600"/>
              <a:t>Reading Master Data</a:t>
            </a:r>
          </a:p>
        </p:txBody>
      </p:sp>
      <p:sp>
        <p:nvSpPr>
          <p:cNvPr id="73735" name="TextBox 9"/>
          <p:cNvSpPr txBox="1">
            <a:spLocks noChangeArrowheads="1"/>
          </p:cNvSpPr>
          <p:nvPr/>
        </p:nvSpPr>
        <p:spPr bwMode="auto">
          <a:xfrm>
            <a:off x="436563" y="3727450"/>
            <a:ext cx="1519237" cy="33972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1600"/>
              <a:t>Time Update</a:t>
            </a:r>
          </a:p>
        </p:txBody>
      </p:sp>
      <p:sp>
        <p:nvSpPr>
          <p:cNvPr id="73736" name="TextBox 10"/>
          <p:cNvSpPr txBox="1">
            <a:spLocks noChangeArrowheads="1"/>
          </p:cNvSpPr>
          <p:nvPr/>
        </p:nvSpPr>
        <p:spPr bwMode="auto">
          <a:xfrm>
            <a:off x="438150" y="5430838"/>
            <a:ext cx="1517650" cy="33813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1600"/>
              <a:t>Routines</a:t>
            </a:r>
          </a:p>
        </p:txBody>
      </p:sp>
      <p:sp>
        <p:nvSpPr>
          <p:cNvPr id="73737" name="Rectangle 11"/>
          <p:cNvSpPr>
            <a:spLocks noChangeArrowheads="1"/>
          </p:cNvSpPr>
          <p:nvPr/>
        </p:nvSpPr>
        <p:spPr bwMode="auto">
          <a:xfrm>
            <a:off x="2047875" y="1647825"/>
            <a:ext cx="6632575" cy="43497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marL="277813" indent="-177800">
              <a:lnSpc>
                <a:spcPct val="120000"/>
              </a:lnSpc>
            </a:pPr>
            <a:r>
              <a:rPr lang="en-US" sz="1600" b="0"/>
              <a:t>A field can be filled directly with a value that is predetermined </a:t>
            </a:r>
          </a:p>
        </p:txBody>
      </p:sp>
      <p:sp>
        <p:nvSpPr>
          <p:cNvPr id="73738" name="Rectangle 12"/>
          <p:cNvSpPr>
            <a:spLocks noChangeArrowheads="1"/>
          </p:cNvSpPr>
          <p:nvPr/>
        </p:nvSpPr>
        <p:spPr bwMode="auto">
          <a:xfrm>
            <a:off x="2078038" y="2236788"/>
            <a:ext cx="6605587" cy="41275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marL="277813" indent="-177800" algn="just">
              <a:lnSpc>
                <a:spcPct val="120000"/>
              </a:lnSpc>
            </a:pPr>
            <a:r>
              <a:rPr lang="en-US" sz="1600" b="0"/>
              <a:t>Formula Builder and Transformation Library </a:t>
            </a:r>
          </a:p>
        </p:txBody>
      </p:sp>
      <p:sp>
        <p:nvSpPr>
          <p:cNvPr id="73739" name="Rectangle 13"/>
          <p:cNvSpPr>
            <a:spLocks noChangeArrowheads="1"/>
          </p:cNvSpPr>
          <p:nvPr/>
        </p:nvSpPr>
        <p:spPr bwMode="auto">
          <a:xfrm>
            <a:off x="2054225" y="2809875"/>
            <a:ext cx="6611938" cy="5635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marL="277813" indent="-177800" algn="just">
              <a:lnSpc>
                <a:spcPct val="120000"/>
              </a:lnSpc>
            </a:pPr>
            <a:r>
              <a:rPr lang="en-US" sz="1600" b="0"/>
              <a:t>Derive values of existing master data </a:t>
            </a:r>
          </a:p>
        </p:txBody>
      </p:sp>
      <p:sp>
        <p:nvSpPr>
          <p:cNvPr id="73740" name="Rectangle 14"/>
          <p:cNvSpPr>
            <a:spLocks noChangeArrowheads="1"/>
          </p:cNvSpPr>
          <p:nvPr/>
        </p:nvSpPr>
        <p:spPr bwMode="auto">
          <a:xfrm>
            <a:off x="2068513" y="3571875"/>
            <a:ext cx="6624637" cy="6905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marL="277813" indent="-177800" algn="just">
              <a:lnSpc>
                <a:spcPct val="120000"/>
              </a:lnSpc>
            </a:pPr>
            <a:r>
              <a:rPr lang="en-US" sz="1600" b="0"/>
              <a:t>When performing a time update, an automatic time conversion and a </a:t>
            </a:r>
          </a:p>
          <a:p>
            <a:pPr marL="277813" indent="-177800" algn="just">
              <a:lnSpc>
                <a:spcPct val="120000"/>
              </a:lnSpc>
            </a:pPr>
            <a:r>
              <a:rPr lang="en-US" sz="1600" b="0"/>
              <a:t>time distribution are available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41313" y="4430713"/>
            <a:ext cx="8394700" cy="633412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algn="ctr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marL="277813" indent="-177800" algn="just">
              <a:lnSpc>
                <a:spcPct val="120000"/>
              </a:lnSpc>
              <a:defRPr/>
            </a:pPr>
            <a:r>
              <a:rPr lang="en-US" sz="1600" b="0" dirty="0"/>
              <a:t>Unit of Measure Conversion / Currency Translation </a:t>
            </a:r>
          </a:p>
          <a:p>
            <a:pPr marL="277813" indent="-177800" algn="just">
              <a:lnSpc>
                <a:spcPct val="120000"/>
              </a:lnSpc>
              <a:defRPr/>
            </a:pPr>
            <a:r>
              <a:rPr lang="en-US" sz="1600" dirty="0"/>
              <a:t>Initial</a:t>
            </a:r>
            <a:r>
              <a:rPr lang="en-US" sz="1600" b="0" dirty="0"/>
              <a:t> – Leave a fields value blank </a:t>
            </a:r>
          </a:p>
        </p:txBody>
      </p:sp>
      <p:sp>
        <p:nvSpPr>
          <p:cNvPr id="73742" name="Rectangle 16"/>
          <p:cNvSpPr>
            <a:spLocks noChangeArrowheads="1"/>
          </p:cNvSpPr>
          <p:nvPr/>
        </p:nvSpPr>
        <p:spPr bwMode="auto">
          <a:xfrm>
            <a:off x="2109788" y="5219700"/>
            <a:ext cx="6583362" cy="91440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marL="277813" indent="-177800" algn="just">
              <a:lnSpc>
                <a:spcPct val="120000"/>
              </a:lnSpc>
            </a:pPr>
            <a:r>
              <a:rPr lang="en-US" sz="1600" b="0"/>
              <a:t>Custom code which you have written that will determine based on</a:t>
            </a:r>
          </a:p>
          <a:p>
            <a:pPr marL="277813" indent="-177800" algn="just">
              <a:lnSpc>
                <a:spcPct val="120000"/>
              </a:lnSpc>
            </a:pPr>
            <a:r>
              <a:rPr lang="en-US" sz="1600" b="0"/>
              <a:t> the programmed logic what the eventual value(s) of a field will be </a:t>
            </a:r>
          </a:p>
        </p:txBody>
      </p:sp>
      <p:sp>
        <p:nvSpPr>
          <p:cNvPr id="73743" name="Rectangle 17"/>
          <p:cNvSpPr>
            <a:spLocks noChangeArrowheads="1"/>
          </p:cNvSpPr>
          <p:nvPr/>
        </p:nvSpPr>
        <p:spPr bwMode="auto">
          <a:xfrm>
            <a:off x="211138" y="1141413"/>
            <a:ext cx="8764587" cy="42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2713" indent="-12700" algn="just">
              <a:lnSpc>
                <a:spcPct val="120000"/>
              </a:lnSpc>
            </a:pPr>
            <a:r>
              <a:rPr lang="en-US" sz="1800" b="0"/>
              <a:t>The different rule types available within a transformation rule are laid out below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74754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3130BDE5-4ADC-4E38-B9B6-DCB092630CAA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747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   Business Scenario</a:t>
            </a:r>
          </a:p>
        </p:txBody>
      </p:sp>
      <p:sp>
        <p:nvSpPr>
          <p:cNvPr id="9" name="Rectangle 8"/>
          <p:cNvSpPr/>
          <p:nvPr/>
        </p:nvSpPr>
        <p:spPr>
          <a:xfrm>
            <a:off x="436725" y="1274059"/>
            <a:ext cx="8188659" cy="4339650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FFF5D1"/>
              </a:gs>
            </a:gsLst>
            <a:lin ang="5400000" scaled="1"/>
            <a:tileRect/>
          </a:gradFill>
          <a:ln w="9525" algn="ctr">
            <a:solidFill>
              <a:srgbClr val="FFCC00"/>
            </a:solidFill>
            <a:round/>
            <a:headEnd/>
            <a:tailEnd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none" anchor="ctr"/>
          <a:lstStyle/>
          <a:p>
            <a:pPr marL="277813" indent="-177800" algn="just">
              <a:lnSpc>
                <a:spcPct val="120000"/>
              </a:lnSpc>
              <a:defRPr/>
            </a:pPr>
            <a:r>
              <a:rPr lang="en-US" sz="1800" b="0" dirty="0"/>
              <a:t>You have been tasked to manipulate and transform the data flowing through</a:t>
            </a:r>
          </a:p>
          <a:p>
            <a:pPr marL="277813" indent="-177800" algn="just">
              <a:lnSpc>
                <a:spcPct val="120000"/>
              </a:lnSpc>
              <a:defRPr/>
            </a:pPr>
            <a:r>
              <a:rPr lang="en-US" sz="1800" b="0" dirty="0"/>
              <a:t> your data warehouse. You were asked to do the following: </a:t>
            </a:r>
          </a:p>
          <a:p>
            <a:pPr marL="277813" indent="-177800" algn="just">
              <a:lnSpc>
                <a:spcPct val="120000"/>
              </a:lnSpc>
              <a:defRPr/>
            </a:pPr>
            <a:endParaRPr lang="en-US" sz="1600" b="0" dirty="0"/>
          </a:p>
          <a:p>
            <a:pPr marL="231775" indent="-131763" algn="just">
              <a:lnSpc>
                <a:spcPct val="120000"/>
              </a:lnSpc>
              <a:buFontTx/>
              <a:buAutoNum type="arabicPeriod"/>
              <a:defRPr/>
            </a:pPr>
            <a:r>
              <a:rPr lang="en-US" sz="1600" b="0" dirty="0"/>
              <a:t>You need to delete a select number of records within the data package based </a:t>
            </a:r>
          </a:p>
          <a:p>
            <a:pPr marL="231775" indent="-131763" algn="just">
              <a:lnSpc>
                <a:spcPct val="120000"/>
              </a:lnSpc>
              <a:defRPr/>
            </a:pPr>
            <a:r>
              <a:rPr lang="en-US" sz="1600" b="0" dirty="0"/>
              <a:t>upon a particular pattern that the records being loaded have</a:t>
            </a:r>
          </a:p>
          <a:p>
            <a:pPr marL="277813" indent="-177800" algn="just">
              <a:lnSpc>
                <a:spcPct val="120000"/>
              </a:lnSpc>
              <a:defRPr/>
            </a:pPr>
            <a:endParaRPr lang="en-US" sz="1600" b="0" dirty="0"/>
          </a:p>
          <a:p>
            <a:pPr marL="277813" indent="-177800" algn="just">
              <a:lnSpc>
                <a:spcPct val="120000"/>
              </a:lnSpc>
              <a:defRPr/>
            </a:pPr>
            <a:r>
              <a:rPr lang="en-US" sz="1600" b="0" dirty="0"/>
              <a:t>2. Populate a field based upon values of other fields being passed in the load process. </a:t>
            </a:r>
          </a:p>
          <a:p>
            <a:pPr marL="277813" indent="-177800" algn="just">
              <a:lnSpc>
                <a:spcPct val="120000"/>
              </a:lnSpc>
              <a:defRPr/>
            </a:pPr>
            <a:endParaRPr lang="en-US" sz="1600" b="0" dirty="0"/>
          </a:p>
          <a:p>
            <a:pPr marL="277813" indent="-177800" algn="just">
              <a:lnSpc>
                <a:spcPct val="120000"/>
              </a:lnSpc>
              <a:defRPr/>
            </a:pPr>
            <a:r>
              <a:rPr lang="en-US" sz="1600" b="0" dirty="0"/>
              <a:t>3. Derive an additional field for the target record structure </a:t>
            </a:r>
          </a:p>
          <a:p>
            <a:pPr marL="277813" indent="-177800" algn="just">
              <a:lnSpc>
                <a:spcPct val="120000"/>
              </a:lnSpc>
              <a:defRPr/>
            </a:pPr>
            <a:endParaRPr lang="en-US" sz="1600" b="0" dirty="0"/>
          </a:p>
          <a:p>
            <a:pPr marL="277813" indent="-177800" algn="just">
              <a:lnSpc>
                <a:spcPct val="120000"/>
              </a:lnSpc>
              <a:defRPr/>
            </a:pPr>
            <a:r>
              <a:rPr lang="en-US" sz="1600" b="0" i="1" dirty="0"/>
              <a:t>In order to accomplish these tasks it has been determined that you need to invoke </a:t>
            </a:r>
          </a:p>
          <a:p>
            <a:pPr marL="277813" indent="-177800" algn="just">
              <a:lnSpc>
                <a:spcPct val="120000"/>
              </a:lnSpc>
              <a:defRPr/>
            </a:pPr>
            <a:r>
              <a:rPr lang="en-US" sz="1600" b="0" i="1" dirty="0"/>
              <a:t>the use of routines within the transformations of SAP </a:t>
            </a:r>
            <a:r>
              <a:rPr lang="en-US" sz="1600" b="0" i="1" dirty="0" err="1"/>
              <a:t>NetWeaver</a:t>
            </a:r>
            <a:r>
              <a:rPr lang="en-US" sz="1600" b="0" i="1" dirty="0"/>
              <a:t> 2004s </a:t>
            </a:r>
          </a:p>
          <a:p>
            <a:pPr marL="277813" indent="-177800" algn="just">
              <a:lnSpc>
                <a:spcPct val="120000"/>
              </a:lnSpc>
              <a:defRPr/>
            </a:pPr>
            <a:r>
              <a:rPr lang="en-US" sz="1600" b="0" i="1" dirty="0"/>
              <a:t>Business Intelligence</a:t>
            </a:r>
            <a:endParaRPr lang="en-US" sz="1600" b="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75778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8BF29FF6-DF90-4883-81F1-78B821390AC2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757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   Types of Routines</a:t>
            </a:r>
          </a:p>
        </p:txBody>
      </p:sp>
      <p:sp>
        <p:nvSpPr>
          <p:cNvPr id="6" name="Rectangle 5"/>
          <p:cNvSpPr/>
          <p:nvPr/>
        </p:nvSpPr>
        <p:spPr>
          <a:xfrm>
            <a:off x="559557" y="1155444"/>
            <a:ext cx="7956645" cy="284335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CC00"/>
            </a:solidFill>
            <a:round/>
            <a:headEnd/>
            <a:tailEnd/>
          </a:ln>
          <a:effectLst>
            <a:innerShdw blurRad="114300">
              <a:prstClr val="black"/>
            </a:innerShdw>
          </a:effectLst>
        </p:spPr>
        <p:txBody>
          <a:bodyPr wrap="none" anchor="ctr"/>
          <a:lstStyle/>
          <a:p>
            <a:pPr marL="109538" algn="just">
              <a:lnSpc>
                <a:spcPct val="120000"/>
              </a:lnSpc>
              <a:defRPr/>
            </a:pPr>
            <a:r>
              <a:rPr lang="en-US" sz="1800" b="0" dirty="0"/>
              <a:t>The different types of routines that are available within Transformations</a:t>
            </a:r>
          </a:p>
          <a:p>
            <a:pPr marL="109538" indent="-55563" algn="just">
              <a:lnSpc>
                <a:spcPct val="120000"/>
              </a:lnSpc>
              <a:defRPr/>
            </a:pPr>
            <a:r>
              <a:rPr lang="en-US" sz="1800" b="0" dirty="0"/>
              <a:t> are listed below: </a:t>
            </a:r>
          </a:p>
          <a:p>
            <a:pPr lvl="1" algn="just">
              <a:lnSpc>
                <a:spcPct val="120000"/>
              </a:lnSpc>
              <a:defRPr/>
            </a:pPr>
            <a:endParaRPr lang="en-US" sz="1600" b="0" dirty="0"/>
          </a:p>
          <a:p>
            <a:pPr marL="682625" lvl="1" indent="-225425" algn="just">
              <a:lnSpc>
                <a:spcPct val="120000"/>
              </a:lnSpc>
              <a:buFont typeface="Wingdings" pitchFamily="2" charset="2"/>
              <a:buChar char="W"/>
              <a:defRPr/>
            </a:pPr>
            <a:r>
              <a:rPr lang="en-US" sz="1600" b="0" dirty="0"/>
              <a:t>The Start Routine </a:t>
            </a:r>
          </a:p>
          <a:p>
            <a:pPr marL="682625" lvl="1" indent="-225425" algn="just">
              <a:lnSpc>
                <a:spcPct val="120000"/>
              </a:lnSpc>
              <a:buFont typeface="Wingdings" pitchFamily="2" charset="2"/>
              <a:buChar char="W"/>
              <a:defRPr/>
            </a:pPr>
            <a:r>
              <a:rPr lang="en-US" sz="1600" b="0" dirty="0"/>
              <a:t> Routine for updating Key Figures </a:t>
            </a:r>
          </a:p>
          <a:p>
            <a:pPr marL="682625" lvl="1" indent="-225425" algn="just">
              <a:lnSpc>
                <a:spcPct val="120000"/>
              </a:lnSpc>
              <a:buFont typeface="Wingdings" pitchFamily="2" charset="2"/>
              <a:buChar char="W"/>
              <a:defRPr/>
            </a:pPr>
            <a:r>
              <a:rPr lang="en-US" sz="1600" b="0" dirty="0"/>
              <a:t> Routine for updating Characteristics </a:t>
            </a:r>
          </a:p>
          <a:p>
            <a:pPr marL="682625" lvl="1" indent="-225425" algn="just">
              <a:lnSpc>
                <a:spcPct val="120000"/>
              </a:lnSpc>
              <a:buFont typeface="Wingdings" pitchFamily="2" charset="2"/>
              <a:buChar char="W"/>
              <a:defRPr/>
            </a:pPr>
            <a:r>
              <a:rPr lang="en-US" sz="1600" b="0" dirty="0"/>
              <a:t> End Routine </a:t>
            </a:r>
          </a:p>
          <a:p>
            <a:pPr marL="682625" lvl="1" indent="-225425" algn="just">
              <a:lnSpc>
                <a:spcPct val="120000"/>
              </a:lnSpc>
              <a:buFont typeface="Wingdings" pitchFamily="2" charset="2"/>
              <a:buChar char="W"/>
              <a:defRPr/>
            </a:pPr>
            <a:r>
              <a:rPr lang="en-US" sz="1600" b="0" dirty="0"/>
              <a:t> Expert Routine</a:t>
            </a:r>
          </a:p>
          <a:p>
            <a:pPr algn="just">
              <a:lnSpc>
                <a:spcPct val="120000"/>
              </a:lnSpc>
              <a:defRPr/>
            </a:pPr>
            <a:endParaRPr lang="en-US" sz="1600" b="0" dirty="0"/>
          </a:p>
        </p:txBody>
      </p:sp>
      <p:sp>
        <p:nvSpPr>
          <p:cNvPr id="7" name="Rectangle 6"/>
          <p:cNvSpPr/>
          <p:nvPr/>
        </p:nvSpPr>
        <p:spPr>
          <a:xfrm>
            <a:off x="558800" y="4148138"/>
            <a:ext cx="7958138" cy="2160587"/>
          </a:xfrm>
          <a:prstGeom prst="rect">
            <a:avLst/>
          </a:prstGeom>
          <a:solidFill>
            <a:srgbClr val="FFE98B"/>
          </a:solidFill>
          <a:ln>
            <a:solidFill>
              <a:srgbClr val="996633"/>
            </a:solidFill>
          </a:ln>
        </p:spPr>
        <p:txBody>
          <a:bodyPr>
            <a:spAutoFit/>
          </a:bodyPr>
          <a:lstStyle/>
          <a:p>
            <a:pPr marL="109538" indent="-9525">
              <a:lnSpc>
                <a:spcPct val="120000"/>
              </a:lnSpc>
              <a:buFont typeface="Wingdings" pitchFamily="2" charset="2"/>
              <a:buChar char="w"/>
              <a:defRPr/>
            </a:pPr>
            <a:r>
              <a:rPr lang="en-US" sz="1600" b="0" dirty="0"/>
              <a:t> Routines as they existed in previous releases are no longer subroutines, they are </a:t>
            </a:r>
          </a:p>
          <a:p>
            <a:pPr marL="287338">
              <a:lnSpc>
                <a:spcPct val="120000"/>
              </a:lnSpc>
              <a:defRPr/>
            </a:pPr>
            <a:r>
              <a:rPr lang="en-US" sz="1600" b="0" dirty="0"/>
              <a:t>ABAP Objects methods</a:t>
            </a:r>
            <a:br>
              <a:rPr lang="en-US" sz="1600" b="0" dirty="0"/>
            </a:br>
            <a:endParaRPr lang="en-US" sz="1600" b="0" dirty="0"/>
          </a:p>
          <a:p>
            <a:pPr marL="231775" indent="-131763">
              <a:lnSpc>
                <a:spcPct val="120000"/>
              </a:lnSpc>
              <a:buFont typeface="Wingdings" pitchFamily="2" charset="2"/>
              <a:buChar char="w"/>
              <a:defRPr/>
            </a:pPr>
            <a:r>
              <a:rPr lang="en-US" sz="1600" b="0" dirty="0"/>
              <a:t> Similar to the migration from procedural to object-oriented programming seen with the move from CMOD Customer Exits to </a:t>
            </a:r>
            <a:r>
              <a:rPr lang="en-US" sz="1600" b="0" dirty="0" err="1"/>
              <a:t>BaDI’s</a:t>
            </a:r>
            <a:r>
              <a:rPr lang="en-US" sz="1600" b="0" dirty="0"/>
              <a:t> in SAP BI we are seeing this same move here with the transition from Update/Transfer Rules to Transformations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76802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D418C538-B0A6-47CE-A049-6AAEA6B36E95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768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   Overview of Start Routine</a:t>
            </a:r>
          </a:p>
        </p:txBody>
      </p:sp>
      <p:sp>
        <p:nvSpPr>
          <p:cNvPr id="76804" name="Rectangle 8"/>
          <p:cNvSpPr>
            <a:spLocks noChangeArrowheads="1"/>
          </p:cNvSpPr>
          <p:nvPr/>
        </p:nvSpPr>
        <p:spPr bwMode="auto">
          <a:xfrm>
            <a:off x="382588" y="1973263"/>
            <a:ext cx="8270875" cy="811212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just">
              <a:lnSpc>
                <a:spcPct val="120000"/>
              </a:lnSpc>
            </a:pPr>
            <a:r>
              <a:rPr lang="en-US" sz="1600" b="0"/>
              <a:t>The start routine has a table in the format of the source structure as input and output </a:t>
            </a:r>
          </a:p>
          <a:p>
            <a:pPr algn="just">
              <a:lnSpc>
                <a:spcPct val="120000"/>
              </a:lnSpc>
            </a:pPr>
            <a:r>
              <a:rPr lang="en-US" sz="1600" b="0"/>
              <a:t>parameters</a:t>
            </a:r>
          </a:p>
        </p:txBody>
      </p:sp>
      <p:sp>
        <p:nvSpPr>
          <p:cNvPr id="76805" name="Rectangle 16"/>
          <p:cNvSpPr>
            <a:spLocks noChangeArrowheads="1"/>
          </p:cNvSpPr>
          <p:nvPr/>
        </p:nvSpPr>
        <p:spPr bwMode="auto">
          <a:xfrm>
            <a:off x="395288" y="1309688"/>
            <a:ext cx="8216900" cy="533400"/>
          </a:xfrm>
          <a:prstGeom prst="rect">
            <a:avLst/>
          </a:prstGeom>
          <a:solidFill>
            <a:srgbClr val="FFCC66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A3D"/>
            </a:prstShdw>
          </a:effectLst>
        </p:spPr>
        <p:txBody>
          <a:bodyPr wrap="none" anchor="ctr"/>
          <a:lstStyle/>
          <a:p>
            <a:pPr algn="just">
              <a:lnSpc>
                <a:spcPct val="120000"/>
              </a:lnSpc>
            </a:pPr>
            <a:r>
              <a:rPr lang="en-US" sz="1600" b="0"/>
              <a:t>The start routine is run for each data package at the start of the transformation. </a:t>
            </a:r>
          </a:p>
        </p:txBody>
      </p:sp>
      <p:sp>
        <p:nvSpPr>
          <p:cNvPr id="76806" name="Rectangle 16"/>
          <p:cNvSpPr>
            <a:spLocks noChangeArrowheads="1"/>
          </p:cNvSpPr>
          <p:nvPr/>
        </p:nvSpPr>
        <p:spPr bwMode="auto">
          <a:xfrm>
            <a:off x="368300" y="2947988"/>
            <a:ext cx="8312150" cy="682625"/>
          </a:xfrm>
          <a:prstGeom prst="rect">
            <a:avLst/>
          </a:prstGeom>
          <a:solidFill>
            <a:srgbClr val="FFCC66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A3D"/>
            </a:prstShdw>
          </a:effectLst>
        </p:spPr>
        <p:txBody>
          <a:bodyPr wrap="none" anchor="ctr"/>
          <a:lstStyle/>
          <a:p>
            <a:pPr algn="just">
              <a:lnSpc>
                <a:spcPct val="120000"/>
              </a:lnSpc>
            </a:pPr>
            <a:r>
              <a:rPr lang="en-US" sz="1600" b="0"/>
              <a:t>It is used to perform preliminary calculations and store these in a global data structure </a:t>
            </a:r>
          </a:p>
          <a:p>
            <a:pPr algn="just">
              <a:lnSpc>
                <a:spcPct val="120000"/>
              </a:lnSpc>
            </a:pPr>
            <a:r>
              <a:rPr lang="en-US" sz="1600" b="0"/>
              <a:t>or in a table</a:t>
            </a:r>
          </a:p>
        </p:txBody>
      </p:sp>
      <p:sp>
        <p:nvSpPr>
          <p:cNvPr id="76807" name="Rectangle 7"/>
          <p:cNvSpPr>
            <a:spLocks noChangeArrowheads="1"/>
          </p:cNvSpPr>
          <p:nvPr/>
        </p:nvSpPr>
        <p:spPr bwMode="auto">
          <a:xfrm>
            <a:off x="355600" y="3779838"/>
            <a:ext cx="8269288" cy="77787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just">
              <a:lnSpc>
                <a:spcPct val="120000"/>
              </a:lnSpc>
            </a:pPr>
            <a:r>
              <a:rPr lang="en-US" sz="1600" b="0"/>
              <a:t>This structure or table can be accessed from other routines. You can modify or delete </a:t>
            </a:r>
          </a:p>
          <a:p>
            <a:pPr algn="just">
              <a:lnSpc>
                <a:spcPct val="120000"/>
              </a:lnSpc>
            </a:pPr>
            <a:r>
              <a:rPr lang="en-US" sz="1600" b="0"/>
              <a:t>data in the data package (now termed as source package)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77826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6D550C5A-B06F-458D-AA77-17DD832EFBA8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77827" name="Rectangle 2"/>
          <p:cNvSpPr>
            <a:spLocks noGrp="1" noChangeArrowheads="1"/>
          </p:cNvSpPr>
          <p:nvPr>
            <p:ph type="title"/>
          </p:nvPr>
        </p:nvSpPr>
        <p:spPr>
          <a:xfrm>
            <a:off x="2555875" y="142875"/>
            <a:ext cx="6356350" cy="765175"/>
          </a:xfrm>
        </p:spPr>
        <p:txBody>
          <a:bodyPr/>
          <a:lstStyle/>
          <a:p>
            <a:r>
              <a:rPr lang="en-US" smtClean="0"/>
              <a:t>    Example – Implementing Start Routine </a:t>
            </a:r>
          </a:p>
        </p:txBody>
      </p:sp>
      <p:sp>
        <p:nvSpPr>
          <p:cNvPr id="8" name="Rectangle 7"/>
          <p:cNvSpPr/>
          <p:nvPr/>
        </p:nvSpPr>
        <p:spPr>
          <a:xfrm>
            <a:off x="450850" y="1487488"/>
            <a:ext cx="7997825" cy="2811462"/>
          </a:xfrm>
          <a:prstGeom prst="rect">
            <a:avLst/>
          </a:prstGeom>
          <a:solidFill>
            <a:srgbClr val="FFF2BD"/>
          </a:solidFill>
          <a:ln w="9525" algn="ctr">
            <a:solidFill>
              <a:srgbClr val="FF9900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 wrap="none" lIns="0" tIns="0" rIns="0" bIns="0" anchor="ctr"/>
          <a:lstStyle/>
          <a:p>
            <a:pPr marL="457200" indent="-225425" eaLnBrk="0" hangingPunct="0">
              <a:lnSpc>
                <a:spcPct val="120000"/>
              </a:lnSpc>
              <a:spcBef>
                <a:spcPct val="50000"/>
              </a:spcBef>
              <a:buFontTx/>
              <a:buAutoNum type="arabicPeriod"/>
              <a:defRPr/>
            </a:pPr>
            <a:r>
              <a:rPr lang="en-US" sz="1600" dirty="0">
                <a:solidFill>
                  <a:srgbClr val="000000"/>
                </a:solidFill>
              </a:rPr>
              <a:t>Create Transformation</a:t>
            </a:r>
          </a:p>
          <a:p>
            <a:pPr marL="457200" indent="-457200" eaLnBrk="0" hangingPunct="0">
              <a:lnSpc>
                <a:spcPct val="120000"/>
              </a:lnSpc>
              <a:spcBef>
                <a:spcPct val="50000"/>
              </a:spcBef>
              <a:buFontTx/>
              <a:buAutoNum type="arabicPeriod"/>
              <a:defRPr/>
            </a:pPr>
            <a:endParaRPr lang="en-US" sz="1600" dirty="0">
              <a:solidFill>
                <a:srgbClr val="000000"/>
              </a:solidFill>
            </a:endParaRPr>
          </a:p>
          <a:p>
            <a:pPr marL="457200" indent="-457200" eaLnBrk="0" hangingPunct="0"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sz="1600" b="0" dirty="0">
                <a:solidFill>
                  <a:srgbClr val="000000"/>
                </a:solidFill>
              </a:rPr>
              <a:t>       a. Right Click on the target object and select the create  transformation option</a:t>
            </a:r>
          </a:p>
          <a:p>
            <a:pPr marL="457200" indent="-457200" eaLnBrk="0" hangingPunct="0"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sz="1600" b="0" dirty="0">
                <a:solidFill>
                  <a:srgbClr val="000000"/>
                </a:solidFill>
              </a:rPr>
              <a:t>       b. Create relevant mapping</a:t>
            </a:r>
          </a:p>
          <a:p>
            <a:pPr marL="457200" indent="-457200" eaLnBrk="0" hangingPunct="0"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sz="1600" b="0" dirty="0">
                <a:solidFill>
                  <a:srgbClr val="000000"/>
                </a:solidFill>
              </a:rPr>
              <a:t>       c. Save transformation group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Powerpoint Template 15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B2B2B2"/>
      </a:accent1>
      <a:accent2>
        <a:srgbClr val="00CCFF"/>
      </a:accent2>
      <a:accent3>
        <a:srgbClr val="FFFFFF"/>
      </a:accent3>
      <a:accent4>
        <a:srgbClr val="000000"/>
      </a:accent4>
      <a:accent5>
        <a:srgbClr val="D5D5D5"/>
      </a:accent5>
      <a:accent6>
        <a:srgbClr val="00B9E7"/>
      </a:accent6>
      <a:hlink>
        <a:srgbClr val="08CE6B"/>
      </a:hlink>
      <a:folHlink>
        <a:srgbClr val="FFCC01"/>
      </a:folHlink>
    </a:clrScheme>
    <a:fontScheme name="Powerpoint Templat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4_Custom Design">
  <a:themeElements>
    <a:clrScheme name="4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Custom Design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4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Powerpoint Template">
  <a:themeElements>
    <a:clrScheme name="1_Powerpoint Template 15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B2B2B2"/>
      </a:accent1>
      <a:accent2>
        <a:srgbClr val="00CCFF"/>
      </a:accent2>
      <a:accent3>
        <a:srgbClr val="FFFFFF"/>
      </a:accent3>
      <a:accent4>
        <a:srgbClr val="000000"/>
      </a:accent4>
      <a:accent5>
        <a:srgbClr val="D5D5D5"/>
      </a:accent5>
      <a:accent6>
        <a:srgbClr val="00B9E7"/>
      </a:accent6>
      <a:hlink>
        <a:srgbClr val="08CE6B"/>
      </a:hlink>
      <a:folHlink>
        <a:srgbClr val="FFCC01"/>
      </a:folHlink>
    </a:clrScheme>
    <a:fontScheme name="1_Powerpoint Templat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1_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Powerpoint Template">
  <a:themeElements>
    <a:clrScheme name="Powerpoint Template 15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B2B2B2"/>
      </a:accent1>
      <a:accent2>
        <a:srgbClr val="00CCFF"/>
      </a:accent2>
      <a:accent3>
        <a:srgbClr val="FFFFFF"/>
      </a:accent3>
      <a:accent4>
        <a:srgbClr val="000000"/>
      </a:accent4>
      <a:accent5>
        <a:srgbClr val="D5D5D5"/>
      </a:accent5>
      <a:accent6>
        <a:srgbClr val="00B9E7"/>
      </a:accent6>
      <a:hlink>
        <a:srgbClr val="08CE6B"/>
      </a:hlink>
      <a:folHlink>
        <a:srgbClr val="FFCC01"/>
      </a:folHlink>
    </a:clrScheme>
    <a:fontScheme name="Powerpoint Templat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Custom Design">
  <a:themeElements>
    <a:clrScheme name="4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Custom Design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4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8_Custom Design">
  <a:themeElements>
    <a:clrScheme name="Custom Design 14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5F5F5F"/>
      </a:accent1>
      <a:accent2>
        <a:srgbClr val="00CCFF"/>
      </a:accent2>
      <a:accent3>
        <a:srgbClr val="FFFFFF"/>
      </a:accent3>
      <a:accent4>
        <a:srgbClr val="000000"/>
      </a:accent4>
      <a:accent5>
        <a:srgbClr val="B6B6B6"/>
      </a:accent5>
      <a:accent6>
        <a:srgbClr val="00B9E7"/>
      </a:accent6>
      <a:hlink>
        <a:srgbClr val="08CE6B"/>
      </a:hlink>
      <a:folHlink>
        <a:srgbClr val="FFCC01"/>
      </a:folHlink>
    </a:clrScheme>
    <a:fontScheme name="8_Custom Design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672</TotalTime>
  <Words>983</Words>
  <Application>Microsoft PowerPoint</Application>
  <PresentationFormat>On-screen Show (4:3)</PresentationFormat>
  <Paragraphs>192</Paragraphs>
  <Slides>23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Design Template</vt:lpstr>
      </vt:variant>
      <vt:variant>
        <vt:i4>7</vt:i4>
      </vt:variant>
      <vt:variant>
        <vt:lpstr>Slide Titles</vt:lpstr>
      </vt:variant>
      <vt:variant>
        <vt:i4>23</vt:i4>
      </vt:variant>
    </vt:vector>
  </HeadingPairs>
  <TitlesOfParts>
    <vt:vector size="34" baseType="lpstr">
      <vt:lpstr>Trebuchet MS</vt:lpstr>
      <vt:lpstr>Arial</vt:lpstr>
      <vt:lpstr>Wingdings</vt:lpstr>
      <vt:lpstr>Times</vt:lpstr>
      <vt:lpstr>blank</vt:lpstr>
      <vt:lpstr>4_Custom Design</vt:lpstr>
      <vt:lpstr>1_Powerpoint Template</vt:lpstr>
      <vt:lpstr>2_Powerpoint Template</vt:lpstr>
      <vt:lpstr>5_Custom Design</vt:lpstr>
      <vt:lpstr>8_Custom Design</vt:lpstr>
      <vt:lpstr>8_Custom Design</vt:lpstr>
      <vt:lpstr>Slide 1</vt:lpstr>
      <vt:lpstr>Contents</vt:lpstr>
      <vt:lpstr>Slide 3</vt:lpstr>
      <vt:lpstr>         Overview</vt:lpstr>
      <vt:lpstr>Transformation -  Overview</vt:lpstr>
      <vt:lpstr>    Business Scenario</vt:lpstr>
      <vt:lpstr>    Types of Routines</vt:lpstr>
      <vt:lpstr>    Overview of Start Routine</vt:lpstr>
      <vt:lpstr>    Example – Implementing Start Routine </vt:lpstr>
      <vt:lpstr>    Example – Implementing Start Routine </vt:lpstr>
      <vt:lpstr>    Example – Implementing Start Routine  </vt:lpstr>
      <vt:lpstr>Slide 12</vt:lpstr>
      <vt:lpstr>Example – Implementing Characteristics Routine  </vt:lpstr>
      <vt:lpstr>Example – Implementing Characteristics Routine </vt:lpstr>
      <vt:lpstr>Example – Implementing Characteristics Routine </vt:lpstr>
      <vt:lpstr>Example – Implementing Characteristics Routine </vt:lpstr>
      <vt:lpstr>Slide 17</vt:lpstr>
      <vt:lpstr>    Overview of End Routine</vt:lpstr>
      <vt:lpstr>    Example – Implementing End Routine </vt:lpstr>
      <vt:lpstr>    Example – Implementing End Routine  </vt:lpstr>
      <vt:lpstr>Slide 21</vt:lpstr>
      <vt:lpstr>Slide 22</vt:lpstr>
      <vt:lpstr>Slide 23</vt:lpstr>
    </vt:vector>
  </TitlesOfParts>
  <Manager>Sushma Rajagopalan</Manager>
  <Company>L&amp;TInfotech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LTITL</dc:creator>
  <cp:lastModifiedBy>280952</cp:lastModifiedBy>
  <cp:revision>262</cp:revision>
  <dcterms:created xsi:type="dcterms:W3CDTF">2009-01-27T11:34:11Z</dcterms:created>
  <dcterms:modified xsi:type="dcterms:W3CDTF">2009-03-24T06:35:07Z</dcterms:modified>
</cp:coreProperties>
</file>