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  <p:sldMasterId id="2147483672" r:id="rId2"/>
    <p:sldMasterId id="2147483673" r:id="rId3"/>
    <p:sldMasterId id="2147483777" r:id="rId4"/>
    <p:sldMasterId id="2147483790" r:id="rId5"/>
    <p:sldMasterId id="2147483883" r:id="rId6"/>
  </p:sldMasterIdLst>
  <p:notesMasterIdLst>
    <p:notesMasterId r:id="rId55"/>
  </p:notesMasterIdLst>
  <p:handoutMasterIdLst>
    <p:handoutMasterId r:id="rId56"/>
  </p:handoutMasterIdLst>
  <p:sldIdLst>
    <p:sldId id="374" r:id="rId7"/>
    <p:sldId id="361" r:id="rId8"/>
    <p:sldId id="410" r:id="rId9"/>
    <p:sldId id="362" r:id="rId10"/>
    <p:sldId id="382" r:id="rId11"/>
    <p:sldId id="384" r:id="rId12"/>
    <p:sldId id="483" r:id="rId13"/>
    <p:sldId id="385" r:id="rId14"/>
    <p:sldId id="386" r:id="rId15"/>
    <p:sldId id="481" r:id="rId16"/>
    <p:sldId id="482" r:id="rId17"/>
    <p:sldId id="444" r:id="rId18"/>
    <p:sldId id="443" r:id="rId19"/>
    <p:sldId id="445" r:id="rId20"/>
    <p:sldId id="412" r:id="rId21"/>
    <p:sldId id="446" r:id="rId22"/>
    <p:sldId id="447" r:id="rId23"/>
    <p:sldId id="450" r:id="rId24"/>
    <p:sldId id="448" r:id="rId25"/>
    <p:sldId id="449" r:id="rId26"/>
    <p:sldId id="451" r:id="rId27"/>
    <p:sldId id="452" r:id="rId28"/>
    <p:sldId id="453" r:id="rId29"/>
    <p:sldId id="454" r:id="rId30"/>
    <p:sldId id="455" r:id="rId31"/>
    <p:sldId id="456" r:id="rId32"/>
    <p:sldId id="457" r:id="rId33"/>
    <p:sldId id="460" r:id="rId34"/>
    <p:sldId id="462" r:id="rId35"/>
    <p:sldId id="463" r:id="rId36"/>
    <p:sldId id="461" r:id="rId37"/>
    <p:sldId id="464" r:id="rId38"/>
    <p:sldId id="465" r:id="rId39"/>
    <p:sldId id="466" r:id="rId40"/>
    <p:sldId id="467" r:id="rId41"/>
    <p:sldId id="468" r:id="rId42"/>
    <p:sldId id="469" r:id="rId43"/>
    <p:sldId id="470" r:id="rId44"/>
    <p:sldId id="471" r:id="rId45"/>
    <p:sldId id="473" r:id="rId46"/>
    <p:sldId id="474" r:id="rId47"/>
    <p:sldId id="475" r:id="rId48"/>
    <p:sldId id="476" r:id="rId49"/>
    <p:sldId id="472" r:id="rId50"/>
    <p:sldId id="477" r:id="rId51"/>
    <p:sldId id="480" r:id="rId52"/>
    <p:sldId id="485" r:id="rId53"/>
    <p:sldId id="372" r:id="rId5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BF7F3F"/>
    <a:srgbClr val="FEF5E2"/>
    <a:srgbClr val="FDEFD3"/>
    <a:srgbClr val="FFF2BD"/>
    <a:srgbClr val="CC9900"/>
    <a:srgbClr val="FFEEA7"/>
    <a:srgbClr val="FFE161"/>
    <a:srgbClr val="FFF3C1"/>
    <a:srgbClr val="FFEEB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502" autoAdjust="0"/>
    <p:restoredTop sz="85714" autoAdjust="0"/>
  </p:normalViewPr>
  <p:slideViewPr>
    <p:cSldViewPr snapToGrid="0">
      <p:cViewPr varScale="1">
        <p:scale>
          <a:sx n="70" d="100"/>
          <a:sy n="70" d="100"/>
        </p:scale>
        <p:origin x="-4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877C965B-EA27-4E62-BAFF-F21C688A8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AE2F5C4D-B15E-48F1-A4B0-39DD9BD8F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24CFA-C67F-4AC9-AF36-E4937CEB7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8E127-4FAD-4557-9973-CE5A07894B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C8793-7C79-4278-97EA-5916EAFFF1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5C88B-F249-44B6-BADA-88D1F323DC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A953F-AA78-4079-9851-DF83AF7C91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A0004-F993-4840-BAF9-917450475C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EBC7B-8E70-46DA-9647-4CC51BC7DD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478B1-1BDE-469E-B495-24E3C61B9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70984-A371-47E4-9C11-BD262AD745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7EAE0-ECC5-492B-924D-7A5101FA9C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629FD-FF68-4832-BA3E-765466B4A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766C7-BB3B-4B1F-9B1E-ECD0101CC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FF04B-DA97-4CB3-932B-4FA51CC693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47618-9D00-4E88-8901-55DC58F2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03E4F-A9E9-4AD6-8F0F-BCA938B869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122E6-D78F-487C-952C-6144085146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36CB9-689C-40F3-960A-36F300EE0A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4B759-D93E-46DA-BCD0-B76415B142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5B61D-900E-4A9B-8EE9-263C3330EA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C79AA-28F5-4980-B02A-2FC67440F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BC948-909D-45E0-B168-6935DB6A8A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83021-50A6-404A-9A41-4C2679D9C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A6010-1337-4B5C-B946-FCF65A2DAA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7DBB2-1F24-4978-9958-4F3089382B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F64FF-207B-4982-92FA-2D82DA97F9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0E61A-9BEC-43B0-9011-85B73FFCB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8CD0E-D797-47EB-A0EF-DAA5E1CE7A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50DD9-340F-49F5-9641-54335F483F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0542D-4C6C-4DD1-8BFA-4C008B7DC1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0B8B5-987E-4861-96F7-A332387832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D6CF7-09C7-4B76-94D1-A9ABAA0730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024F-2DDB-45AA-A08E-89F7ABB39F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D2BBA-3E42-4BCD-A3E1-04405D57D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04938-63BA-4D8B-BBC8-DF28B640F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06769-66F7-4D82-B56F-0739A173C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CBAD6-6F89-4291-9EE2-71D095CEF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3CB11-77DB-4B5F-A4AA-CF63C4FEEF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9B895-B71B-4071-AEA4-368DCEFE3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8C66A-95EB-4BFF-871E-9009EAD3A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DB367-AD62-4F52-8E95-AD1B951A02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9BB5B-F948-4B15-83DB-5F2DE3C543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01E73-92ED-49E9-BB49-41C7FF2553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3dLog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5527675"/>
            <a:ext cx="32766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ppt_bgd1"/>
          <p:cNvPicPr>
            <a:picLocks noChangeAspect="1" noChangeArrowheads="1"/>
          </p:cNvPicPr>
          <p:nvPr/>
        </p:nvPicPr>
        <p:blipFill>
          <a:blip r:embed="rId3"/>
          <a:srcRect b="28658"/>
          <a:stretch>
            <a:fillRect/>
          </a:stretch>
        </p:blipFill>
        <p:spPr bwMode="auto">
          <a:xfrm>
            <a:off x="0" y="0"/>
            <a:ext cx="9144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238625" y="3425825"/>
            <a:ext cx="4570413" cy="1481138"/>
          </a:xfrm>
          <a:prstGeom prst="rect">
            <a:avLst/>
          </a:prstGeom>
          <a:solidFill>
            <a:srgbClr val="FFCC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1550" y="3829050"/>
            <a:ext cx="4111625" cy="9731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D4D70-AC5F-4909-BB03-3D63E98DC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3A962-26EF-4379-BCE1-F15BB45288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4C7FF-279F-45C2-BF50-64DED82037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ABE53-2DEB-42F7-A2EF-03B41652AC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410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02C3FE32-247E-4EDE-AB02-2151971C5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  <p:sldLayoutId id="2147483958" r:id="rId1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ACB41FA-DB2D-44BA-ADD7-292B00B80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12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12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2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922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FF7824AF-D43B-49DE-A38B-26916016E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113D735-C5EC-4AB2-9324-45C2A22C4A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4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24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9963" y="5868988"/>
            <a:ext cx="34083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dirty="0" smtClean="0">
                <a:latin typeface="Trebuchet MS" pitchFamily="34" charset="0"/>
              </a:rPr>
              <a:t>11 February 2009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4394200" y="3568700"/>
            <a:ext cx="445437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0" dirty="0" smtClean="0"/>
              <a:t>Business Explorer Suite</a:t>
            </a:r>
          </a:p>
          <a:p>
            <a:r>
              <a:rPr lang="en-US" b="0" dirty="0" err="1" smtClean="0"/>
              <a:t>BEx</a:t>
            </a:r>
            <a:r>
              <a:rPr lang="en-US" b="0" dirty="0" smtClean="0"/>
              <a:t> Query Designer</a:t>
            </a:r>
            <a:endParaRPr lang="en-US" b="0" dirty="0"/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4378325" y="4367213"/>
            <a:ext cx="39580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/>
              <a:t>Presentation to </a:t>
            </a:r>
            <a:r>
              <a:rPr lang="en-US" b="0" dirty="0" smtClean="0"/>
              <a:t>Pratt &amp; Whitney</a:t>
            </a:r>
            <a:endParaRPr 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1 – New Layout 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756313" y="1910684"/>
            <a:ext cx="7309514" cy="3289110"/>
          </a:xfrm>
          <a:prstGeom prst="rect">
            <a:avLst/>
          </a:prstGeom>
          <a:gradFill rotWithShape="1">
            <a:gsLst>
              <a:gs pos="0">
                <a:srgbClr val="FFF0BE">
                  <a:gamma/>
                  <a:tint val="15686"/>
                  <a:invGamma/>
                </a:srgbClr>
              </a:gs>
              <a:gs pos="100000">
                <a:srgbClr val="FFF0BE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marL="285750" indent="-285750">
              <a:buClr>
                <a:schemeClr val="bg2"/>
              </a:buClr>
              <a:defRPr/>
            </a:pPr>
            <a:r>
              <a:rPr lang="en-US" sz="1800" b="0" dirty="0" smtClean="0"/>
              <a:t>Developers now have different areas to work with:</a:t>
            </a:r>
          </a:p>
          <a:p>
            <a:pPr marL="285750" indent="-285750">
              <a:buClr>
                <a:schemeClr val="bg2"/>
              </a:buClr>
              <a:defRPr/>
            </a:pPr>
            <a:endParaRPr lang="en-US" sz="1800" b="0" dirty="0" smtClean="0"/>
          </a:p>
          <a:p>
            <a:pPr marL="285750" indent="-285750"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en-US" sz="1800" b="0" dirty="0" err="1" smtClean="0"/>
              <a:t>InfoProviders</a:t>
            </a:r>
            <a:endParaRPr lang="en-US" sz="1800" b="0" dirty="0" smtClean="0"/>
          </a:p>
          <a:p>
            <a:pPr marL="285750" indent="-285750"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en-US" sz="1800" b="0" dirty="0" smtClean="0"/>
              <a:t>Filter</a:t>
            </a:r>
          </a:p>
          <a:p>
            <a:pPr marL="285750" indent="-285750"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en-US" sz="1800" b="0" dirty="0" smtClean="0"/>
              <a:t>Rows/Columns</a:t>
            </a:r>
          </a:p>
          <a:p>
            <a:pPr marL="285750" indent="-285750"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en-US" sz="1800" b="0" dirty="0" smtClean="0"/>
              <a:t>Tabular mode</a:t>
            </a:r>
          </a:p>
          <a:p>
            <a:pPr marL="285750" indent="-285750"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en-US" sz="1800" b="0" dirty="0" smtClean="0"/>
              <a:t>Cell Editor</a:t>
            </a:r>
          </a:p>
          <a:p>
            <a:pPr marL="285750" indent="-285750">
              <a:buClr>
                <a:schemeClr val="bg2"/>
              </a:buClr>
              <a:buFont typeface="Wingdings" pitchFamily="2" charset="2"/>
              <a:buChar char="§"/>
              <a:defRPr/>
            </a:pPr>
            <a:r>
              <a:rPr lang="en-US" sz="1800" b="0" dirty="0" smtClean="0"/>
              <a:t>Properties etc.,</a:t>
            </a:r>
          </a:p>
          <a:p>
            <a:pPr marL="285750" indent="-285750">
              <a:buClr>
                <a:schemeClr val="bg2"/>
              </a:buClr>
              <a:defRPr/>
            </a:pPr>
            <a:endParaRPr lang="en-US" sz="1800" b="0" dirty="0" smtClean="0"/>
          </a:p>
          <a:p>
            <a:pPr marL="285750" indent="-285750">
              <a:buClr>
                <a:schemeClr val="bg2"/>
              </a:buClr>
              <a:defRPr/>
            </a:pPr>
            <a:r>
              <a:rPr lang="en-US" sz="1800" b="0" dirty="0" smtClean="0"/>
              <a:t>You can switch these areas on and off using the new toolbar icons</a:t>
            </a:r>
          </a:p>
          <a:p>
            <a:pPr marL="285750" indent="-285750">
              <a:buClr>
                <a:schemeClr val="bg2"/>
              </a:buClr>
              <a:defRPr/>
            </a:pPr>
            <a:endParaRPr lang="en-US" sz="1200" b="0" dirty="0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723331" y="1328945"/>
            <a:ext cx="7342496" cy="38735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rgbClr val="000000"/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z="1800" dirty="0" smtClean="0"/>
              <a:t>The Query Designer layout has been redesigned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Query – </a:t>
            </a:r>
            <a:r>
              <a:rPr lang="en-US" sz="2000" dirty="0" smtClean="0"/>
              <a:t>New Layout</a:t>
            </a:r>
            <a:endParaRPr lang="en-US" dirty="0" smtClean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263" y="1161642"/>
            <a:ext cx="8011236" cy="5217692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 bwMode="auto">
          <a:xfrm>
            <a:off x="2142699" y="4899546"/>
            <a:ext cx="3125337" cy="586854"/>
          </a:xfrm>
          <a:prstGeom prst="rect">
            <a:avLst/>
          </a:prstGeom>
          <a:solidFill>
            <a:srgbClr val="FFFF00">
              <a:alpha val="21000"/>
            </a:srgbClr>
          </a:solidFill>
          <a:ln w="9525" cap="flat" cmpd="sng" algn="ctr">
            <a:solidFill>
              <a:schemeClr val="tx2">
                <a:alpha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18615" y="1665027"/>
            <a:ext cx="1869743" cy="272955"/>
          </a:xfrm>
          <a:prstGeom prst="rect">
            <a:avLst/>
          </a:prstGeom>
          <a:solidFill>
            <a:srgbClr val="FFFF00">
              <a:alpha val="24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6676032" y="1680949"/>
            <a:ext cx="1869743" cy="272955"/>
          </a:xfrm>
          <a:prstGeom prst="rect">
            <a:avLst/>
          </a:prstGeom>
          <a:solidFill>
            <a:srgbClr val="FFFF00">
              <a:alpha val="24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409433" y="1282892"/>
            <a:ext cx="8052179" cy="3316406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2 – Accessing Object Properties</a:t>
            </a:r>
          </a:p>
        </p:txBody>
      </p:sp>
      <p:sp>
        <p:nvSpPr>
          <p:cNvPr id="11" name="Rounded Rectangle 10"/>
          <p:cNvSpPr/>
          <p:nvPr/>
        </p:nvSpPr>
        <p:spPr bwMode="auto">
          <a:xfrm>
            <a:off x="805218" y="1528551"/>
            <a:ext cx="7096836" cy="919401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>
            <a:solidFill>
              <a:srgbClr val="996633"/>
            </a:solidFill>
          </a:ln>
        </p:spPr>
        <p:txBody>
          <a:bodyPr wrap="square" rtlCol="0">
            <a:spAutoFit/>
          </a:bodyPr>
          <a:lstStyle/>
          <a:p>
            <a:pPr marL="0" marR="0" indent="0" algn="just" defTabSz="914400" latinLnBrk="0">
              <a:lnSpc>
                <a:spcPct val="150000"/>
              </a:lnSpc>
              <a:buClrTx/>
              <a:buSzTx/>
              <a:tabLst/>
            </a:pPr>
            <a:r>
              <a:rPr lang="en-US" sz="1600" b="0" dirty="0" smtClean="0"/>
              <a:t>In the BW 3.x Query Designer the properties were accesses via a context drop down menu</a:t>
            </a:r>
          </a:p>
        </p:txBody>
      </p:sp>
      <p:sp>
        <p:nvSpPr>
          <p:cNvPr id="12" name="Rounded Rectangle 11"/>
          <p:cNvSpPr/>
          <p:nvPr/>
        </p:nvSpPr>
        <p:spPr bwMode="auto">
          <a:xfrm>
            <a:off x="805218" y="2647667"/>
            <a:ext cx="7096836" cy="869387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>
            <a:solidFill>
              <a:srgbClr val="996633"/>
            </a:solidFill>
          </a:ln>
        </p:spPr>
        <p:txBody>
          <a:bodyPr wrap="square" rtlCol="0">
            <a:spAutoFit/>
          </a:bodyPr>
          <a:lstStyle/>
          <a:p>
            <a:pPr marL="0" marR="0" indent="0" algn="just" defTabSz="914400" latinLnBrk="0">
              <a:lnSpc>
                <a:spcPct val="150000"/>
              </a:lnSpc>
              <a:buClrTx/>
              <a:buSzTx/>
              <a:tabLst/>
            </a:pPr>
            <a:r>
              <a:rPr lang="en-US" sz="1600" b="0" dirty="0" smtClean="0"/>
              <a:t>Now the properties are continually visible in a separate pane and reflect the properties of whichever object you have currently highlighted</a:t>
            </a:r>
          </a:p>
        </p:txBody>
      </p:sp>
      <p:sp>
        <p:nvSpPr>
          <p:cNvPr id="13" name="Rounded Rectangle 12"/>
          <p:cNvSpPr/>
          <p:nvPr/>
        </p:nvSpPr>
        <p:spPr bwMode="auto">
          <a:xfrm>
            <a:off x="846161" y="3821376"/>
            <a:ext cx="7096836" cy="460765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>
            <a:solidFill>
              <a:srgbClr val="996633"/>
            </a:solidFill>
          </a:ln>
        </p:spPr>
        <p:txBody>
          <a:bodyPr wrap="square" rtlCol="0">
            <a:spAutoFit/>
          </a:bodyPr>
          <a:lstStyle/>
          <a:p>
            <a:pPr marL="0" marR="0" indent="0" algn="just" defTabSz="914400" latinLnBrk="0">
              <a:lnSpc>
                <a:spcPct val="150000"/>
              </a:lnSpc>
              <a:buClrTx/>
              <a:buSzTx/>
              <a:tabLst/>
            </a:pPr>
            <a:r>
              <a:rPr lang="en-US" sz="1600" b="0" dirty="0" smtClean="0"/>
              <a:t>The properties can be displayed or changed directly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Confidential  |  Copyright © Larsen &amp; Toubro Infotech Ltd.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A9766C7-BB3B-4B1F-9B1E-ECD0101CC363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854" y="1228300"/>
            <a:ext cx="7902054" cy="4995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700746" y="349267"/>
            <a:ext cx="62810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0" i="1" dirty="0" smtClean="0"/>
              <a:t>Designing a Query</a:t>
            </a:r>
            <a:r>
              <a:rPr lang="en-US" b="0" i="1" dirty="0" smtClean="0"/>
              <a:t> – Accessing Object Properties</a:t>
            </a:r>
            <a:endParaRPr lang="en-US" b="0" i="1" dirty="0"/>
          </a:p>
        </p:txBody>
      </p:sp>
      <p:sp>
        <p:nvSpPr>
          <p:cNvPr id="9" name="Rectangle 8"/>
          <p:cNvSpPr/>
          <p:nvPr/>
        </p:nvSpPr>
        <p:spPr bwMode="auto">
          <a:xfrm>
            <a:off x="6632811" y="1637731"/>
            <a:ext cx="2033517" cy="4858603"/>
          </a:xfrm>
          <a:prstGeom prst="rect">
            <a:avLst/>
          </a:prstGeom>
          <a:solidFill>
            <a:srgbClr val="FFFF00">
              <a:alpha val="22000"/>
            </a:srgbClr>
          </a:solidFill>
          <a:ln w="9525" cap="flat" cmpd="sng" algn="ctr">
            <a:solidFill>
              <a:srgbClr val="CC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2 – Editing Multiple Objects</a:t>
            </a: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996285" y="1378423"/>
            <a:ext cx="7246961" cy="982640"/>
          </a:xfrm>
          <a:prstGeom prst="roundRect">
            <a:avLst>
              <a:gd name="adj" fmla="val 5231"/>
            </a:avLst>
          </a:prstGeom>
          <a:gradFill rotWithShape="1">
            <a:gsLst>
              <a:gs pos="0">
                <a:srgbClr val="FFFFFF"/>
              </a:gs>
              <a:gs pos="100000">
                <a:srgbClr val="FEEFB8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 anchor="ctr"/>
          <a:lstStyle/>
          <a:p>
            <a:pPr marL="225425" indent="-225425" eaLnBrk="1" hangingPunct="1">
              <a:lnSpc>
                <a:spcPct val="20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en-GB" sz="1800" b="0" dirty="0" smtClean="0">
                <a:ea typeface="Arial Unicode MS" pitchFamily="34" charset="-128"/>
                <a:cs typeface="Arial" charset="0"/>
              </a:rPr>
              <a:t>In the BW 3.X Query Designer it was possible to work with one object at a time</a:t>
            </a:r>
          </a:p>
        </p:txBody>
      </p:sp>
      <p:sp>
        <p:nvSpPr>
          <p:cNvPr id="10" name="Isosceles Triangle 9"/>
          <p:cNvSpPr/>
          <p:nvPr/>
        </p:nvSpPr>
        <p:spPr bwMode="auto">
          <a:xfrm rot="5400000">
            <a:off x="319647" y="1793609"/>
            <a:ext cx="766426" cy="204716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Front"/>
            <a:lightRig rig="threePt" dir="t"/>
          </a:scene3d>
          <a:sp3d>
            <a:bevelT w="101600" prst="rible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955339" y="3862318"/>
            <a:ext cx="7260611" cy="2033516"/>
          </a:xfrm>
          <a:prstGeom prst="roundRect">
            <a:avLst>
              <a:gd name="adj" fmla="val 5231"/>
            </a:avLst>
          </a:prstGeom>
          <a:gradFill rotWithShape="1">
            <a:gsLst>
              <a:gs pos="0">
                <a:srgbClr val="FFFFFF"/>
              </a:gs>
              <a:gs pos="100000">
                <a:srgbClr val="FEEFB8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 anchor="ctr"/>
          <a:lstStyle/>
          <a:p>
            <a:pPr marL="225425" indent="-225425" eaLnBrk="1" hangingPunct="1">
              <a:lnSpc>
                <a:spcPct val="20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en-GB" sz="1800" b="0" dirty="0" smtClean="0">
                <a:ea typeface="Arial Unicode MS" pitchFamily="34" charset="-128"/>
                <a:cs typeface="Arial" charset="0"/>
              </a:rPr>
              <a:t>For </a:t>
            </a:r>
            <a:r>
              <a:rPr lang="en-GB" sz="1800" b="0" dirty="0" err="1" smtClean="0">
                <a:ea typeface="Arial Unicode MS" pitchFamily="34" charset="-128"/>
                <a:cs typeface="Arial" charset="0"/>
              </a:rPr>
              <a:t>Eg</a:t>
            </a:r>
            <a:r>
              <a:rPr lang="en-GB" sz="1800" b="0" dirty="0" smtClean="0">
                <a:ea typeface="Arial Unicode MS" pitchFamily="34" charset="-128"/>
                <a:cs typeface="Arial" charset="0"/>
              </a:rPr>
              <a:t>: You can drag and drop multiple objects together and also change the  properties of multiple objects of the same type simultaneously</a:t>
            </a:r>
            <a:endParaRPr lang="en-US" sz="1800" b="0" dirty="0">
              <a:ea typeface="Arial Unicode MS" pitchFamily="34" charset="-128"/>
              <a:cs typeface="Arial" charset="0"/>
            </a:endParaRPr>
          </a:p>
        </p:txBody>
      </p:sp>
      <p:sp>
        <p:nvSpPr>
          <p:cNvPr id="14" name="AutoShape 10"/>
          <p:cNvSpPr>
            <a:spLocks noChangeArrowheads="1"/>
          </p:cNvSpPr>
          <p:nvPr/>
        </p:nvSpPr>
        <p:spPr bwMode="auto">
          <a:xfrm>
            <a:off x="1009931" y="2524836"/>
            <a:ext cx="7246963" cy="1187355"/>
          </a:xfrm>
          <a:prstGeom prst="roundRect">
            <a:avLst>
              <a:gd name="adj" fmla="val 5231"/>
            </a:avLst>
          </a:prstGeom>
          <a:gradFill rotWithShape="1">
            <a:gsLst>
              <a:gs pos="0">
                <a:srgbClr val="FFFFFF"/>
              </a:gs>
              <a:gs pos="100000">
                <a:srgbClr val="FEEFB8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 anchor="ctr"/>
          <a:lstStyle/>
          <a:p>
            <a:pPr marL="225425" indent="-225425" eaLnBrk="1" hangingPunct="1">
              <a:lnSpc>
                <a:spcPct val="20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en-GB" sz="1800" b="0" dirty="0" smtClean="0">
                <a:ea typeface="Arial Unicode MS" pitchFamily="34" charset="-128"/>
                <a:cs typeface="Arial" charset="0"/>
              </a:rPr>
              <a:t>It is now possible to perform actions on multiple objects simultaneously</a:t>
            </a:r>
          </a:p>
        </p:txBody>
      </p:sp>
      <p:sp>
        <p:nvSpPr>
          <p:cNvPr id="15" name="Isosceles Triangle 14"/>
          <p:cNvSpPr/>
          <p:nvPr/>
        </p:nvSpPr>
        <p:spPr bwMode="auto">
          <a:xfrm rot="5400000">
            <a:off x="333295" y="3076500"/>
            <a:ext cx="766426" cy="204716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Front"/>
            <a:lightRig rig="threePt" dir="t"/>
          </a:scene3d>
          <a:sp3d>
            <a:bevelT w="101600" prst="rible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6" name="Isosceles Triangle 15"/>
          <p:cNvSpPr/>
          <p:nvPr/>
        </p:nvSpPr>
        <p:spPr bwMode="auto">
          <a:xfrm rot="5400000">
            <a:off x="346943" y="4727882"/>
            <a:ext cx="766426" cy="204716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Front"/>
            <a:lightRig rig="threePt" dir="t"/>
          </a:scene3d>
          <a:sp3d>
            <a:bevelT w="101600" prst="rible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Query – </a:t>
            </a:r>
            <a:r>
              <a:rPr lang="en-US" sz="2000" dirty="0" smtClean="0"/>
              <a:t>Selecting Multiple Characteristics simultaneously</a:t>
            </a:r>
            <a:endParaRPr lang="en-US" dirty="0" smtClean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251" y="1194252"/>
            <a:ext cx="8284191" cy="527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 bwMode="auto">
          <a:xfrm>
            <a:off x="327546" y="3302758"/>
            <a:ext cx="1910687" cy="232012"/>
          </a:xfrm>
          <a:prstGeom prst="rect">
            <a:avLst/>
          </a:prstGeom>
          <a:solidFill>
            <a:srgbClr val="FFFF00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27546" y="3603009"/>
            <a:ext cx="1856096" cy="218364"/>
          </a:xfrm>
          <a:prstGeom prst="rect">
            <a:avLst/>
          </a:prstGeom>
          <a:solidFill>
            <a:srgbClr val="FFFF00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Query – Editing Multiple Characteristics simultaneously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922" y="1318856"/>
            <a:ext cx="7547211" cy="4686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 bwMode="auto">
          <a:xfrm>
            <a:off x="6646460" y="2565779"/>
            <a:ext cx="1651379" cy="627797"/>
          </a:xfrm>
          <a:prstGeom prst="rect">
            <a:avLst/>
          </a:prstGeom>
          <a:solidFill>
            <a:srgbClr val="FFFF00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Query – Editing Multiple Characteristics simultaneously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8740" y="1209322"/>
            <a:ext cx="7765577" cy="5014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 bwMode="auto">
          <a:xfrm>
            <a:off x="2483893" y="3739487"/>
            <a:ext cx="1937982" cy="327546"/>
          </a:xfrm>
          <a:prstGeom prst="rect">
            <a:avLst/>
          </a:prstGeom>
          <a:solidFill>
            <a:srgbClr val="FFFF00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3 – Editing Multiple Objects (Contd.)</a:t>
            </a:r>
          </a:p>
        </p:txBody>
      </p:sp>
      <p:sp>
        <p:nvSpPr>
          <p:cNvPr id="6" name="Rectangle 5"/>
          <p:cNvSpPr/>
          <p:nvPr/>
        </p:nvSpPr>
        <p:spPr>
          <a:xfrm>
            <a:off x="996280" y="1403451"/>
            <a:ext cx="7328854" cy="109409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EF0BC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77813" indent="-177800" algn="just" eaLnBrk="1" hangingPunct="1">
              <a:lnSpc>
                <a:spcPct val="200000"/>
              </a:lnSpc>
            </a:pPr>
            <a:r>
              <a:rPr lang="en-US" sz="1800" b="0" dirty="0" smtClean="0"/>
              <a:t>You could also highlight all key figures in the query and modify the property to use no decimal places</a:t>
            </a:r>
            <a:endParaRPr lang="en-US" sz="1200" b="0" dirty="0"/>
          </a:p>
        </p:txBody>
      </p:sp>
      <p:sp>
        <p:nvSpPr>
          <p:cNvPr id="8" name="Oval 7"/>
          <p:cNvSpPr/>
          <p:nvPr/>
        </p:nvSpPr>
        <p:spPr bwMode="auto">
          <a:xfrm>
            <a:off x="504961" y="1719618"/>
            <a:ext cx="368490" cy="627797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Righ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96280" y="2699989"/>
            <a:ext cx="7342502" cy="120327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EF0BC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77813" indent="-177800" algn="just" eaLnBrk="1" hangingPunct="1">
              <a:lnSpc>
                <a:spcPct val="200000"/>
              </a:lnSpc>
            </a:pPr>
            <a:r>
              <a:rPr lang="en-US" sz="1800" b="0" dirty="0" smtClean="0"/>
              <a:t>This setting change would affect all key figures you had previously highlighted</a:t>
            </a:r>
            <a:endParaRPr lang="en-US" sz="1200" b="0" dirty="0"/>
          </a:p>
        </p:txBody>
      </p:sp>
      <p:sp>
        <p:nvSpPr>
          <p:cNvPr id="12" name="Rectangle 11"/>
          <p:cNvSpPr/>
          <p:nvPr/>
        </p:nvSpPr>
        <p:spPr>
          <a:xfrm>
            <a:off x="982633" y="4094332"/>
            <a:ext cx="7410740" cy="111911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EF0BC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77813" indent="-177800" algn="just" eaLnBrk="1" hangingPunct="1">
              <a:lnSpc>
                <a:spcPct val="200000"/>
              </a:lnSpc>
            </a:pPr>
            <a:r>
              <a:rPr lang="en-US" sz="1800" b="0" dirty="0" smtClean="0"/>
              <a:t>This removes the need to repeat this action individually for each key figure</a:t>
            </a:r>
          </a:p>
          <a:p>
            <a:pPr marL="277813" indent="-177800" algn="just" eaLnBrk="1" hangingPunct="1">
              <a:lnSpc>
                <a:spcPct val="150000"/>
              </a:lnSpc>
              <a:buFontTx/>
              <a:buChar char="•"/>
            </a:pPr>
            <a:endParaRPr lang="en-US" sz="1200" b="0" dirty="0"/>
          </a:p>
        </p:txBody>
      </p:sp>
      <p:sp>
        <p:nvSpPr>
          <p:cNvPr id="15" name="Oval 14"/>
          <p:cNvSpPr/>
          <p:nvPr/>
        </p:nvSpPr>
        <p:spPr bwMode="auto">
          <a:xfrm>
            <a:off x="504961" y="2920622"/>
            <a:ext cx="368490" cy="627797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Righ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477665" y="4244454"/>
            <a:ext cx="368490" cy="627797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perspectiveRigh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610226" y="142875"/>
            <a:ext cx="6356350" cy="765175"/>
          </a:xfrm>
        </p:spPr>
        <p:txBody>
          <a:bodyPr/>
          <a:lstStyle/>
          <a:p>
            <a:r>
              <a:rPr lang="en-US" dirty="0" smtClean="0"/>
              <a:t>Designing a Query – </a:t>
            </a:r>
            <a:r>
              <a:rPr lang="en-US" sz="2000" dirty="0" smtClean="0"/>
              <a:t>Selecting Multiple Key Figure </a:t>
            </a:r>
            <a:endParaRPr lang="en-US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331" y="1210626"/>
            <a:ext cx="7629099" cy="5008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 bwMode="auto">
          <a:xfrm>
            <a:off x="4490113" y="2292824"/>
            <a:ext cx="2129051" cy="177421"/>
          </a:xfrm>
          <a:prstGeom prst="rect">
            <a:avLst/>
          </a:prstGeom>
          <a:solidFill>
            <a:srgbClr val="FFFF00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4465089" y="2663592"/>
            <a:ext cx="2129051" cy="177421"/>
          </a:xfrm>
          <a:prstGeom prst="rect">
            <a:avLst/>
          </a:prstGeom>
          <a:solidFill>
            <a:srgbClr val="FFFF00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E35E0CB-CE2A-4E0B-B3DF-97C7220A5405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Contents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32352" y="1335200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32352" y="2000363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32352" y="2675050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08615" y="1395525"/>
            <a:ext cx="38635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Overview of </a:t>
            </a:r>
            <a:r>
              <a:rPr lang="en-GB" b="0" dirty="0" err="1" smtClean="0">
                <a:latin typeface="Trebuchet MS" pitchFamily="34" charset="0"/>
              </a:rPr>
              <a:t>BEx</a:t>
            </a:r>
            <a:r>
              <a:rPr lang="en-GB" b="0" dirty="0" smtClean="0">
                <a:latin typeface="Trebuchet MS" pitchFamily="34" charset="0"/>
              </a:rPr>
              <a:t> Query Designer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08615" y="2060688"/>
            <a:ext cx="17475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New Features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08615" y="2735375"/>
            <a:ext cx="22784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latin typeface="Trebuchet MS" pitchFamily="34" charset="0"/>
              </a:rPr>
              <a:t>Integration Aspect</a:t>
            </a:r>
            <a:endParaRPr lang="en-US" b="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Query – </a:t>
            </a:r>
            <a:r>
              <a:rPr lang="en-US" sz="2000" dirty="0" smtClean="0"/>
              <a:t>Editing Multiple Key Figure </a:t>
            </a:r>
            <a:endParaRPr lang="en-US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491" y="1200007"/>
            <a:ext cx="8461610" cy="4805007"/>
          </a:xfrm>
          <a:prstGeom prst="rect">
            <a:avLst/>
          </a:prstGeom>
          <a:solidFill>
            <a:srgbClr val="FFFF00">
              <a:alpha val="23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 bwMode="auto">
          <a:xfrm>
            <a:off x="6878472" y="1501254"/>
            <a:ext cx="2033516" cy="4599295"/>
          </a:xfrm>
          <a:prstGeom prst="rect">
            <a:avLst/>
          </a:prstGeom>
          <a:solidFill>
            <a:srgbClr val="FFFF00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Query – Editing Multiple Key Figure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7778" y="1397474"/>
            <a:ext cx="8092073" cy="492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Oval 8"/>
          <p:cNvSpPr/>
          <p:nvPr/>
        </p:nvSpPr>
        <p:spPr bwMode="auto">
          <a:xfrm>
            <a:off x="6578221" y="4053385"/>
            <a:ext cx="1815152" cy="423081"/>
          </a:xfrm>
          <a:prstGeom prst="ellipse">
            <a:avLst/>
          </a:prstGeom>
          <a:solidFill>
            <a:srgbClr val="FFFF00">
              <a:alpha val="20000"/>
            </a:srgbClr>
          </a:solidFill>
          <a:ln w="15875" cap="flat" cmpd="sng" algn="ctr">
            <a:solidFill>
              <a:srgbClr val="FFC000">
                <a:alpha val="97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4 – View object name while dragging</a:t>
            </a:r>
          </a:p>
        </p:txBody>
      </p:sp>
      <p:sp>
        <p:nvSpPr>
          <p:cNvPr id="6" name="Rectangle 5"/>
          <p:cNvSpPr/>
          <p:nvPr/>
        </p:nvSpPr>
        <p:spPr>
          <a:xfrm>
            <a:off x="703385" y="1487603"/>
            <a:ext cx="7185021" cy="2047585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indent="119063" eaLnBrk="1" hangingPunct="1">
              <a:lnSpc>
                <a:spcPct val="200000"/>
              </a:lnSpc>
              <a:defRPr/>
            </a:pPr>
            <a:r>
              <a:rPr lang="en-US" sz="1800" b="0" dirty="0" smtClean="0"/>
              <a:t>When dragging objects within the query designer it is now possible</a:t>
            </a:r>
          </a:p>
          <a:p>
            <a:pPr indent="119063" eaLnBrk="1" hangingPunct="1">
              <a:lnSpc>
                <a:spcPct val="200000"/>
              </a:lnSpc>
              <a:defRPr/>
            </a:pPr>
            <a:r>
              <a:rPr lang="en-US" sz="1800" b="0" dirty="0" smtClean="0"/>
              <a:t>to clearly and continually see the name of the object during the </a:t>
            </a:r>
          </a:p>
          <a:p>
            <a:pPr indent="119063" eaLnBrk="1" hangingPunct="1">
              <a:lnSpc>
                <a:spcPct val="200000"/>
              </a:lnSpc>
              <a:defRPr/>
            </a:pPr>
            <a:r>
              <a:rPr lang="en-US" sz="1800" b="0" dirty="0" smtClean="0"/>
              <a:t>drag operation</a:t>
            </a:r>
            <a:endParaRPr lang="en-US" sz="1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Query – View object name while dragging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181100"/>
            <a:ext cx="8562975" cy="4974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Oval 10"/>
          <p:cNvSpPr/>
          <p:nvPr/>
        </p:nvSpPr>
        <p:spPr bwMode="auto">
          <a:xfrm>
            <a:off x="2497540" y="4367284"/>
            <a:ext cx="1241947" cy="696035"/>
          </a:xfrm>
          <a:prstGeom prst="ellipse">
            <a:avLst/>
          </a:prstGeom>
          <a:solidFill>
            <a:srgbClr val="FFFF00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5 – View insertion point</a:t>
            </a:r>
          </a:p>
        </p:txBody>
      </p:sp>
      <p:sp>
        <p:nvSpPr>
          <p:cNvPr id="7" name="Rectangle 6"/>
          <p:cNvSpPr/>
          <p:nvPr/>
        </p:nvSpPr>
        <p:spPr>
          <a:xfrm>
            <a:off x="1400676" y="1477110"/>
            <a:ext cx="6515025" cy="1153551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indent="119063" eaLnBrk="1" hangingPunct="1">
              <a:lnSpc>
                <a:spcPct val="200000"/>
              </a:lnSpc>
              <a:defRPr/>
            </a:pPr>
            <a:r>
              <a:rPr lang="en-US" sz="1800" b="0" dirty="0" smtClean="0"/>
              <a:t>It is also possible to clearly see the drop point so that you </a:t>
            </a:r>
          </a:p>
          <a:p>
            <a:pPr indent="119063" eaLnBrk="1" hangingPunct="1">
              <a:lnSpc>
                <a:spcPct val="200000"/>
              </a:lnSpc>
              <a:defRPr/>
            </a:pPr>
            <a:r>
              <a:rPr lang="en-US" sz="1800" b="0" dirty="0" smtClean="0"/>
              <a:t>know where the object will be inserted</a:t>
            </a:r>
          </a:p>
        </p:txBody>
      </p:sp>
      <p:sp>
        <p:nvSpPr>
          <p:cNvPr id="8" name="Rectangle 7"/>
          <p:cNvSpPr/>
          <p:nvPr/>
        </p:nvSpPr>
        <p:spPr>
          <a:xfrm>
            <a:off x="1400676" y="2954219"/>
            <a:ext cx="6515025" cy="731520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indent="119063" eaLnBrk="1" hangingPunct="1">
              <a:lnSpc>
                <a:spcPct val="200000"/>
              </a:lnSpc>
              <a:defRPr/>
            </a:pPr>
            <a:r>
              <a:rPr lang="en-US" sz="1800" b="0" dirty="0" smtClean="0"/>
              <a:t>The drop point is identified with a strong blank line</a:t>
            </a:r>
            <a:endParaRPr lang="en-US" sz="1800" b="0" dirty="0"/>
          </a:p>
        </p:txBody>
      </p:sp>
      <p:sp>
        <p:nvSpPr>
          <p:cNvPr id="9" name="Right Arrow 8"/>
          <p:cNvSpPr/>
          <p:nvPr/>
        </p:nvSpPr>
        <p:spPr bwMode="auto">
          <a:xfrm>
            <a:off x="612885" y="1800665"/>
            <a:ext cx="617615" cy="36576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0" name="Right Arrow 9"/>
          <p:cNvSpPr/>
          <p:nvPr/>
        </p:nvSpPr>
        <p:spPr bwMode="auto">
          <a:xfrm>
            <a:off x="641020" y="3066758"/>
            <a:ext cx="617615" cy="36576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Query – View Insertion point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967" y="1214651"/>
            <a:ext cx="8093123" cy="4885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 bwMode="auto">
          <a:xfrm>
            <a:off x="4585648" y="2524836"/>
            <a:ext cx="2374710" cy="300251"/>
          </a:xfrm>
          <a:prstGeom prst="rect">
            <a:avLst/>
          </a:prstGeom>
          <a:solidFill>
            <a:srgbClr val="FFFF00">
              <a:alpha val="24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6 – Editing of Text</a:t>
            </a: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873457" y="1733266"/>
            <a:ext cx="6728342" cy="1009935"/>
          </a:xfrm>
          <a:prstGeom prst="chevron">
            <a:avLst>
              <a:gd name="adj" fmla="val 16587"/>
            </a:avLst>
          </a:prstGeom>
          <a:gradFill rotWithShape="1">
            <a:gsLst>
              <a:gs pos="0">
                <a:srgbClr val="FDCE49"/>
              </a:gs>
              <a:gs pos="50000">
                <a:srgbClr val="FFF9DD"/>
              </a:gs>
              <a:gs pos="100000">
                <a:srgbClr val="FDCE49"/>
              </a:gs>
            </a:gsLst>
            <a:lin ang="5400000" scaled="1"/>
          </a:gra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en-US" sz="1800" b="0" dirty="0" smtClean="0"/>
              <a:t>You are able to edit the text of objects directly in the pane (</a:t>
            </a:r>
            <a:r>
              <a:rPr lang="en-US" sz="1800" b="0" dirty="0" err="1" smtClean="0"/>
              <a:t>ie</a:t>
            </a:r>
            <a:r>
              <a:rPr lang="en-US" sz="1800" b="0" dirty="0" smtClean="0"/>
              <a:t>., in the rows pane)</a:t>
            </a:r>
            <a:endParaRPr lang="en-US" sz="1800" b="0" dirty="0"/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870689" y="3043452"/>
            <a:ext cx="6785700" cy="1596788"/>
          </a:xfrm>
          <a:prstGeom prst="chevron">
            <a:avLst>
              <a:gd name="adj" fmla="val 16587"/>
            </a:avLst>
          </a:prstGeom>
          <a:gradFill rotWithShape="1">
            <a:gsLst>
              <a:gs pos="0">
                <a:srgbClr val="FDCE49"/>
              </a:gs>
              <a:gs pos="50000">
                <a:srgbClr val="FFF9DD"/>
              </a:gs>
              <a:gs pos="100000">
                <a:srgbClr val="FDCE49"/>
              </a:gs>
            </a:gsLst>
            <a:lin ang="5400000" scaled="1"/>
          </a:gra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en-US" sz="1800" b="0" dirty="0" smtClean="0"/>
              <a:t>In the past you had to use the menu option to achieve this which would the  open a new dialogue box where you made the text change</a:t>
            </a:r>
            <a:endParaRPr lang="en-US" sz="1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Query – Editing of text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2707" y="1266092"/>
            <a:ext cx="7779435" cy="49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 bwMode="auto">
          <a:xfrm>
            <a:off x="6597748" y="2715065"/>
            <a:ext cx="1702190" cy="844061"/>
          </a:xfrm>
          <a:prstGeom prst="rect">
            <a:avLst/>
          </a:prstGeom>
          <a:solidFill>
            <a:srgbClr val="FFFF00">
              <a:alpha val="21000"/>
            </a:srgbClr>
          </a:solidFill>
          <a:ln w="9525" cap="flat" cmpd="sng" algn="ctr">
            <a:solidFill>
              <a:srgbClr val="FFFF00">
                <a:alpha val="22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7 – Text &amp; Technical Name Display </a:t>
            </a:r>
          </a:p>
        </p:txBody>
      </p:sp>
      <p:sp>
        <p:nvSpPr>
          <p:cNvPr id="6" name="Rectangle 5"/>
          <p:cNvSpPr/>
          <p:nvPr/>
        </p:nvSpPr>
        <p:spPr>
          <a:xfrm>
            <a:off x="532263" y="1214649"/>
            <a:ext cx="8134065" cy="872483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800" b="0" dirty="0" smtClean="0"/>
              <a:t>You can also choose to display the technical names either before or after the text or without the text</a:t>
            </a:r>
            <a:endParaRPr lang="en-US" sz="1800" b="0" dirty="0"/>
          </a:p>
        </p:txBody>
      </p:sp>
      <p:grpSp>
        <p:nvGrpSpPr>
          <p:cNvPr id="8" name="Group 7"/>
          <p:cNvGrpSpPr/>
          <p:nvPr/>
        </p:nvGrpSpPr>
        <p:grpSpPr>
          <a:xfrm>
            <a:off x="573206" y="2380122"/>
            <a:ext cx="7997588" cy="3815962"/>
            <a:chOff x="573206" y="2079866"/>
            <a:chExt cx="7997588" cy="3162300"/>
          </a:xfrm>
        </p:grpSpPr>
        <p:pic>
          <p:nvPicPr>
            <p:cNvPr id="14340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73206" y="2079866"/>
              <a:ext cx="7997588" cy="3162300"/>
            </a:xfrm>
            <a:prstGeom prst="rect">
              <a:avLst/>
            </a:prstGeom>
            <a:noFill/>
            <a:ln w="9525">
              <a:solidFill>
                <a:srgbClr val="996633"/>
              </a:solidFill>
              <a:miter lim="800000"/>
              <a:headEnd/>
              <a:tailEnd/>
            </a:ln>
            <a:effectLst/>
          </p:spPr>
        </p:pic>
        <p:sp>
          <p:nvSpPr>
            <p:cNvPr id="9" name="Rectangle 8"/>
            <p:cNvSpPr/>
            <p:nvPr/>
          </p:nvSpPr>
          <p:spPr bwMode="auto">
            <a:xfrm>
              <a:off x="5295332" y="2483888"/>
              <a:ext cx="1064526" cy="1433015"/>
            </a:xfrm>
            <a:prstGeom prst="rect">
              <a:avLst/>
            </a:prstGeom>
            <a:solidFill>
              <a:srgbClr val="FFFF00">
                <a:alpha val="24000"/>
              </a:srgbClr>
            </a:solidFill>
            <a:ln w="9525" cap="flat" cmpd="sng" algn="ctr">
              <a:solidFill>
                <a:srgbClr val="99663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8 – Text &amp; Technical Name Display 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615" y="2190328"/>
            <a:ext cx="8175009" cy="3746447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491320" y="1296537"/>
            <a:ext cx="8134065" cy="64633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1800" dirty="0" smtClean="0"/>
              <a:t>It is also possible to switch the query designer layout to use the old 3.x design</a:t>
            </a:r>
            <a:endParaRPr lang="en-US" sz="1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32352" y="1335200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32352" y="2000363"/>
            <a:ext cx="457200" cy="457200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32352" y="2675050"/>
            <a:ext cx="457200" cy="457200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08615" y="1395525"/>
            <a:ext cx="38635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Overview of </a:t>
            </a:r>
            <a:r>
              <a:rPr lang="en-GB" b="0" dirty="0" err="1" smtClean="0">
                <a:latin typeface="Trebuchet MS" pitchFamily="34" charset="0"/>
              </a:rPr>
              <a:t>BEx</a:t>
            </a:r>
            <a:r>
              <a:rPr lang="en-GB" b="0" dirty="0" smtClean="0">
                <a:latin typeface="Trebuchet MS" pitchFamily="34" charset="0"/>
              </a:rPr>
              <a:t> Query Designer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08615" y="2060688"/>
            <a:ext cx="17475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rgbClr val="C0C0C0"/>
                </a:solidFill>
              </a:rPr>
              <a:t>New Features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08615" y="2735375"/>
            <a:ext cx="22784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rgbClr val="C0C0C0"/>
                </a:solidFill>
              </a:rPr>
              <a:t>Integration Aspect</a:t>
            </a:r>
            <a:endParaRPr lang="en-US" b="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9 – Better layout of editors</a:t>
            </a: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1054099" y="1528545"/>
            <a:ext cx="7161852" cy="2110283"/>
          </a:xfrm>
          <a:prstGeom prst="roundRect">
            <a:avLst>
              <a:gd name="adj" fmla="val 5231"/>
            </a:avLst>
          </a:prstGeom>
          <a:gradFill rotWithShape="1">
            <a:gsLst>
              <a:gs pos="0">
                <a:srgbClr val="FFFFFF"/>
              </a:gs>
              <a:gs pos="100000">
                <a:srgbClr val="FEEFB8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 anchor="ctr"/>
          <a:lstStyle/>
          <a:p>
            <a:pPr lvl="0" algn="just">
              <a:lnSpc>
                <a:spcPct val="200000"/>
              </a:lnSpc>
            </a:pPr>
            <a:r>
              <a:rPr lang="en-US" b="0" dirty="0" smtClean="0">
                <a:solidFill>
                  <a:srgbClr val="000000"/>
                </a:solidFill>
              </a:rPr>
              <a:t>The editors for formulas, variables, exceptions and conditions have been enhanced with better layouts and new features</a:t>
            </a:r>
            <a:endParaRPr lang="en-US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Query – Formula Editor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469" y="1125415"/>
            <a:ext cx="6963508" cy="5430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Query – Exception Editor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142699" y="4899546"/>
            <a:ext cx="3125337" cy="586854"/>
          </a:xfrm>
          <a:prstGeom prst="rect">
            <a:avLst/>
          </a:prstGeom>
          <a:solidFill>
            <a:srgbClr val="FFFF00">
              <a:alpha val="21000"/>
            </a:srgbClr>
          </a:solidFill>
          <a:ln w="9525" cap="flat" cmpd="sng" algn="ctr">
            <a:solidFill>
              <a:schemeClr val="tx2">
                <a:alpha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3206" y="1214651"/>
            <a:ext cx="7874758" cy="5350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4038" y="1033463"/>
            <a:ext cx="54959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Query – Formula Editor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3457" y="1179253"/>
            <a:ext cx="7356143" cy="542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610226" y="142875"/>
            <a:ext cx="6356350" cy="765175"/>
          </a:xfrm>
        </p:spPr>
        <p:txBody>
          <a:bodyPr/>
          <a:lstStyle/>
          <a:p>
            <a:r>
              <a:rPr lang="en-US" dirty="0" smtClean="0"/>
              <a:t>Feature 10 – Menu Functions for all activities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13904" y="2988860"/>
            <a:ext cx="8549968" cy="3622559"/>
            <a:chOff x="236348" y="2566709"/>
            <a:chExt cx="8549968" cy="3362325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6348" y="2590307"/>
              <a:ext cx="2447925" cy="2714625"/>
            </a:xfrm>
            <a:prstGeom prst="rect">
              <a:avLst/>
            </a:prstGeom>
            <a:noFill/>
            <a:ln w="9525">
              <a:solidFill>
                <a:srgbClr val="996633"/>
              </a:solidFill>
              <a:miter lim="800000"/>
              <a:headEnd/>
              <a:tailEnd/>
            </a:ln>
            <a:effectLst/>
          </p:spPr>
        </p:pic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38367" y="2580426"/>
              <a:ext cx="2247900" cy="1123950"/>
            </a:xfrm>
            <a:prstGeom prst="rect">
              <a:avLst/>
            </a:prstGeom>
            <a:noFill/>
            <a:ln w="9525">
              <a:solidFill>
                <a:srgbClr val="996633"/>
              </a:solidFill>
              <a:miter lim="800000"/>
              <a:headEnd/>
              <a:tailEnd/>
            </a:ln>
            <a:effectLst/>
          </p:spPr>
        </p:pic>
        <p:pic>
          <p:nvPicPr>
            <p:cNvPr id="20485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018254" y="2566709"/>
              <a:ext cx="1809750" cy="3362325"/>
            </a:xfrm>
            <a:prstGeom prst="rect">
              <a:avLst/>
            </a:prstGeom>
            <a:noFill/>
            <a:ln w="9525">
              <a:solidFill>
                <a:srgbClr val="996633"/>
              </a:solidFill>
              <a:miter lim="800000"/>
              <a:headEnd/>
              <a:tailEnd/>
            </a:ln>
            <a:effectLst/>
          </p:spPr>
        </p:pic>
        <p:pic>
          <p:nvPicPr>
            <p:cNvPr id="20486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881316" y="2578578"/>
              <a:ext cx="1905000" cy="800100"/>
            </a:xfrm>
            <a:prstGeom prst="rect">
              <a:avLst/>
            </a:prstGeom>
            <a:noFill/>
            <a:ln w="9525">
              <a:solidFill>
                <a:srgbClr val="996633"/>
              </a:solidFill>
              <a:miter lim="800000"/>
              <a:headEnd/>
              <a:tailEnd/>
            </a:ln>
            <a:effectLst/>
          </p:spPr>
        </p:pic>
      </p:grpSp>
      <p:sp>
        <p:nvSpPr>
          <p:cNvPr id="10" name="Rectangle 9"/>
          <p:cNvSpPr/>
          <p:nvPr/>
        </p:nvSpPr>
        <p:spPr>
          <a:xfrm>
            <a:off x="313900" y="1146415"/>
            <a:ext cx="8488906" cy="1754326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231775" indent="-231775" algn="just">
              <a:lnSpc>
                <a:spcPct val="150000"/>
              </a:lnSpc>
              <a:buBlip>
                <a:blip r:embed="rId6"/>
              </a:buBlip>
            </a:pPr>
            <a:r>
              <a:rPr lang="en-US" sz="1800" b="0" dirty="0" smtClean="0"/>
              <a:t> Menus are now available for all major activities in the Query Designer </a:t>
            </a:r>
          </a:p>
          <a:p>
            <a:pPr marL="231775" indent="-231775" algn="just">
              <a:lnSpc>
                <a:spcPct val="150000"/>
              </a:lnSpc>
              <a:buBlip>
                <a:blip r:embed="rId6"/>
              </a:buBlip>
            </a:pPr>
            <a:r>
              <a:rPr lang="en-US" sz="1800" b="0" dirty="0" smtClean="0"/>
              <a:t> The tasks are grouped for ease of use</a:t>
            </a:r>
          </a:p>
          <a:p>
            <a:pPr marL="231775" indent="-231775" algn="just">
              <a:lnSpc>
                <a:spcPct val="150000"/>
              </a:lnSpc>
              <a:buBlip>
                <a:blip r:embed="rId6"/>
              </a:buBlip>
            </a:pPr>
            <a:r>
              <a:rPr lang="en-US" sz="1800" b="0" dirty="0" smtClean="0"/>
              <a:t> The application menus and context menus now also include the corresponding icons so that you can see the shortcut (if there is one available)</a:t>
            </a:r>
            <a:endParaRPr lang="en-US" sz="1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11 – Filter Options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395784" y="1419380"/>
            <a:ext cx="8134065" cy="872483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>
            <a:solidFill>
              <a:srgbClr val="996633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800" b="0" dirty="0" smtClean="0"/>
              <a:t>With the NetWeaver 2004s </a:t>
            </a:r>
            <a:r>
              <a:rPr lang="en-US" sz="1800" b="0" dirty="0" err="1" smtClean="0"/>
              <a:t>BEx</a:t>
            </a:r>
            <a:r>
              <a:rPr lang="en-US" sz="1800" b="0" dirty="0" smtClean="0"/>
              <a:t> Query Designer the options for setting</a:t>
            </a:r>
          </a:p>
          <a:p>
            <a:pPr algn="just">
              <a:lnSpc>
                <a:spcPct val="150000"/>
              </a:lnSpc>
            </a:pPr>
            <a:r>
              <a:rPr lang="en-US" sz="1800" b="0" dirty="0" smtClean="0"/>
              <a:t> filters are redesigned and enhanced</a:t>
            </a: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863671" y="3181282"/>
            <a:ext cx="4165600" cy="269875"/>
          </a:xfrm>
          <a:prstGeom prst="roundRect">
            <a:avLst>
              <a:gd name="adj" fmla="val 16667"/>
            </a:avLst>
          </a:prstGeom>
          <a:solidFill>
            <a:srgbClr val="FDCB0C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/>
            <a:r>
              <a:rPr lang="en-US" sz="1600" dirty="0" smtClean="0">
                <a:solidFill>
                  <a:schemeClr val="tx2"/>
                </a:solidFill>
              </a:rPr>
              <a:t>Characteristic Restriction Area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863671" y="3699898"/>
            <a:ext cx="4165600" cy="269875"/>
          </a:xfrm>
          <a:prstGeom prst="roundRect">
            <a:avLst>
              <a:gd name="adj" fmla="val 16667"/>
            </a:avLst>
          </a:prstGeom>
          <a:solidFill>
            <a:srgbClr val="FDCB0C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/>
            <a:r>
              <a:rPr lang="en-US" sz="1600" dirty="0" smtClean="0">
                <a:solidFill>
                  <a:schemeClr val="tx2"/>
                </a:solidFill>
              </a:rPr>
              <a:t>Default Values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477672" y="3234523"/>
            <a:ext cx="232012" cy="259306"/>
          </a:xfrm>
          <a:prstGeom prst="roundRect">
            <a:avLst/>
          </a:prstGeom>
          <a:solidFill>
            <a:srgbClr val="99663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 smtClean="0">
                <a:solidFill>
                  <a:schemeClr val="bg1"/>
                </a:solidFill>
              </a:rPr>
              <a:t>1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rebuchet MS" pitchFamily="34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491319" y="3698548"/>
            <a:ext cx="232012" cy="259306"/>
          </a:xfrm>
          <a:prstGeom prst="roundRect">
            <a:avLst/>
          </a:prstGeom>
          <a:solidFill>
            <a:srgbClr val="99663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rebuchet MS" pitchFamily="34" charset="0"/>
              </a:rPr>
              <a:t>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36728" y="2620385"/>
            <a:ext cx="81340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dirty="0" smtClean="0"/>
              <a:t>There is a new tab page for filters available which consists of two areas: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Query – Filter Options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967" y="1214651"/>
            <a:ext cx="8175009" cy="516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 bwMode="auto">
          <a:xfrm>
            <a:off x="2415654" y="1924333"/>
            <a:ext cx="1978925" cy="272957"/>
          </a:xfrm>
          <a:prstGeom prst="rect">
            <a:avLst/>
          </a:prstGeom>
          <a:solidFill>
            <a:srgbClr val="FFFF00">
              <a:alpha val="2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4519684" y="1953907"/>
            <a:ext cx="1978925" cy="270679"/>
          </a:xfrm>
          <a:prstGeom prst="rect">
            <a:avLst/>
          </a:prstGeom>
          <a:solidFill>
            <a:srgbClr val="FFFF00">
              <a:alpha val="2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11 – Filter Options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77664" y="1187357"/>
            <a:ext cx="7642747" cy="1801509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 anchorCtr="0"/>
          <a:lstStyle/>
          <a:p>
            <a:pPr lvl="0" algn="just">
              <a:lnSpc>
                <a:spcPct val="150000"/>
              </a:lnSpc>
              <a:buFont typeface="Wingdings" pitchFamily="2" charset="2"/>
              <a:buChar char="§"/>
            </a:pPr>
            <a:endParaRPr lang="en-US" sz="1400" dirty="0" smtClean="0">
              <a:solidFill>
                <a:srgbClr val="000000"/>
              </a:solidFill>
            </a:endParaRPr>
          </a:p>
          <a:p>
            <a:pPr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b="0" dirty="0" smtClean="0">
                <a:solidFill>
                  <a:srgbClr val="000000"/>
                </a:solidFill>
              </a:rPr>
              <a:t> In the Characteristic Restrictions area, you can set static filters for your query </a:t>
            </a:r>
          </a:p>
          <a:p>
            <a:pPr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b="0" dirty="0" smtClean="0">
                <a:solidFill>
                  <a:srgbClr val="000000"/>
                </a:solidFill>
              </a:rPr>
              <a:t> Put a characteristic in this area and restrict it. </a:t>
            </a:r>
          </a:p>
          <a:p>
            <a:pPr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b="0" dirty="0" smtClean="0">
                <a:solidFill>
                  <a:srgbClr val="000000"/>
                </a:solidFill>
              </a:rPr>
              <a:t> A new feature is that you can save this filter characteristic as a re-usable object</a:t>
            </a: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607894" y="1255595"/>
            <a:ext cx="3022411" cy="539369"/>
          </a:xfrm>
          <a:custGeom>
            <a:avLst/>
            <a:gdLst>
              <a:gd name="G0" fmla="+- 17550 0 0"/>
              <a:gd name="G1" fmla="+- 4388 0 0"/>
              <a:gd name="G2" fmla="+- 21600 0 4388"/>
              <a:gd name="G3" fmla="+- 10800 0 4388"/>
              <a:gd name="G4" fmla="+- 21600 0 17550"/>
              <a:gd name="G5" fmla="*/ G4 G3 10800"/>
              <a:gd name="G6" fmla="+- 21600 0 G5"/>
              <a:gd name="T0" fmla="*/ 17550 w 21600"/>
              <a:gd name="T1" fmla="*/ 0 h 21600"/>
              <a:gd name="T2" fmla="*/ 0 w 21600"/>
              <a:gd name="T3" fmla="*/ 10800 h 21600"/>
              <a:gd name="T4" fmla="*/ 1755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50" y="0"/>
                </a:moveTo>
                <a:lnTo>
                  <a:pt x="17550" y="4388"/>
                </a:lnTo>
                <a:lnTo>
                  <a:pt x="3375" y="4388"/>
                </a:lnTo>
                <a:lnTo>
                  <a:pt x="3375" y="17212"/>
                </a:lnTo>
                <a:lnTo>
                  <a:pt x="17550" y="17212"/>
                </a:lnTo>
                <a:lnTo>
                  <a:pt x="1755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388"/>
                </a:moveTo>
                <a:lnTo>
                  <a:pt x="1350" y="17212"/>
                </a:lnTo>
                <a:lnTo>
                  <a:pt x="2700" y="17212"/>
                </a:lnTo>
                <a:lnTo>
                  <a:pt x="2700" y="4388"/>
                </a:lnTo>
                <a:close/>
              </a:path>
              <a:path w="21600" h="21600">
                <a:moveTo>
                  <a:pt x="0" y="4388"/>
                </a:moveTo>
                <a:lnTo>
                  <a:pt x="0" y="17212"/>
                </a:lnTo>
                <a:lnTo>
                  <a:pt x="675" y="17212"/>
                </a:lnTo>
                <a:lnTo>
                  <a:pt x="675" y="4388"/>
                </a:lnTo>
                <a:close/>
              </a:path>
            </a:pathLst>
          </a:custGeom>
          <a:solidFill>
            <a:srgbClr val="FDCB0C"/>
          </a:solidFill>
          <a:ln w="952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r>
              <a:rPr lang="en-US" sz="1600" dirty="0" smtClean="0"/>
              <a:t>Characteristic Restriction </a:t>
            </a:r>
            <a:endParaRPr lang="en-US" sz="1600" dirty="0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36721" y="3152635"/>
            <a:ext cx="7642747" cy="1951628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 anchorCtr="0"/>
          <a:lstStyle/>
          <a:p>
            <a:pPr lvl="0" algn="just">
              <a:lnSpc>
                <a:spcPct val="150000"/>
              </a:lnSpc>
              <a:buFont typeface="Wingdings" pitchFamily="2" charset="2"/>
              <a:buChar char="§"/>
            </a:pPr>
            <a:endParaRPr lang="en-US" sz="1400" dirty="0" smtClean="0">
              <a:solidFill>
                <a:srgbClr val="000000"/>
              </a:solidFill>
            </a:endParaRPr>
          </a:p>
          <a:p>
            <a:pPr lvl="0" algn="just">
              <a:lnSpc>
                <a:spcPct val="150000"/>
              </a:lnSpc>
              <a:buFont typeface="Wingdings" pitchFamily="2" charset="2"/>
              <a:buChar char="§"/>
            </a:pPr>
            <a:endParaRPr lang="en-US" sz="1400" b="0" dirty="0" smtClean="0">
              <a:solidFill>
                <a:srgbClr val="000000"/>
              </a:solidFill>
            </a:endParaRPr>
          </a:p>
          <a:p>
            <a:pPr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b="0" dirty="0" smtClean="0">
                <a:solidFill>
                  <a:srgbClr val="000000"/>
                </a:solidFill>
              </a:rPr>
              <a:t> In the Default Values area, you create sets of default values that will be shown to the user </a:t>
            </a:r>
          </a:p>
          <a:p>
            <a:pPr lvl="0" algn="just">
              <a:lnSpc>
                <a:spcPct val="150000"/>
              </a:lnSpc>
            </a:pPr>
            <a:r>
              <a:rPr lang="en-US" sz="1400" b="0" dirty="0" smtClean="0">
                <a:solidFill>
                  <a:srgbClr val="000000"/>
                </a:solidFill>
              </a:rPr>
              <a:t>   as a start view</a:t>
            </a:r>
          </a:p>
          <a:p>
            <a:pPr lvl="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400" b="0" dirty="0" smtClean="0">
                <a:solidFill>
                  <a:srgbClr val="000000"/>
                </a:solidFill>
              </a:rPr>
              <a:t> The user is able to change this in the report output and choose different or additional filter</a:t>
            </a:r>
          </a:p>
          <a:p>
            <a:pPr lvl="0" algn="just">
              <a:lnSpc>
                <a:spcPct val="150000"/>
              </a:lnSpc>
            </a:pPr>
            <a:r>
              <a:rPr lang="en-US" sz="1400" b="0" dirty="0" smtClean="0">
                <a:solidFill>
                  <a:srgbClr val="000000"/>
                </a:solidFill>
              </a:rPr>
              <a:t>   values for the characteristic at runtime 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566951" y="3234520"/>
            <a:ext cx="3022411" cy="539369"/>
          </a:xfrm>
          <a:custGeom>
            <a:avLst/>
            <a:gdLst>
              <a:gd name="G0" fmla="+- 17550 0 0"/>
              <a:gd name="G1" fmla="+- 4388 0 0"/>
              <a:gd name="G2" fmla="+- 21600 0 4388"/>
              <a:gd name="G3" fmla="+- 10800 0 4388"/>
              <a:gd name="G4" fmla="+- 21600 0 17550"/>
              <a:gd name="G5" fmla="*/ G4 G3 10800"/>
              <a:gd name="G6" fmla="+- 21600 0 G5"/>
              <a:gd name="T0" fmla="*/ 17550 w 21600"/>
              <a:gd name="T1" fmla="*/ 0 h 21600"/>
              <a:gd name="T2" fmla="*/ 0 w 21600"/>
              <a:gd name="T3" fmla="*/ 10800 h 21600"/>
              <a:gd name="T4" fmla="*/ 1755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50" y="0"/>
                </a:moveTo>
                <a:lnTo>
                  <a:pt x="17550" y="4388"/>
                </a:lnTo>
                <a:lnTo>
                  <a:pt x="3375" y="4388"/>
                </a:lnTo>
                <a:lnTo>
                  <a:pt x="3375" y="17212"/>
                </a:lnTo>
                <a:lnTo>
                  <a:pt x="17550" y="17212"/>
                </a:lnTo>
                <a:lnTo>
                  <a:pt x="1755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388"/>
                </a:moveTo>
                <a:lnTo>
                  <a:pt x="1350" y="17212"/>
                </a:lnTo>
                <a:lnTo>
                  <a:pt x="2700" y="17212"/>
                </a:lnTo>
                <a:lnTo>
                  <a:pt x="2700" y="4388"/>
                </a:lnTo>
                <a:close/>
              </a:path>
              <a:path w="21600" h="21600">
                <a:moveTo>
                  <a:pt x="0" y="4388"/>
                </a:moveTo>
                <a:lnTo>
                  <a:pt x="0" y="17212"/>
                </a:lnTo>
                <a:lnTo>
                  <a:pt x="675" y="17212"/>
                </a:lnTo>
                <a:lnTo>
                  <a:pt x="675" y="4388"/>
                </a:lnTo>
                <a:close/>
              </a:path>
            </a:pathLst>
          </a:custGeom>
          <a:solidFill>
            <a:srgbClr val="FDCB0C"/>
          </a:solidFill>
          <a:ln w="952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r>
              <a:rPr lang="en-US" sz="1600" dirty="0" smtClean="0"/>
              <a:t>     Default Values </a:t>
            </a:r>
            <a:endParaRPr lang="en-US" sz="1600" dirty="0"/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855927" y="5269719"/>
            <a:ext cx="7237196" cy="374650"/>
          </a:xfrm>
          <a:prstGeom prst="homePlate">
            <a:avLst>
              <a:gd name="adj" fmla="val 31229"/>
            </a:avLst>
          </a:prstGeom>
          <a:solidFill>
            <a:srgbClr val="FFF8D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 anchorCtr="0"/>
          <a:lstStyle/>
          <a:p>
            <a:pPr algn="l" eaLnBrk="0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200" dirty="0" smtClean="0"/>
              <a:t>You can save these filters so that you can reuse easily again in another query</a:t>
            </a:r>
            <a:endParaRPr kumimoji="0" lang="en-US" sz="1200" b="1" dirty="0">
              <a:solidFill>
                <a:schemeClr val="tx1"/>
              </a:solidFill>
              <a:latin typeface="Trebuchet MS" pitchFamily="34" charset="0"/>
            </a:endParaRPr>
          </a:p>
        </p:txBody>
      </p:sp>
      <p:sp>
        <p:nvSpPr>
          <p:cNvPr id="13" name="AutoShape 16"/>
          <p:cNvSpPr>
            <a:spLocks noChangeArrowheads="1"/>
          </p:cNvSpPr>
          <p:nvPr/>
        </p:nvSpPr>
        <p:spPr bwMode="auto">
          <a:xfrm>
            <a:off x="401638" y="5244936"/>
            <a:ext cx="458172" cy="446183"/>
          </a:xfrm>
          <a:custGeom>
            <a:avLst/>
            <a:gdLst>
              <a:gd name="G0" fmla="+- 12407 0 0"/>
              <a:gd name="G1" fmla="+- 5464 0 0"/>
              <a:gd name="G2" fmla="+- 21600 0 5464"/>
              <a:gd name="G3" fmla="+- 10800 0 5464"/>
              <a:gd name="G4" fmla="+- 21600 0 12407"/>
              <a:gd name="G5" fmla="*/ G4 G3 10800"/>
              <a:gd name="G6" fmla="+- 21600 0 G5"/>
              <a:gd name="T0" fmla="*/ 12407 w 21600"/>
              <a:gd name="T1" fmla="*/ 0 h 21600"/>
              <a:gd name="T2" fmla="*/ 0 w 21600"/>
              <a:gd name="T3" fmla="*/ 10800 h 21600"/>
              <a:gd name="T4" fmla="*/ 12407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407" y="0"/>
                </a:moveTo>
                <a:lnTo>
                  <a:pt x="12407" y="5464"/>
                </a:lnTo>
                <a:lnTo>
                  <a:pt x="3375" y="5464"/>
                </a:lnTo>
                <a:lnTo>
                  <a:pt x="3375" y="16136"/>
                </a:lnTo>
                <a:lnTo>
                  <a:pt x="12407" y="16136"/>
                </a:lnTo>
                <a:lnTo>
                  <a:pt x="1240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64"/>
                </a:moveTo>
                <a:lnTo>
                  <a:pt x="1350" y="16136"/>
                </a:lnTo>
                <a:lnTo>
                  <a:pt x="2700" y="16136"/>
                </a:lnTo>
                <a:lnTo>
                  <a:pt x="2700" y="5464"/>
                </a:lnTo>
                <a:close/>
              </a:path>
              <a:path w="21600" h="21600">
                <a:moveTo>
                  <a:pt x="0" y="5464"/>
                </a:moveTo>
                <a:lnTo>
                  <a:pt x="0" y="16136"/>
                </a:lnTo>
                <a:lnTo>
                  <a:pt x="675" y="16136"/>
                </a:lnTo>
                <a:lnTo>
                  <a:pt x="675" y="5464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AutoShape 19"/>
          <p:cNvSpPr>
            <a:spLocks noChangeArrowheads="1"/>
          </p:cNvSpPr>
          <p:nvPr/>
        </p:nvSpPr>
        <p:spPr bwMode="auto">
          <a:xfrm>
            <a:off x="855927" y="5788334"/>
            <a:ext cx="7237196" cy="374650"/>
          </a:xfrm>
          <a:prstGeom prst="homePlate">
            <a:avLst>
              <a:gd name="adj" fmla="val 31229"/>
            </a:avLst>
          </a:prstGeom>
          <a:solidFill>
            <a:srgbClr val="FFF8D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 anchorCtr="0"/>
          <a:lstStyle/>
          <a:p>
            <a:pPr algn="l" eaLnBrk="0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200" dirty="0" smtClean="0"/>
              <a:t>You find the saved filters in the </a:t>
            </a:r>
            <a:r>
              <a:rPr lang="en-US" sz="1200" dirty="0" err="1" smtClean="0"/>
              <a:t>InfoProvider</a:t>
            </a:r>
            <a:r>
              <a:rPr lang="en-US" sz="1200" dirty="0" smtClean="0"/>
              <a:t> panel under the node Filters</a:t>
            </a:r>
            <a:endParaRPr kumimoji="0" lang="en-US" sz="1200" b="1" dirty="0">
              <a:solidFill>
                <a:schemeClr val="tx1"/>
              </a:solidFill>
              <a:latin typeface="Trebuchet MS" pitchFamily="34" charset="0"/>
            </a:endParaRPr>
          </a:p>
        </p:txBody>
      </p:sp>
      <p:sp>
        <p:nvSpPr>
          <p:cNvPr id="15" name="AutoShape 16"/>
          <p:cNvSpPr>
            <a:spLocks noChangeArrowheads="1"/>
          </p:cNvSpPr>
          <p:nvPr/>
        </p:nvSpPr>
        <p:spPr bwMode="auto">
          <a:xfrm>
            <a:off x="401638" y="5763551"/>
            <a:ext cx="458172" cy="446183"/>
          </a:xfrm>
          <a:custGeom>
            <a:avLst/>
            <a:gdLst>
              <a:gd name="G0" fmla="+- 12407 0 0"/>
              <a:gd name="G1" fmla="+- 5464 0 0"/>
              <a:gd name="G2" fmla="+- 21600 0 5464"/>
              <a:gd name="G3" fmla="+- 10800 0 5464"/>
              <a:gd name="G4" fmla="+- 21600 0 12407"/>
              <a:gd name="G5" fmla="*/ G4 G3 10800"/>
              <a:gd name="G6" fmla="+- 21600 0 G5"/>
              <a:gd name="T0" fmla="*/ 12407 w 21600"/>
              <a:gd name="T1" fmla="*/ 0 h 21600"/>
              <a:gd name="T2" fmla="*/ 0 w 21600"/>
              <a:gd name="T3" fmla="*/ 10800 h 21600"/>
              <a:gd name="T4" fmla="*/ 12407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407" y="0"/>
                </a:moveTo>
                <a:lnTo>
                  <a:pt x="12407" y="5464"/>
                </a:lnTo>
                <a:lnTo>
                  <a:pt x="3375" y="5464"/>
                </a:lnTo>
                <a:lnTo>
                  <a:pt x="3375" y="16136"/>
                </a:lnTo>
                <a:lnTo>
                  <a:pt x="12407" y="16136"/>
                </a:lnTo>
                <a:lnTo>
                  <a:pt x="1240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64"/>
                </a:moveTo>
                <a:lnTo>
                  <a:pt x="1350" y="16136"/>
                </a:lnTo>
                <a:lnTo>
                  <a:pt x="2700" y="16136"/>
                </a:lnTo>
                <a:lnTo>
                  <a:pt x="2700" y="5464"/>
                </a:lnTo>
                <a:close/>
              </a:path>
              <a:path w="21600" h="21600">
                <a:moveTo>
                  <a:pt x="0" y="5464"/>
                </a:moveTo>
                <a:lnTo>
                  <a:pt x="0" y="16136"/>
                </a:lnTo>
                <a:lnTo>
                  <a:pt x="675" y="16136"/>
                </a:lnTo>
                <a:lnTo>
                  <a:pt x="675" y="5464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Query – Filter Options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615" y="1214651"/>
            <a:ext cx="8038532" cy="5199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 bwMode="auto">
          <a:xfrm>
            <a:off x="2402006" y="2060812"/>
            <a:ext cx="2006221" cy="723331"/>
          </a:xfrm>
          <a:prstGeom prst="rect">
            <a:avLst/>
          </a:prstGeom>
          <a:solidFill>
            <a:srgbClr val="FFFF00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653887" y="2702257"/>
            <a:ext cx="2251880" cy="300250"/>
          </a:xfrm>
          <a:prstGeom prst="rect">
            <a:avLst/>
          </a:prstGeom>
          <a:solidFill>
            <a:srgbClr val="FFFF00">
              <a:alpha val="23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12 – Exception Aggregation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728" y="3275464"/>
            <a:ext cx="8120418" cy="3261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341196" y="1282894"/>
            <a:ext cx="8338780" cy="1754326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231775" indent="-231775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800" b="0" dirty="0" smtClean="0"/>
              <a:t> Use exception aggregation to derive additional information out of a limited number of key figures provided in the </a:t>
            </a:r>
            <a:r>
              <a:rPr lang="en-US" sz="1800" b="0" dirty="0" err="1" smtClean="0"/>
              <a:t>InfoCube</a:t>
            </a:r>
            <a:r>
              <a:rPr lang="en-US" sz="1800" b="0" dirty="0" smtClean="0"/>
              <a:t> you want to analyze</a:t>
            </a:r>
          </a:p>
          <a:p>
            <a:pPr marL="231775" indent="-231775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800" b="0" dirty="0" smtClean="0"/>
              <a:t> Using the new functions of exception aggregation, you can create calculated key figures using formulas that use exception aggregation</a:t>
            </a:r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Explorer Suite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13881" t="6362" r="12090" b="9160"/>
          <a:stretch>
            <a:fillRect/>
          </a:stretch>
        </p:blipFill>
        <p:spPr bwMode="auto">
          <a:xfrm>
            <a:off x="1269242" y="1583140"/>
            <a:ext cx="6769289" cy="4531057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890511" y="6586224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12 – Exception Aggregation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5834" y="1392076"/>
            <a:ext cx="7142823" cy="1252277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t" anchorCtr="1"/>
          <a:lstStyle/>
          <a:p>
            <a:pPr lvl="0">
              <a:lnSpc>
                <a:spcPct val="150000"/>
              </a:lnSpc>
            </a:pPr>
            <a:r>
              <a:rPr lang="en-US" sz="1800" b="0" dirty="0" smtClean="0">
                <a:solidFill>
                  <a:srgbClr val="000000"/>
                </a:solidFill>
              </a:rPr>
              <a:t>You can also use calculated key figures created on the cell level </a:t>
            </a:r>
          </a:p>
          <a:p>
            <a:pPr lvl="0">
              <a:lnSpc>
                <a:spcPct val="150000"/>
              </a:lnSpc>
            </a:pPr>
            <a:r>
              <a:rPr lang="en-US" sz="1800" b="0" dirty="0" smtClean="0">
                <a:solidFill>
                  <a:srgbClr val="000000"/>
                </a:solidFill>
              </a:rPr>
              <a:t>(using the cell editor) with the new functions of exception </a:t>
            </a:r>
          </a:p>
          <a:p>
            <a:pPr lvl="0">
              <a:lnSpc>
                <a:spcPct val="150000"/>
              </a:lnSpc>
            </a:pPr>
            <a:r>
              <a:rPr lang="en-US" sz="1800" b="0" dirty="0" smtClean="0">
                <a:solidFill>
                  <a:srgbClr val="000000"/>
                </a:solidFill>
              </a:rPr>
              <a:t>aggregation</a:t>
            </a:r>
          </a:p>
          <a:p>
            <a:pPr indent="119063" eaLnBrk="1" hangingPunct="1">
              <a:lnSpc>
                <a:spcPct val="200000"/>
              </a:lnSpc>
              <a:defRPr/>
            </a:pPr>
            <a:endParaRPr lang="en-US" sz="1800" b="0" dirty="0" smtClean="0"/>
          </a:p>
        </p:txBody>
      </p:sp>
      <p:sp>
        <p:nvSpPr>
          <p:cNvPr id="8" name="Rectangle 7"/>
          <p:cNvSpPr/>
          <p:nvPr/>
        </p:nvSpPr>
        <p:spPr>
          <a:xfrm>
            <a:off x="1045834" y="2967911"/>
            <a:ext cx="7142823" cy="839818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indent="119063" eaLnBrk="1" hangingPunct="1">
              <a:lnSpc>
                <a:spcPct val="150000"/>
              </a:lnSpc>
              <a:defRPr/>
            </a:pPr>
            <a:r>
              <a:rPr lang="en-US" sz="1800" b="0" dirty="0" smtClean="0"/>
              <a:t>This new function provides you with many additional options for </a:t>
            </a:r>
          </a:p>
          <a:p>
            <a:pPr indent="119063" eaLnBrk="1" hangingPunct="1">
              <a:lnSpc>
                <a:spcPct val="150000"/>
              </a:lnSpc>
              <a:defRPr/>
            </a:pPr>
            <a:r>
              <a:rPr lang="en-US" sz="1800" b="0" dirty="0" smtClean="0"/>
              <a:t>analyses</a:t>
            </a:r>
            <a:endParaRPr lang="en-US" sz="1800" b="0" dirty="0"/>
          </a:p>
        </p:txBody>
      </p:sp>
      <p:sp>
        <p:nvSpPr>
          <p:cNvPr id="11" name="Rectangle 10"/>
          <p:cNvSpPr/>
          <p:nvPr/>
        </p:nvSpPr>
        <p:spPr>
          <a:xfrm>
            <a:off x="1004891" y="4127970"/>
            <a:ext cx="7252005" cy="1303841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t" anchorCtr="0"/>
          <a:lstStyle/>
          <a:p>
            <a:pPr indent="119063" eaLnBrk="1" hangingPunct="1">
              <a:lnSpc>
                <a:spcPct val="150000"/>
              </a:lnSpc>
              <a:defRPr/>
            </a:pPr>
            <a:r>
              <a:rPr lang="en-US" sz="1800" b="0" dirty="0" smtClean="0"/>
              <a:t>You can enter the definition for the exception aggregation in the </a:t>
            </a:r>
          </a:p>
          <a:p>
            <a:pPr indent="119063" eaLnBrk="1" hangingPunct="1">
              <a:lnSpc>
                <a:spcPct val="150000"/>
              </a:lnSpc>
              <a:defRPr/>
            </a:pPr>
            <a:r>
              <a:rPr lang="en-US" sz="1800" b="0" dirty="0" smtClean="0"/>
              <a:t>properties area for the key figure or formula at the Aggregation </a:t>
            </a:r>
          </a:p>
          <a:p>
            <a:pPr indent="119063" eaLnBrk="1" hangingPunct="1">
              <a:lnSpc>
                <a:spcPct val="150000"/>
              </a:lnSpc>
              <a:defRPr/>
            </a:pPr>
            <a:r>
              <a:rPr lang="en-US" sz="1800" b="0" dirty="0" smtClean="0"/>
              <a:t>tab page</a:t>
            </a:r>
          </a:p>
          <a:p>
            <a:pPr indent="119063" eaLnBrk="1" hangingPunct="1">
              <a:lnSpc>
                <a:spcPct val="150000"/>
              </a:lnSpc>
              <a:defRPr/>
            </a:pPr>
            <a:endParaRPr lang="en-US" sz="1800" b="0" dirty="0"/>
          </a:p>
        </p:txBody>
      </p:sp>
      <p:sp>
        <p:nvSpPr>
          <p:cNvPr id="14" name="Rectangle 13"/>
          <p:cNvSpPr/>
          <p:nvPr/>
        </p:nvSpPr>
        <p:spPr>
          <a:xfrm>
            <a:off x="307073" y="1637731"/>
            <a:ext cx="5663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925" indent="-288925">
              <a:buBlip>
                <a:blip r:embed="rId2"/>
              </a:buBlip>
            </a:pPr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15" name="Rectangle 14"/>
          <p:cNvSpPr/>
          <p:nvPr/>
        </p:nvSpPr>
        <p:spPr>
          <a:xfrm>
            <a:off x="307074" y="3043451"/>
            <a:ext cx="470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925" indent="-288925">
              <a:buBlip>
                <a:blip r:embed="rId2"/>
              </a:buBlip>
            </a:pPr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16" name="Rectangle 15"/>
          <p:cNvSpPr/>
          <p:nvPr/>
        </p:nvSpPr>
        <p:spPr>
          <a:xfrm>
            <a:off x="307074" y="4339988"/>
            <a:ext cx="470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925" indent="-288925">
              <a:buBlip>
                <a:blip r:embed="rId2"/>
              </a:buBlip>
            </a:pPr>
            <a:r>
              <a:rPr lang="en-US" sz="3600" dirty="0" smtClean="0"/>
              <a:t> 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13 – Default Value of Variable</a:t>
            </a:r>
          </a:p>
        </p:txBody>
      </p:sp>
      <p:sp>
        <p:nvSpPr>
          <p:cNvPr id="6" name="Rectangle 5"/>
          <p:cNvSpPr/>
          <p:nvPr/>
        </p:nvSpPr>
        <p:spPr>
          <a:xfrm>
            <a:off x="436728" y="1214657"/>
            <a:ext cx="8134065" cy="968984"/>
          </a:xfrm>
          <a:prstGeom prst="rect">
            <a:avLst/>
          </a:prstGeom>
          <a:solidFill>
            <a:srgbClr val="FEF5E2"/>
          </a:solidFill>
          <a:ln w="25400">
            <a:solidFill>
              <a:srgbClr val="BF7F3F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 anchorCtr="0"/>
          <a:lstStyle/>
          <a:p>
            <a:pPr algn="just">
              <a:lnSpc>
                <a:spcPct val="150000"/>
              </a:lnSpc>
            </a:pPr>
            <a:r>
              <a:rPr lang="en-US" sz="1800" b="0" dirty="0" smtClean="0">
                <a:solidFill>
                  <a:srgbClr val="000000"/>
                </a:solidFill>
              </a:rPr>
              <a:t>In BW 3.5 Query Designer it was only possible to define a single default value</a:t>
            </a:r>
          </a:p>
          <a:p>
            <a:pPr algn="just">
              <a:lnSpc>
                <a:spcPct val="150000"/>
              </a:lnSpc>
            </a:pPr>
            <a:r>
              <a:rPr lang="en-US" sz="1800" b="0" dirty="0" smtClean="0">
                <a:solidFill>
                  <a:srgbClr val="000000"/>
                </a:solidFill>
              </a:rPr>
              <a:t> for a variable (or a range), now you can define multiple values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264" y="2388360"/>
            <a:ext cx="7942996" cy="3930555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14 – Unit of Measure &amp; Currency Conversion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264" y="2306472"/>
            <a:ext cx="7942996" cy="3930555"/>
          </a:xfrm>
          <a:prstGeom prst="rect">
            <a:avLst/>
          </a:prstGeom>
          <a:noFill/>
          <a:ln w="9525">
            <a:solidFill>
              <a:srgbClr val="BF7F3F"/>
            </a:solidFill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395784" y="1200989"/>
            <a:ext cx="8134065" cy="872483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>
            <a:solidFill>
              <a:srgbClr val="996633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800" b="0" dirty="0" smtClean="0"/>
              <a:t>Unit of measure and currency conversion rules can be defined in the Properties panel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15 – Messages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375" y="1719618"/>
            <a:ext cx="8120418" cy="1853465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137" y="4408227"/>
            <a:ext cx="8215953" cy="1903329"/>
          </a:xfrm>
          <a:prstGeom prst="rect">
            <a:avLst/>
          </a:prstGeom>
          <a:noFill/>
          <a:ln w="9525">
            <a:solidFill>
              <a:srgbClr val="BF7F3F"/>
            </a:solidFill>
            <a:miter lim="800000"/>
            <a:headEnd/>
            <a:tailEnd/>
          </a:ln>
          <a:effectLst/>
        </p:spPr>
      </p:pic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413295" y="1255594"/>
            <a:ext cx="5373356" cy="341194"/>
          </a:xfrm>
          <a:prstGeom prst="roundRect">
            <a:avLst>
              <a:gd name="adj" fmla="val 16667"/>
            </a:avLst>
          </a:prstGeom>
          <a:solidFill>
            <a:srgbClr val="FDCB0C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/>
            <a:r>
              <a:rPr lang="en-US" sz="1600" dirty="0" smtClean="0"/>
              <a:t>Separate pane for messages (for warning, error..)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399649" y="3957853"/>
            <a:ext cx="5373356" cy="327547"/>
          </a:xfrm>
          <a:prstGeom prst="roundRect">
            <a:avLst>
              <a:gd name="adj" fmla="val 16667"/>
            </a:avLst>
          </a:prstGeom>
          <a:solidFill>
            <a:srgbClr val="FDCB0C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/>
            <a:r>
              <a:rPr lang="en-US" sz="1600" dirty="0" smtClean="0"/>
              <a:t>Corrective actions are suggested</a:t>
            </a:r>
            <a:endParaRPr lang="en-US" sz="1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Query – Error Explanation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394" y="1228299"/>
            <a:ext cx="7622964" cy="5145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 bwMode="auto">
          <a:xfrm>
            <a:off x="3616657" y="5117910"/>
            <a:ext cx="709683" cy="286603"/>
          </a:xfrm>
          <a:prstGeom prst="rect">
            <a:avLst/>
          </a:prstGeom>
          <a:solidFill>
            <a:srgbClr val="FFFF00">
              <a:alpha val="24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a Query – Error Explanation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150" y="1269242"/>
            <a:ext cx="7622964" cy="5322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16 – Planning Options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490" y="1787857"/>
            <a:ext cx="8325134" cy="4546553"/>
          </a:xfrm>
          <a:prstGeom prst="rect">
            <a:avLst/>
          </a:prstGeom>
          <a:noFill/>
          <a:ln w="9525">
            <a:solidFill>
              <a:srgbClr val="BF7F3F"/>
            </a:solidFill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 bwMode="auto">
          <a:xfrm>
            <a:off x="6741994" y="2279176"/>
            <a:ext cx="1951630" cy="3903260"/>
          </a:xfrm>
          <a:prstGeom prst="rect">
            <a:avLst/>
          </a:prstGeom>
          <a:solidFill>
            <a:srgbClr val="FFFF00">
              <a:alpha val="23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310838" y="1173708"/>
            <a:ext cx="4220220" cy="395784"/>
          </a:xfrm>
          <a:prstGeom prst="chevron">
            <a:avLst>
              <a:gd name="adj" fmla="val 13793"/>
            </a:avLst>
          </a:prstGeom>
          <a:gradFill rotWithShape="1">
            <a:gsLst>
              <a:gs pos="0">
                <a:srgbClr val="FDCE49"/>
              </a:gs>
              <a:gs pos="50000">
                <a:srgbClr val="FFF9DD"/>
              </a:gs>
              <a:gs pos="100000">
                <a:srgbClr val="FDCE49"/>
              </a:gs>
            </a:gsLst>
            <a:lin ang="5400000" scaled="1"/>
          </a:gra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en-US" sz="1800" b="0" dirty="0" smtClean="0"/>
              <a:t>BI Integrated Planning Options</a:t>
            </a:r>
            <a:endParaRPr lang="en-US" sz="1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Confidential  |  Copyright © Larsen &amp; Toubro Infotech Ltd.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ED4D70-AC5F-4909-BB03-3D63E98DCC68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59810" y="1132765"/>
            <a:ext cx="8024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BEx</a:t>
            </a:r>
            <a:r>
              <a:rPr lang="en-US" dirty="0" smtClean="0"/>
              <a:t> Query Designer Offers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933380" y="1635663"/>
            <a:ext cx="6856412" cy="432635"/>
          </a:xfrm>
          <a:prstGeom prst="roundRect">
            <a:avLst>
              <a:gd name="adj" fmla="val 16667"/>
            </a:avLst>
          </a:prstGeom>
          <a:solidFill>
            <a:srgbClr val="ECBC8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marL="457200" indent="-457200"/>
            <a:r>
              <a:rPr lang="en-US" sz="1600" dirty="0" smtClean="0"/>
              <a:t>State of art UI (User Interface) Concept</a:t>
            </a: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617467" y="1720419"/>
            <a:ext cx="150813" cy="227570"/>
          </a:xfrm>
          <a:prstGeom prst="flowChartConnector">
            <a:avLst/>
          </a:prstGeom>
          <a:solidFill>
            <a:srgbClr val="ECBC82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 sz="1800" b="0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931484" y="2269632"/>
            <a:ext cx="6856412" cy="432635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marL="457200" indent="-457200"/>
            <a:r>
              <a:rPr lang="en-US" sz="1600" dirty="0" smtClean="0"/>
              <a:t>Support of multi – selected objects</a:t>
            </a:r>
          </a:p>
        </p:txBody>
      </p:sp>
      <p:sp>
        <p:nvSpPr>
          <p:cNvPr id="9" name="AutoShape 31"/>
          <p:cNvSpPr>
            <a:spLocks noChangeArrowheads="1"/>
          </p:cNvSpPr>
          <p:nvPr/>
        </p:nvSpPr>
        <p:spPr bwMode="auto">
          <a:xfrm>
            <a:off x="617467" y="2330598"/>
            <a:ext cx="150813" cy="227570"/>
          </a:xfrm>
          <a:prstGeom prst="flowChartConnector">
            <a:avLst/>
          </a:prstGeom>
          <a:solidFill>
            <a:srgbClr val="FEF6DA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 sz="1800" b="0"/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906085" y="2904918"/>
            <a:ext cx="6856412" cy="432635"/>
          </a:xfrm>
          <a:prstGeom prst="roundRect">
            <a:avLst>
              <a:gd name="adj" fmla="val 16667"/>
            </a:avLst>
          </a:prstGeom>
          <a:solidFill>
            <a:srgbClr val="ECBC8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marL="457200" indent="-457200"/>
            <a:r>
              <a:rPr lang="en-US" sz="1600" dirty="0" smtClean="0"/>
              <a:t>Enhanced Drag &amp; Drop functionality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617468" y="2989674"/>
            <a:ext cx="150813" cy="227570"/>
          </a:xfrm>
          <a:prstGeom prst="flowChartConnector">
            <a:avLst/>
          </a:prstGeom>
          <a:solidFill>
            <a:srgbClr val="ECBC82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 sz="1800" b="0"/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917838" y="3538876"/>
            <a:ext cx="6856412" cy="432635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marL="457200" indent="-457200"/>
            <a:r>
              <a:rPr lang="en-US" sz="1600" dirty="0" smtClean="0"/>
              <a:t>Options for BI – Integrated Planning</a:t>
            </a:r>
            <a:endParaRPr lang="en-US" sz="1600" dirty="0"/>
          </a:p>
        </p:txBody>
      </p:sp>
      <p:sp>
        <p:nvSpPr>
          <p:cNvPr id="13" name="AutoShape 31"/>
          <p:cNvSpPr>
            <a:spLocks noChangeArrowheads="1"/>
          </p:cNvSpPr>
          <p:nvPr/>
        </p:nvSpPr>
        <p:spPr bwMode="auto">
          <a:xfrm>
            <a:off x="603821" y="3613490"/>
            <a:ext cx="150813" cy="227570"/>
          </a:xfrm>
          <a:prstGeom prst="flowChartConnector">
            <a:avLst/>
          </a:prstGeom>
          <a:solidFill>
            <a:srgbClr val="FEF6DA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 sz="1800" b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grpSp>
        <p:nvGrpSpPr>
          <p:cNvPr id="27651" name="Group 8"/>
          <p:cNvGrpSpPr>
            <a:grpSpLocks/>
          </p:cNvGrpSpPr>
          <p:nvPr/>
        </p:nvGrpSpPr>
        <p:grpSpPr bwMode="auto">
          <a:xfrm>
            <a:off x="2717800" y="2038350"/>
            <a:ext cx="3808413" cy="3179763"/>
            <a:chOff x="1575" y="1092"/>
            <a:chExt cx="2802" cy="2340"/>
          </a:xfrm>
        </p:grpSpPr>
        <p:grpSp>
          <p:nvGrpSpPr>
            <p:cNvPr id="27653" name="Group 4"/>
            <p:cNvGrpSpPr>
              <a:grpSpLocks/>
            </p:cNvGrpSpPr>
            <p:nvPr/>
          </p:nvGrpSpPr>
          <p:grpSpPr bwMode="auto">
            <a:xfrm>
              <a:off x="1678" y="1092"/>
              <a:ext cx="2595" cy="1908"/>
              <a:chOff x="2258" y="1261"/>
              <a:chExt cx="1911" cy="1405"/>
            </a:xfrm>
          </p:grpSpPr>
          <p:pic>
            <p:nvPicPr>
              <p:cNvPr id="27655" name="Picture 5" descr="3dLogoH"/>
              <p:cNvPicPr>
                <a:picLocks noChangeAspect="1" noChangeArrowheads="1"/>
              </p:cNvPicPr>
              <p:nvPr/>
            </p:nvPicPr>
            <p:blipFill>
              <a:blip r:embed="rId3"/>
              <a:srcRect l="29080"/>
              <a:stretch>
                <a:fillRect/>
              </a:stretch>
            </p:blipFill>
            <p:spPr bwMode="auto">
              <a:xfrm>
                <a:off x="2258" y="1845"/>
                <a:ext cx="1911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56" name="Picture 6" descr="3dLogoH"/>
              <p:cNvPicPr>
                <a:picLocks noChangeAspect="1" noChangeArrowheads="1"/>
              </p:cNvPicPr>
              <p:nvPr/>
            </p:nvPicPr>
            <p:blipFill>
              <a:blip r:embed="rId4"/>
              <a:srcRect r="70135"/>
              <a:stretch>
                <a:fillRect/>
              </a:stretch>
            </p:blipFill>
            <p:spPr bwMode="auto">
              <a:xfrm>
                <a:off x="2811" y="1261"/>
                <a:ext cx="805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7654" name="Text Box 7"/>
            <p:cNvSpPr txBox="1">
              <a:spLocks noChangeArrowheads="1"/>
            </p:cNvSpPr>
            <p:nvPr/>
          </p:nvSpPr>
          <p:spPr bwMode="auto">
            <a:xfrm>
              <a:off x="1575" y="2820"/>
              <a:ext cx="2802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400" b="0" i="1"/>
                <a:t>Our Business Knowledge, </a:t>
              </a:r>
            </a:p>
            <a:p>
              <a:pPr algn="ctr"/>
              <a:r>
                <a:rPr lang="en-US" sz="2400" b="0" i="1"/>
                <a:t>Your Winning Edge.</a:t>
              </a:r>
            </a:p>
          </p:txBody>
        </p:sp>
      </p:grpSp>
      <p:sp>
        <p:nvSpPr>
          <p:cNvPr id="27652" name="Text Box 9"/>
          <p:cNvSpPr txBox="1">
            <a:spLocks noChangeArrowheads="1"/>
          </p:cNvSpPr>
          <p:nvPr/>
        </p:nvSpPr>
        <p:spPr bwMode="auto">
          <a:xfrm>
            <a:off x="2041525" y="1081088"/>
            <a:ext cx="5281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0"/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BEx</a:t>
            </a:r>
            <a:r>
              <a:rPr lang="en-US" dirty="0" smtClean="0"/>
              <a:t> Design and Runtime</a:t>
            </a:r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325" y="1324480"/>
            <a:ext cx="7753350" cy="500062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890511" y="6586224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787650" y="142875"/>
            <a:ext cx="5523837" cy="765175"/>
          </a:xfrm>
        </p:spPr>
        <p:txBody>
          <a:bodyPr/>
          <a:lstStyle/>
          <a:p>
            <a:r>
              <a:rPr lang="en-US" dirty="0" smtClean="0"/>
              <a:t>Designing a Query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150" y="1252538"/>
            <a:ext cx="7639264" cy="4752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890511" y="6586224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32352" y="1335200"/>
            <a:ext cx="457200" cy="457200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32352" y="2000363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32352" y="2675050"/>
            <a:ext cx="457200" cy="457200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08615" y="1395525"/>
            <a:ext cx="38635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Overview of </a:t>
            </a:r>
            <a:r>
              <a:rPr lang="en-GB" b="0" dirty="0" err="1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BEx</a:t>
            </a:r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 Query Designer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08615" y="2060688"/>
            <a:ext cx="17475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/>
              <a:t>New Features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08615" y="2735375"/>
            <a:ext cx="22784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rgbClr val="C0C0C0"/>
                </a:solidFill>
              </a:rPr>
              <a:t>Integration Aspect</a:t>
            </a:r>
            <a:endParaRPr lang="en-US" b="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3292626" y="142875"/>
            <a:ext cx="5264529" cy="765175"/>
          </a:xfrm>
        </p:spPr>
        <p:txBody>
          <a:bodyPr/>
          <a:lstStyle/>
          <a:p>
            <a:r>
              <a:rPr lang="en-US" dirty="0" smtClean="0"/>
              <a:t>New Features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4201" t="18087" r="50870" b="31252"/>
          <a:stretch>
            <a:fillRect/>
          </a:stretch>
        </p:blipFill>
        <p:spPr bwMode="auto">
          <a:xfrm>
            <a:off x="818857" y="2101755"/>
            <a:ext cx="3302758" cy="238835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ffectLst/>
        </p:spPr>
      </p:pic>
      <p:sp>
        <p:nvSpPr>
          <p:cNvPr id="6" name="AutoShape 1034"/>
          <p:cNvSpPr>
            <a:spLocks noChangeArrowheads="1"/>
          </p:cNvSpPr>
          <p:nvPr/>
        </p:nvSpPr>
        <p:spPr bwMode="auto">
          <a:xfrm>
            <a:off x="4572000" y="2182603"/>
            <a:ext cx="3800794" cy="24303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tint val="34902"/>
                  <a:invGamma/>
                </a:schemeClr>
              </a:gs>
              <a:gs pos="100000">
                <a:schemeClr val="folHlink">
                  <a:alpha val="5000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400" dirty="0" smtClean="0"/>
              <a:t> </a:t>
            </a:r>
            <a:r>
              <a:rPr lang="en-US" sz="1400" b="0" dirty="0" smtClean="0"/>
              <a:t>Available tasks for a selected object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1400" b="0" dirty="0" smtClean="0"/>
              <a:t>   presented via a task pane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400" b="0" dirty="0" smtClean="0"/>
              <a:t> Message panel shows warnings and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1400" b="0" dirty="0" smtClean="0"/>
              <a:t>   error messages in context -&gt;helps to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1400" b="0" dirty="0" smtClean="0"/>
              <a:t>   avoid or correct errors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400" b="0" dirty="0" smtClean="0"/>
              <a:t> Enhanced application menus, toolbars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1400" b="0" dirty="0" smtClean="0"/>
              <a:t>   and context menus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400" b="0" dirty="0" smtClean="0"/>
              <a:t> Extended visualization of status and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1400" b="0" dirty="0" smtClean="0"/>
              <a:t>  user actions</a:t>
            </a:r>
            <a:endParaRPr lang="en-US" sz="1400" b="0" dirty="0"/>
          </a:p>
        </p:txBody>
      </p:sp>
      <p:sp>
        <p:nvSpPr>
          <p:cNvPr id="7" name="AutoShape 1032"/>
          <p:cNvSpPr>
            <a:spLocks noChangeArrowheads="1"/>
          </p:cNvSpPr>
          <p:nvPr/>
        </p:nvSpPr>
        <p:spPr bwMode="auto">
          <a:xfrm>
            <a:off x="4749416" y="1434266"/>
            <a:ext cx="3248168" cy="690562"/>
          </a:xfrm>
          <a:prstGeom prst="chevron">
            <a:avLst>
              <a:gd name="adj" fmla="val 0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1765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indent="119063" algn="ctr" eaLnBrk="1" hangingPunct="1">
              <a:defRPr/>
            </a:pPr>
            <a:r>
              <a:rPr lang="en-US" sz="1600" dirty="0" smtClean="0"/>
              <a:t>State-of-the-art UI concept, </a:t>
            </a:r>
          </a:p>
          <a:p>
            <a:pPr indent="119063" algn="ctr" eaLnBrk="1" hangingPunct="1">
              <a:defRPr/>
            </a:pPr>
            <a:r>
              <a:rPr lang="en-US" sz="1600" dirty="0" smtClean="0"/>
              <a:t>providing for example:</a:t>
            </a:r>
            <a:endParaRPr lang="en-US" sz="1600" dirty="0"/>
          </a:p>
        </p:txBody>
      </p:sp>
      <p:sp>
        <p:nvSpPr>
          <p:cNvPr id="8" name="AutoShape 1032"/>
          <p:cNvSpPr>
            <a:spLocks noChangeArrowheads="1"/>
          </p:cNvSpPr>
          <p:nvPr/>
        </p:nvSpPr>
        <p:spPr bwMode="auto">
          <a:xfrm>
            <a:off x="4725481" y="4838007"/>
            <a:ext cx="3534773" cy="502415"/>
          </a:xfrm>
          <a:prstGeom prst="chevron">
            <a:avLst>
              <a:gd name="adj" fmla="val 44828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1765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indent="119063" algn="ctr" eaLnBrk="1" hangingPunct="1">
              <a:defRPr/>
            </a:pPr>
            <a:r>
              <a:rPr lang="en-US" sz="1600" dirty="0" smtClean="0"/>
              <a:t>Support of multi-selected objects-</a:t>
            </a:r>
          </a:p>
          <a:p>
            <a:pPr indent="119063" algn="ctr" eaLnBrk="1" hangingPunct="1">
              <a:defRPr/>
            </a:pPr>
            <a:r>
              <a:rPr lang="en-US" sz="1600" dirty="0" smtClean="0"/>
              <a:t>Drag &amp; drop properties</a:t>
            </a:r>
            <a:endParaRPr lang="en-US" sz="1600" dirty="0"/>
          </a:p>
        </p:txBody>
      </p:sp>
      <p:sp>
        <p:nvSpPr>
          <p:cNvPr id="9" name="AutoShape 1027"/>
          <p:cNvSpPr>
            <a:spLocks noChangeArrowheads="1"/>
          </p:cNvSpPr>
          <p:nvPr/>
        </p:nvSpPr>
        <p:spPr bwMode="auto">
          <a:xfrm>
            <a:off x="832513" y="4767970"/>
            <a:ext cx="3452884" cy="1304663"/>
          </a:xfrm>
          <a:prstGeom prst="flowChartAlternateProcess">
            <a:avLst/>
          </a:prstGeom>
          <a:solidFill>
            <a:srgbClr val="FFF5D1"/>
          </a:solidFill>
          <a:ln w="9525" algn="ctr">
            <a:solidFill>
              <a:srgbClr val="FFCC66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marL="53975" indent="-53975" algn="just" eaLnBrk="1" hangingPunct="1">
              <a:lnSpc>
                <a:spcPct val="130000"/>
              </a:lnSpc>
              <a:spcBef>
                <a:spcPct val="20000"/>
              </a:spcBef>
            </a:pPr>
            <a:r>
              <a:rPr lang="en-US" sz="1200" b="0" dirty="0" smtClean="0"/>
              <a:t>	</a:t>
            </a:r>
            <a:r>
              <a:rPr lang="en-US" sz="1400" b="0" dirty="0" smtClean="0"/>
              <a:t>Query design takes place in the Business Explorer (</a:t>
            </a:r>
            <a:r>
              <a:rPr lang="en-US" sz="1400" b="0" dirty="0" err="1" smtClean="0"/>
              <a:t>BEx</a:t>
            </a:r>
            <a:r>
              <a:rPr lang="en-US" sz="1400" b="0" dirty="0" smtClean="0"/>
              <a:t>) Query Designer, a Visual Basic .NET-based Unicode-compliant tool</a:t>
            </a:r>
            <a:endParaRPr lang="en-US" sz="1400" b="0" dirty="0"/>
          </a:p>
        </p:txBody>
      </p:sp>
      <p:sp>
        <p:nvSpPr>
          <p:cNvPr id="10" name="AutoShape 1032"/>
          <p:cNvSpPr>
            <a:spLocks noChangeArrowheads="1"/>
          </p:cNvSpPr>
          <p:nvPr/>
        </p:nvSpPr>
        <p:spPr bwMode="auto">
          <a:xfrm>
            <a:off x="4725481" y="5513257"/>
            <a:ext cx="3534773" cy="502415"/>
          </a:xfrm>
          <a:prstGeom prst="chevron">
            <a:avLst>
              <a:gd name="adj" fmla="val 44828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1765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indent="119063" algn="ctr" eaLnBrk="1" hangingPunct="1">
              <a:defRPr/>
            </a:pPr>
            <a:r>
              <a:rPr lang="en-US" sz="1600" dirty="0" smtClean="0"/>
              <a:t>Options for BI-Integrated Planning</a:t>
            </a:r>
            <a:endParaRPr lang="en-US" sz="1600" dirty="0"/>
          </a:p>
        </p:txBody>
      </p:sp>
      <p:sp>
        <p:nvSpPr>
          <p:cNvPr id="11" name="Rectangle 1028"/>
          <p:cNvSpPr>
            <a:spLocks noChangeArrowheads="1"/>
          </p:cNvSpPr>
          <p:nvPr/>
        </p:nvSpPr>
        <p:spPr bwMode="auto">
          <a:xfrm>
            <a:off x="774313" y="1473959"/>
            <a:ext cx="3306368" cy="464024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1800" dirty="0" smtClean="0"/>
              <a:t>Designing a Query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Screen of Query Designer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4240" t="5237"/>
          <a:stretch>
            <a:fillRect/>
          </a:stretch>
        </p:blipFill>
        <p:spPr bwMode="auto">
          <a:xfrm>
            <a:off x="664328" y="1419367"/>
            <a:ext cx="7469737" cy="4874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owerpoint Template">
  <a:themeElements>
    <a:clrScheme name="1_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1_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1_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owerpoint Template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Custom Design">
  <a:themeElements>
    <a:clrScheme name="Custom Design 14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5F5F5F"/>
      </a:accent1>
      <a:accent2>
        <a:srgbClr val="00CCFF"/>
      </a:accent2>
      <a:accent3>
        <a:srgbClr val="FFFFFF"/>
      </a:accent3>
      <a:accent4>
        <a:srgbClr val="000000"/>
      </a:accent4>
      <a:accent5>
        <a:srgbClr val="B6B6B6"/>
      </a:accent5>
      <a:accent6>
        <a:srgbClr val="00B9E7"/>
      </a:accent6>
      <a:hlink>
        <a:srgbClr val="08CE6B"/>
      </a:hlink>
      <a:folHlink>
        <a:srgbClr val="FFCC01"/>
      </a:folHlink>
    </a:clrScheme>
    <a:fontScheme name="8_Custom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549</TotalTime>
  <Words>1690</Words>
  <Application>Microsoft PowerPoint</Application>
  <PresentationFormat>On-screen Show (4:3)</PresentationFormat>
  <Paragraphs>261</Paragraphs>
  <Slides>48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48</vt:i4>
      </vt:variant>
    </vt:vector>
  </HeadingPairs>
  <TitlesOfParts>
    <vt:vector size="54" baseType="lpstr">
      <vt:lpstr>blank</vt:lpstr>
      <vt:lpstr>4_Custom Design</vt:lpstr>
      <vt:lpstr>1_Powerpoint Template</vt:lpstr>
      <vt:lpstr>2_Powerpoint Template</vt:lpstr>
      <vt:lpstr>5_Custom Design</vt:lpstr>
      <vt:lpstr>8_Custom Design</vt:lpstr>
      <vt:lpstr>Slide 1</vt:lpstr>
      <vt:lpstr>Contents</vt:lpstr>
      <vt:lpstr>Slide 3</vt:lpstr>
      <vt:lpstr>Business Explorer Suite</vt:lpstr>
      <vt:lpstr>BEx Design and Runtime</vt:lpstr>
      <vt:lpstr>Designing a Query</vt:lpstr>
      <vt:lpstr>Slide 7</vt:lpstr>
      <vt:lpstr>New Features</vt:lpstr>
      <vt:lpstr>Sample Screen of Query Designer</vt:lpstr>
      <vt:lpstr>Feature 1 – New Layout </vt:lpstr>
      <vt:lpstr>Designing a Query – New Layout</vt:lpstr>
      <vt:lpstr>Feature 2 – Accessing Object Properties</vt:lpstr>
      <vt:lpstr>Slide 13</vt:lpstr>
      <vt:lpstr>Feature 2 – Editing Multiple Objects</vt:lpstr>
      <vt:lpstr>Designing a Query – Selecting Multiple Characteristics simultaneously</vt:lpstr>
      <vt:lpstr>Designing a Query – Editing Multiple Characteristics simultaneously</vt:lpstr>
      <vt:lpstr>Designing a Query – Editing Multiple Characteristics simultaneously</vt:lpstr>
      <vt:lpstr>Feature 3 – Editing Multiple Objects (Contd.)</vt:lpstr>
      <vt:lpstr>Designing a Query – Selecting Multiple Key Figure </vt:lpstr>
      <vt:lpstr>Designing a Query – Editing Multiple Key Figure </vt:lpstr>
      <vt:lpstr>Designing a Query – Editing Multiple Key Figure </vt:lpstr>
      <vt:lpstr>Feature 4 – View object name while dragging</vt:lpstr>
      <vt:lpstr>Designing a Query – View object name while dragging</vt:lpstr>
      <vt:lpstr>Feature 5 – View insertion point</vt:lpstr>
      <vt:lpstr>Designing a Query – View Insertion point</vt:lpstr>
      <vt:lpstr>Feature 6 – Editing of Text</vt:lpstr>
      <vt:lpstr>Designing a Query – Editing of text</vt:lpstr>
      <vt:lpstr>Feature 7 – Text &amp; Technical Name Display </vt:lpstr>
      <vt:lpstr>Feature 8 – Text &amp; Technical Name Display </vt:lpstr>
      <vt:lpstr>Feature 9 – Better layout of editors</vt:lpstr>
      <vt:lpstr>Designing a Query – Formula Editor</vt:lpstr>
      <vt:lpstr>Designing a Query – Exception Editor</vt:lpstr>
      <vt:lpstr>Designing a Query – Formula Editor</vt:lpstr>
      <vt:lpstr>Feature 10 – Menu Functions for all activities</vt:lpstr>
      <vt:lpstr>Feature 11 – Filter Options</vt:lpstr>
      <vt:lpstr>Designing a Query – Filter Options</vt:lpstr>
      <vt:lpstr>Feature 11 – Filter Options</vt:lpstr>
      <vt:lpstr>Designing a Query – Filter Options</vt:lpstr>
      <vt:lpstr>Feature 12 – Exception Aggregation</vt:lpstr>
      <vt:lpstr>Feature 12 – Exception Aggregation</vt:lpstr>
      <vt:lpstr>Feature 13 – Default Value of Variable</vt:lpstr>
      <vt:lpstr>Feature 14 – Unit of Measure &amp; Currency Conversion</vt:lpstr>
      <vt:lpstr>Feature 15 – Messages</vt:lpstr>
      <vt:lpstr>Designing a Query – Error Explanation</vt:lpstr>
      <vt:lpstr>Designing a Query – Error Explanation</vt:lpstr>
      <vt:lpstr>Feature 16 – Planning Options</vt:lpstr>
      <vt:lpstr>Summary</vt:lpstr>
      <vt:lpstr>Slide 48</vt:lpstr>
    </vt:vector>
  </TitlesOfParts>
  <Manager>Sushma Rajagopalan</Manager>
  <Company>L&amp;TInfotech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LTITL</dc:creator>
  <cp:lastModifiedBy>281694</cp:lastModifiedBy>
  <cp:revision>395</cp:revision>
  <dcterms:created xsi:type="dcterms:W3CDTF">2009-01-27T11:34:11Z</dcterms:created>
  <dcterms:modified xsi:type="dcterms:W3CDTF">2009-03-23T12:20:52Z</dcterms:modified>
</cp:coreProperties>
</file>