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54"/>
  </p:notesMasterIdLst>
  <p:handoutMasterIdLst>
    <p:handoutMasterId r:id="rId55"/>
  </p:handoutMasterIdLst>
  <p:sldIdLst>
    <p:sldId id="374" r:id="rId7"/>
    <p:sldId id="361" r:id="rId8"/>
    <p:sldId id="410" r:id="rId9"/>
    <p:sldId id="362" r:id="rId10"/>
    <p:sldId id="380" r:id="rId11"/>
    <p:sldId id="381" r:id="rId12"/>
    <p:sldId id="382" r:id="rId13"/>
    <p:sldId id="441" r:id="rId14"/>
    <p:sldId id="445" r:id="rId15"/>
    <p:sldId id="383" r:id="rId16"/>
    <p:sldId id="384" r:id="rId17"/>
    <p:sldId id="409" r:id="rId18"/>
    <p:sldId id="385" r:id="rId19"/>
    <p:sldId id="386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20" r:id="rId29"/>
    <p:sldId id="421" r:id="rId30"/>
    <p:sldId id="422" r:id="rId31"/>
    <p:sldId id="443" r:id="rId32"/>
    <p:sldId id="423" r:id="rId33"/>
    <p:sldId id="427" r:id="rId34"/>
    <p:sldId id="424" r:id="rId35"/>
    <p:sldId id="425" r:id="rId36"/>
    <p:sldId id="428" r:id="rId37"/>
    <p:sldId id="426" r:id="rId38"/>
    <p:sldId id="429" r:id="rId39"/>
    <p:sldId id="430" r:id="rId40"/>
    <p:sldId id="387" r:id="rId41"/>
    <p:sldId id="388" r:id="rId42"/>
    <p:sldId id="431" r:id="rId43"/>
    <p:sldId id="432" r:id="rId44"/>
    <p:sldId id="433" r:id="rId45"/>
    <p:sldId id="435" r:id="rId46"/>
    <p:sldId id="440" r:id="rId47"/>
    <p:sldId id="434" r:id="rId48"/>
    <p:sldId id="438" r:id="rId49"/>
    <p:sldId id="439" r:id="rId50"/>
    <p:sldId id="389" r:id="rId51"/>
    <p:sldId id="390" r:id="rId52"/>
    <p:sldId id="372" r:id="rId5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EAEAEA"/>
    <a:srgbClr val="808080"/>
    <a:srgbClr val="5F5F5F"/>
    <a:srgbClr val="007161"/>
    <a:srgbClr val="D71903"/>
    <a:srgbClr val="0054B4"/>
    <a:srgbClr val="04ACB4"/>
    <a:srgbClr val="72B24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70" d="100"/>
          <a:sy n="70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877C965B-EA27-4E62-BAFF-F21C688A8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E2F5C4D-B15E-48F1-A4B0-39DD9BD8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24CFA-C67F-4AC9-AF36-E4937CEB7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E127-4FAD-4557-9973-CE5A07894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8793-7C79-4278-97EA-5916EAFFF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C88B-F249-44B6-BADA-88D1F323D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953F-AA78-4079-9851-DF83AF7C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A0004-F993-4840-BAF9-917450475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EBC7B-8E70-46DA-9647-4CC51BC7D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478B1-1BDE-469E-B495-24E3C61B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0984-A371-47E4-9C11-BD262AD74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EAE0-ECC5-492B-924D-7A5101FA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29FD-FF68-4832-BA3E-765466B4A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66C7-BB3B-4B1F-9B1E-ECD0101CC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FF04B-DA97-4CB3-932B-4FA51CC69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47618-9D00-4E88-8901-55DC58F2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3E4F-A9E9-4AD6-8F0F-BCA938B86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22E6-D78F-487C-952C-614408514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36CB9-689C-40F3-960A-36F300EE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B759-D93E-46DA-BCD0-B76415B14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5B61D-900E-4A9B-8EE9-263C3330E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C79AA-28F5-4980-B02A-2FC67440F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C948-909D-45E0-B168-6935DB6A8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3021-50A6-404A-9A41-4C2679D9C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6010-1337-4B5C-B946-FCF65A2DA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DBB2-1F24-4978-9958-4F3089382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64FF-207B-4982-92FA-2D82DA97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E61A-9BEC-43B0-9011-85B73FFCB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8CD0E-D797-47EB-A0EF-DAA5E1CE7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50DD9-340F-49F5-9641-54335F483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542D-4C6C-4DD1-8BFA-4C008B7D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0B8B5-987E-4861-96F7-A33238783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6CF7-09C7-4B76-94D1-A9ABAA07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024F-2DDB-45AA-A08E-89F7ABB39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2BBA-3E42-4BCD-A3E1-04405D57D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4938-63BA-4D8B-BBC8-DF28B640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769-66F7-4D82-B56F-0739A173C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BAD6-6F89-4291-9EE2-71D095CEF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3CB11-77DB-4B5F-A4AA-CF63C4FE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9B895-B71B-4071-AEA4-368DCEFE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66A-95EB-4BFF-871E-9009EAD3A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DB367-AD62-4F52-8E95-AD1B951A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BB5B-F948-4B15-83DB-5F2DE3C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01E73-92ED-49E9-BB49-41C7FF255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4D70-AC5F-4909-BB03-3D63E98DC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A962-26EF-4379-BCE1-F15BB4528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C7FF-279F-45C2-BF50-64DED8203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BE53-2DEB-42F7-A2EF-03B41652A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02C3FE32-247E-4EDE-AB02-2151971C5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ACB41FA-DB2D-44BA-ADD7-292B00B80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FF7824AF-D43B-49DE-A38B-26916016E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113D735-C5EC-4AB2-9324-45C2A22C4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4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394200" y="3568700"/>
            <a:ext cx="33634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 dirty="0" smtClean="0"/>
              <a:t>Business Explorer Suite</a:t>
            </a:r>
          </a:p>
          <a:p>
            <a:r>
              <a:rPr lang="en-US" sz="2400" b="0" dirty="0" err="1" smtClean="0"/>
              <a:t>BEx</a:t>
            </a:r>
            <a:r>
              <a:rPr lang="en-US" sz="2400" b="0" dirty="0" smtClean="0"/>
              <a:t> Analyzer</a:t>
            </a:r>
            <a:endParaRPr lang="en-US" sz="2400" b="0" dirty="0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8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Presentation to </a:t>
            </a:r>
            <a:r>
              <a:rPr lang="en-US" b="0" dirty="0" smtClean="0"/>
              <a:t>Pratt &amp; Whitney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MS Excel Integration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7794" y="6013907"/>
            <a:ext cx="8010400" cy="609398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smtClean="0"/>
              <a:t>BI data has to be easily distributable. Hence, </a:t>
            </a:r>
            <a:r>
              <a:rPr lang="en-US" sz="1400" dirty="0" err="1" smtClean="0"/>
              <a:t>BEx</a:t>
            </a:r>
            <a:r>
              <a:rPr lang="en-US" sz="1400" dirty="0" smtClean="0"/>
              <a:t> Analyzer Workbooks can be pre-calculated and distributed via Information Broadcasting </a:t>
            </a:r>
            <a:endParaRPr lang="en-US" sz="1400" dirty="0"/>
          </a:p>
        </p:txBody>
      </p:sp>
      <p:sp>
        <p:nvSpPr>
          <p:cNvPr id="7" name="Pentagon 6"/>
          <p:cNvSpPr/>
          <p:nvPr/>
        </p:nvSpPr>
        <p:spPr bwMode="auto">
          <a:xfrm>
            <a:off x="614142" y="3404383"/>
            <a:ext cx="3125340" cy="339096"/>
          </a:xfrm>
          <a:prstGeom prst="homePlate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r>
              <a:rPr lang="en-US" sz="1800" dirty="0" smtClean="0"/>
              <a:t>Key Capabilities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144" y="3839033"/>
            <a:ext cx="7996017" cy="307777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 smtClean="0"/>
              <a:t>BI data is easily embeddable into MS Excel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27792" y="4233978"/>
            <a:ext cx="7981635" cy="609398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smtClean="0"/>
              <a:t>Business users can utilize their Excel know-how and use Excel functionality on top of BI data. SAP </a:t>
            </a:r>
            <a:r>
              <a:rPr lang="en-US" sz="1400" dirty="0" err="1" smtClean="0"/>
              <a:t>NetWeaver</a:t>
            </a:r>
            <a:r>
              <a:rPr lang="en-US" sz="1400" dirty="0" smtClean="0"/>
              <a:t> 7.0 provides enhanced navigation features such as Drag &amp; Drop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27791" y="4919935"/>
            <a:ext cx="7996018" cy="609398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smtClean="0"/>
              <a:t>SAP </a:t>
            </a:r>
            <a:r>
              <a:rPr lang="en-US" sz="1400" dirty="0" err="1" smtClean="0"/>
              <a:t>NetWeaver</a:t>
            </a:r>
            <a:r>
              <a:rPr lang="en-US" sz="1400" dirty="0" smtClean="0"/>
              <a:t> 7.0 provides additional functionality such as design mode and leverages Excel formatting and formula features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14144" y="5613442"/>
            <a:ext cx="7996017" cy="307777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6350" cap="flat" cmpd="dbl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 smtClean="0"/>
              <a:t>BI planning is completely integrated</a:t>
            </a:r>
            <a:endParaRPr lang="en-US" sz="1400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15403" y="1111345"/>
            <a:ext cx="8050295" cy="2152359"/>
          </a:xfrm>
          <a:prstGeom prst="rect">
            <a:avLst/>
          </a:prstGeom>
          <a:solidFill>
            <a:srgbClr val="FCEAC6"/>
          </a:solidFill>
          <a:ln w="25400">
            <a:solidFill>
              <a:srgbClr val="996633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 anchorCtr="0"/>
          <a:lstStyle/>
          <a:p>
            <a:pPr marL="112713" lvl="0" algn="just">
              <a:lnSpc>
                <a:spcPct val="120000"/>
              </a:lnSpc>
            </a:pPr>
            <a:r>
              <a:rPr lang="en-US" sz="1600" b="0" dirty="0" smtClean="0">
                <a:solidFill>
                  <a:srgbClr val="000000"/>
                </a:solidFill>
              </a:rPr>
              <a:t>The Business Explorer Analyzer offers convenient functions for Business Experts to </a:t>
            </a:r>
            <a:br>
              <a:rPr lang="en-US" sz="1600" b="0" dirty="0" smtClean="0">
                <a:solidFill>
                  <a:srgbClr val="000000"/>
                </a:solidFill>
              </a:rPr>
            </a:br>
            <a:r>
              <a:rPr lang="en-US" sz="1600" b="0" dirty="0" smtClean="0">
                <a:solidFill>
                  <a:srgbClr val="000000"/>
                </a:solidFill>
              </a:rPr>
              <a:t>evaluate and present BI data  interactively within MS Excel</a:t>
            </a:r>
            <a:br>
              <a:rPr lang="en-US" sz="1600" b="0" dirty="0" smtClean="0">
                <a:solidFill>
                  <a:srgbClr val="000000"/>
                </a:solidFill>
              </a:rPr>
            </a:br>
            <a:r>
              <a:rPr lang="en-US" sz="1600" b="0" dirty="0" smtClean="0">
                <a:solidFill>
                  <a:srgbClr val="000000"/>
                </a:solidFill>
              </a:rPr>
              <a:t/>
            </a:r>
            <a:br>
              <a:rPr lang="en-US" sz="1600" b="0" dirty="0" smtClean="0">
                <a:solidFill>
                  <a:srgbClr val="000000"/>
                </a:solidFill>
              </a:rPr>
            </a:br>
            <a:r>
              <a:rPr lang="en-US" sz="1600" b="0" dirty="0" smtClean="0">
                <a:solidFill>
                  <a:srgbClr val="000000"/>
                </a:solidFill>
              </a:rPr>
              <a:t>A user can define queries and subsequently analyze the data. Using embedded </a:t>
            </a:r>
            <a:br>
              <a:rPr lang="en-US" sz="1600" b="0" dirty="0" smtClean="0">
                <a:solidFill>
                  <a:srgbClr val="000000"/>
                </a:solidFill>
              </a:rPr>
            </a:br>
            <a:r>
              <a:rPr lang="en-US" sz="1600" b="0" dirty="0" smtClean="0">
                <a:solidFill>
                  <a:srgbClr val="000000"/>
                </a:solidFill>
              </a:rPr>
              <a:t>navigation functions (</a:t>
            </a:r>
            <a:r>
              <a:rPr lang="en-US" sz="1600" b="0" dirty="0" err="1" smtClean="0">
                <a:solidFill>
                  <a:srgbClr val="000000"/>
                </a:solidFill>
              </a:rPr>
              <a:t>eg</a:t>
            </a:r>
            <a:r>
              <a:rPr lang="en-US" sz="1600" b="0" dirty="0" smtClean="0">
                <a:solidFill>
                  <a:srgbClr val="000000"/>
                </a:solidFill>
              </a:rPr>
              <a:t>., expand hierarchy, filter a characteristic by a characteristic </a:t>
            </a:r>
            <a:br>
              <a:rPr lang="en-US" sz="1600" b="0" dirty="0" smtClean="0">
                <a:solidFill>
                  <a:srgbClr val="000000"/>
                </a:solidFill>
              </a:rPr>
            </a:br>
            <a:r>
              <a:rPr lang="en-US" sz="1600" b="0" dirty="0" smtClean="0">
                <a:solidFill>
                  <a:srgbClr val="000000"/>
                </a:solidFill>
              </a:rPr>
              <a:t>value and so on) a business user is able to look at and evaluate data from different </a:t>
            </a:r>
            <a:br>
              <a:rPr lang="en-US" sz="1600" b="0" dirty="0" smtClean="0">
                <a:solidFill>
                  <a:srgbClr val="000000"/>
                </a:solidFill>
              </a:rPr>
            </a:br>
            <a:r>
              <a:rPr lang="en-US" sz="1600" b="0" dirty="0" smtClean="0">
                <a:solidFill>
                  <a:srgbClr val="000000"/>
                </a:solidFill>
              </a:rPr>
              <a:t>perspectives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 Variant 3 : Excel Integration</a:t>
            </a:r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081" y="1274650"/>
            <a:ext cx="8393373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822272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25964" y="130790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9612" y="1973071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39612" y="264775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47635" y="1368233"/>
            <a:ext cx="31761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 of </a:t>
            </a:r>
            <a:r>
              <a:rPr lang="en-GB" b="0" dirty="0" err="1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BEx</a:t>
            </a:r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Analyzer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88579" y="2033396"/>
            <a:ext cx="2533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End User Interaction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88579" y="2708083"/>
            <a:ext cx="3506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Excel Formatting &amp; Formulas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625965" y="3275556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ebuchet MS" pitchFamily="34" charset="0"/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188580" y="3322233"/>
            <a:ext cx="32226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err="1" smtClean="0">
                <a:solidFill>
                  <a:schemeClr val="bg1">
                    <a:lumMod val="75000"/>
                  </a:schemeClr>
                </a:solidFill>
              </a:rPr>
              <a:t>BEx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 Analyzer Design Mode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Embedding Data into Workbooks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457764" y="2169993"/>
            <a:ext cx="3022411" cy="550321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 algn="ctr"/>
            <a:r>
              <a:rPr lang="en-US" sz="1800" dirty="0" smtClean="0"/>
              <a:t>Analysis Mode </a:t>
            </a:r>
            <a:endParaRPr lang="en-US" sz="1800" dirty="0"/>
          </a:p>
        </p:txBody>
      </p:sp>
      <p:sp>
        <p:nvSpPr>
          <p:cNvPr id="7" name="Rectangle 6"/>
          <p:cNvSpPr/>
          <p:nvPr/>
        </p:nvSpPr>
        <p:spPr>
          <a:xfrm>
            <a:off x="308850" y="2852393"/>
            <a:ext cx="4398573" cy="3452873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 anchorCtr="0"/>
          <a:lstStyle/>
          <a:p>
            <a:pPr marL="338138" lvl="0" indent="-225425"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Intuitive User Interaction via drag &amp; drop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and re-designed property dialogues</a:t>
            </a:r>
          </a:p>
          <a:p>
            <a:pPr marL="338138" lvl="0" indent="-225425"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 Direct access to </a:t>
            </a:r>
            <a:r>
              <a:rPr lang="en-US" sz="1600" dirty="0" err="1" smtClean="0">
                <a:solidFill>
                  <a:srgbClr val="000000"/>
                </a:solidFill>
              </a:rPr>
              <a:t>InfoProviders</a:t>
            </a:r>
            <a:r>
              <a:rPr lang="en-US" sz="1600" dirty="0" smtClean="0">
                <a:solidFill>
                  <a:srgbClr val="000000"/>
                </a:solidFill>
              </a:rPr>
              <a:t> queries &amp; 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 query views</a:t>
            </a:r>
          </a:p>
          <a:p>
            <a:pPr marL="338138" lvl="0" indent="-225425"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 Personalized filter value lists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 (favorites &amp; history)</a:t>
            </a:r>
          </a:p>
          <a:p>
            <a:pPr marL="338138" lvl="0" indent="-225425"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 Full Unicode support</a:t>
            </a:r>
          </a:p>
          <a:p>
            <a:pPr marL="338138" lvl="0" indent="-225425"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 Local calculations</a:t>
            </a:r>
          </a:p>
          <a:p>
            <a:pPr marL="338138" lvl="0" indent="-225425"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 Excel-based data entry and planning</a:t>
            </a:r>
          </a:p>
          <a:p>
            <a:pPr marL="338138" lvl="0" indent="-225425"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 Information Broadcasting</a:t>
            </a:r>
          </a:p>
        </p:txBody>
      </p:sp>
      <p:sp>
        <p:nvSpPr>
          <p:cNvPr id="8" name="Chevron 7"/>
          <p:cNvSpPr/>
          <p:nvPr/>
        </p:nvSpPr>
        <p:spPr bwMode="auto">
          <a:xfrm>
            <a:off x="4585644" y="1228300"/>
            <a:ext cx="2156343" cy="627796"/>
          </a:xfrm>
          <a:prstGeom prst="chevron">
            <a:avLst>
              <a:gd name="adj" fmla="val 2435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rPr>
              <a:t>Designing Workbooks</a:t>
            </a:r>
          </a:p>
        </p:txBody>
      </p:sp>
      <p:sp>
        <p:nvSpPr>
          <p:cNvPr id="9" name="Chevron 8"/>
          <p:cNvSpPr/>
          <p:nvPr/>
        </p:nvSpPr>
        <p:spPr bwMode="auto">
          <a:xfrm>
            <a:off x="204703" y="1228304"/>
            <a:ext cx="2210946" cy="627796"/>
          </a:xfrm>
          <a:prstGeom prst="chevron">
            <a:avLst>
              <a:gd name="adj" fmla="val 2435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rPr>
              <a:t>Designing Queries</a:t>
            </a:r>
          </a:p>
        </p:txBody>
      </p:sp>
      <p:sp>
        <p:nvSpPr>
          <p:cNvPr id="10" name="Chevron 9"/>
          <p:cNvSpPr/>
          <p:nvPr/>
        </p:nvSpPr>
        <p:spPr bwMode="auto">
          <a:xfrm>
            <a:off x="6687397" y="1241948"/>
            <a:ext cx="2210936" cy="627796"/>
          </a:xfrm>
          <a:prstGeom prst="chevron">
            <a:avLst>
              <a:gd name="adj" fmla="val 2435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rPr>
              <a:t>BI User Interaction</a:t>
            </a:r>
          </a:p>
        </p:txBody>
      </p:sp>
      <p:sp>
        <p:nvSpPr>
          <p:cNvPr id="11" name="Chevron 10"/>
          <p:cNvSpPr/>
          <p:nvPr/>
        </p:nvSpPr>
        <p:spPr bwMode="auto">
          <a:xfrm>
            <a:off x="2374705" y="1214653"/>
            <a:ext cx="2251883" cy="627796"/>
          </a:xfrm>
          <a:prstGeom prst="chevron">
            <a:avLst>
              <a:gd name="adj" fmla="val 24359"/>
            </a:avLst>
          </a:prstGeom>
          <a:gradFill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en-US" sz="1800" b="0" dirty="0" smtClean="0"/>
              <a:t>Embedding Data into Workbooks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 l="50358" t="34560" b="1759"/>
          <a:stretch>
            <a:fillRect/>
          </a:stretch>
        </p:blipFill>
        <p:spPr bwMode="auto">
          <a:xfrm>
            <a:off x="4831309" y="2825085"/>
            <a:ext cx="4012440" cy="335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User Interaction – Display Navigation Plane</a:t>
            </a: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558" y="1262921"/>
            <a:ext cx="7812917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User Interaction – Exchange Dimension</a:t>
            </a:r>
          </a:p>
        </p:txBody>
      </p:sp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922" y="1237829"/>
            <a:ext cx="7480253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User Interaction – Exclude from Filter</a:t>
            </a:r>
          </a:p>
        </p:txBody>
      </p:sp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88" y="1174991"/>
            <a:ext cx="76676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User Interaction – Drill Down</a:t>
            </a:r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292421"/>
            <a:ext cx="74676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User Interaction – Filtering</a:t>
            </a:r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8" y="1183877"/>
            <a:ext cx="75152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User Interaction – Change Column Order</a:t>
            </a:r>
          </a:p>
        </p:txBody>
      </p:sp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" y="1297537"/>
            <a:ext cx="76962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E35E0CB-CE2A-4E0B-B3DF-97C7220A540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Contents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25964" y="1307908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9612" y="1973071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39612" y="2647758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47635" y="1368233"/>
            <a:ext cx="31761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</a:t>
            </a:r>
            <a:r>
              <a:rPr lang="en-GB" b="0" dirty="0" err="1" smtClean="0">
                <a:latin typeface="Trebuchet MS" pitchFamily="34" charset="0"/>
              </a:rPr>
              <a:t>BEx</a:t>
            </a:r>
            <a:r>
              <a:rPr lang="en-GB" b="0" dirty="0" smtClean="0">
                <a:latin typeface="Trebuchet MS" pitchFamily="34" charset="0"/>
              </a:rPr>
              <a:t> Analyzer 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88579" y="2033396"/>
            <a:ext cx="2533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End User Interaction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88579" y="2708083"/>
            <a:ext cx="3506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Excel Formatting &amp; Formulas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625965" y="3275556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ebuchet MS" pitchFamily="34" charset="0"/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188580" y="3322233"/>
            <a:ext cx="32226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err="1" smtClean="0"/>
              <a:t>BEx</a:t>
            </a:r>
            <a:r>
              <a:rPr lang="en-US" b="0" dirty="0" smtClean="0"/>
              <a:t> Analyzer Design Mode 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User Interaction – Local Calculation I</a:t>
            </a: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015" y="1353055"/>
            <a:ext cx="76866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User Interaction – Local Calculation II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88699" y="1351127"/>
            <a:ext cx="7518069" cy="4794064"/>
            <a:chOff x="588699" y="1351127"/>
            <a:chExt cx="7518069" cy="4794064"/>
          </a:xfrm>
        </p:grpSpPr>
        <p:pic>
          <p:nvPicPr>
            <p:cNvPr id="109570" name="Picture 2"/>
            <p:cNvPicPr>
              <a:picLocks noChangeAspect="1" noChangeArrowheads="1"/>
            </p:cNvPicPr>
            <p:nvPr/>
          </p:nvPicPr>
          <p:blipFill>
            <a:blip r:embed="rId2"/>
            <a:srcRect t="3446" r="50536" b="27373"/>
            <a:stretch>
              <a:fillRect/>
            </a:stretch>
          </p:blipFill>
          <p:spPr bwMode="auto">
            <a:xfrm>
              <a:off x="588699" y="1351127"/>
              <a:ext cx="3778582" cy="3452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Pentagon 6"/>
            <p:cNvSpPr/>
            <p:nvPr/>
          </p:nvSpPr>
          <p:spPr bwMode="auto">
            <a:xfrm>
              <a:off x="4640234" y="1651384"/>
              <a:ext cx="3425592" cy="523220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Local calculations are a subset</a:t>
              </a:r>
              <a:r>
                <a:rPr kumimoji="0" lang="en-US" sz="14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 of the formulas in the Query Designer</a:t>
              </a:r>
              <a:endPara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8" name="Pentagon 7"/>
            <p:cNvSpPr/>
            <p:nvPr/>
          </p:nvSpPr>
          <p:spPr bwMode="auto">
            <a:xfrm>
              <a:off x="4653881" y="2279181"/>
              <a:ext cx="3425592" cy="523220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They can be saved together with the workbook</a:t>
              </a:r>
            </a:p>
          </p:txBody>
        </p:sp>
        <p:sp>
          <p:nvSpPr>
            <p:cNvPr id="9" name="Pentagon 8"/>
            <p:cNvSpPr/>
            <p:nvPr/>
          </p:nvSpPr>
          <p:spPr bwMode="auto">
            <a:xfrm>
              <a:off x="4681176" y="2906978"/>
              <a:ext cx="3425592" cy="738664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The query result embedded in the workbook can also be saved</a:t>
              </a:r>
              <a:r>
                <a:rPr kumimoji="0" lang="en-US" sz="14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 as a Query View</a:t>
              </a:r>
              <a:endPara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endParaRP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/>
            <a:srcRect l="36571" t="59183" r="1792"/>
            <a:stretch>
              <a:fillRect/>
            </a:stretch>
          </p:blipFill>
          <p:spPr bwMode="auto">
            <a:xfrm>
              <a:off x="3384640" y="4107973"/>
              <a:ext cx="4708478" cy="203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25964" y="130790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9612" y="1973071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39612" y="2647758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47635" y="1368233"/>
            <a:ext cx="31761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 of </a:t>
            </a:r>
            <a:r>
              <a:rPr lang="en-GB" b="0" dirty="0" err="1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BEx</a:t>
            </a:r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Analyzer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88579" y="2033396"/>
            <a:ext cx="2533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End User Interaction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88579" y="2708083"/>
            <a:ext cx="3506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latin typeface="Trebuchet MS" pitchFamily="34" charset="0"/>
              </a:rPr>
              <a:t>Excel Formatting &amp; Formulas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625965" y="3275556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ebuchet MS" pitchFamily="34" charset="0"/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188580" y="3322233"/>
            <a:ext cx="32226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err="1" smtClean="0">
                <a:solidFill>
                  <a:schemeClr val="bg1">
                    <a:lumMod val="75000"/>
                  </a:schemeClr>
                </a:solidFill>
              </a:rPr>
              <a:t>BEx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 Analyzer Design Mode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Workbooks</a:t>
            </a:r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2"/>
          <a:srcRect l="50000" t="31850" b="8974"/>
          <a:stretch>
            <a:fillRect/>
          </a:stretch>
        </p:blipFill>
        <p:spPr bwMode="auto">
          <a:xfrm>
            <a:off x="4465306" y="2811439"/>
            <a:ext cx="4228043" cy="32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hevron 6"/>
          <p:cNvSpPr/>
          <p:nvPr/>
        </p:nvSpPr>
        <p:spPr bwMode="auto">
          <a:xfrm>
            <a:off x="4585644" y="1337469"/>
            <a:ext cx="2156343" cy="627796"/>
          </a:xfrm>
          <a:prstGeom prst="chevron">
            <a:avLst>
              <a:gd name="adj" fmla="val 24359"/>
            </a:avLst>
          </a:prstGeom>
          <a:gradFill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indent="0" algn="ctr" defTabSz="914400" latinLnBrk="0">
              <a:lnSpc>
                <a:spcPct val="120000"/>
              </a:lnSpc>
              <a:buClrTx/>
              <a:buSzTx/>
              <a:buFontTx/>
              <a:buNone/>
              <a:tabLst/>
            </a:pPr>
            <a:r>
              <a:rPr lang="en-US" sz="1800" b="0" dirty="0" smtClean="0"/>
              <a:t>Designing Workbooks</a:t>
            </a:r>
          </a:p>
        </p:txBody>
      </p:sp>
      <p:sp>
        <p:nvSpPr>
          <p:cNvPr id="8" name="Chevron 7"/>
          <p:cNvSpPr/>
          <p:nvPr/>
        </p:nvSpPr>
        <p:spPr bwMode="auto">
          <a:xfrm>
            <a:off x="204703" y="1337473"/>
            <a:ext cx="2210946" cy="627796"/>
          </a:xfrm>
          <a:prstGeom prst="chevron">
            <a:avLst>
              <a:gd name="adj" fmla="val 2435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rPr>
              <a:t>Designing Queries</a:t>
            </a:r>
          </a:p>
        </p:txBody>
      </p:sp>
      <p:sp>
        <p:nvSpPr>
          <p:cNvPr id="9" name="Chevron 8"/>
          <p:cNvSpPr/>
          <p:nvPr/>
        </p:nvSpPr>
        <p:spPr bwMode="auto">
          <a:xfrm>
            <a:off x="6687397" y="1351117"/>
            <a:ext cx="2210936" cy="627796"/>
          </a:xfrm>
          <a:prstGeom prst="chevron">
            <a:avLst>
              <a:gd name="adj" fmla="val 2435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rPr>
              <a:t>BI User Interaction</a:t>
            </a:r>
          </a:p>
        </p:txBody>
      </p:sp>
      <p:sp>
        <p:nvSpPr>
          <p:cNvPr id="10" name="Chevron 9"/>
          <p:cNvSpPr/>
          <p:nvPr/>
        </p:nvSpPr>
        <p:spPr bwMode="auto">
          <a:xfrm>
            <a:off x="2374705" y="1323822"/>
            <a:ext cx="2251883" cy="627796"/>
          </a:xfrm>
          <a:prstGeom prst="chevron">
            <a:avLst>
              <a:gd name="adj" fmla="val 2435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0" dirty="0" smtClean="0"/>
              <a:t>Embedding Data into Workbooks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0266" y="2731230"/>
            <a:ext cx="3983260" cy="3685735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 anchorCtr="0"/>
          <a:lstStyle/>
          <a:p>
            <a:pPr marL="338138" lvl="0" indent="-225425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Seamless integration of native Excel 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formatting and formulas</a:t>
            </a:r>
          </a:p>
          <a:p>
            <a:pPr marL="338138" lvl="0" indent="-225425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Any cell of the result set is described 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via an Excel formula (</a:t>
            </a:r>
            <a:r>
              <a:rPr lang="en-US" sz="1600" dirty="0" err="1" smtClean="0">
                <a:solidFill>
                  <a:srgbClr val="000000"/>
                </a:solidFill>
              </a:rPr>
              <a:t>BexGetData</a:t>
            </a:r>
            <a:r>
              <a:rPr lang="en-US" sz="1600" dirty="0" smtClean="0">
                <a:solidFill>
                  <a:srgbClr val="000000"/>
                </a:solidFill>
              </a:rPr>
              <a:t>)</a:t>
            </a:r>
          </a:p>
          <a:p>
            <a:pPr marL="338138" lvl="0" indent="-225425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Excel formatting options can be fully 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leveraged for </a:t>
            </a:r>
            <a:r>
              <a:rPr lang="en-US" sz="1600" dirty="0" err="1" smtClean="0">
                <a:solidFill>
                  <a:srgbClr val="000000"/>
                </a:solidFill>
              </a:rPr>
              <a:t>BEx</a:t>
            </a:r>
            <a:r>
              <a:rPr lang="en-US" sz="1600" dirty="0" smtClean="0">
                <a:solidFill>
                  <a:srgbClr val="000000"/>
                </a:solidFill>
              </a:rPr>
              <a:t> workbooks 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(</a:t>
            </a:r>
            <a:r>
              <a:rPr lang="en-US" sz="1600" dirty="0" err="1" smtClean="0">
                <a:solidFill>
                  <a:srgbClr val="000000"/>
                </a:solidFill>
              </a:rPr>
              <a:t>eg</a:t>
            </a:r>
            <a:r>
              <a:rPr lang="en-US" sz="1600" dirty="0" smtClean="0">
                <a:solidFill>
                  <a:srgbClr val="000000"/>
                </a:solidFill>
              </a:rPr>
              <a:t>., blank lines, fonts, etc)</a:t>
            </a:r>
          </a:p>
          <a:p>
            <a:pPr marL="338138" lvl="0" indent="-225425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600" dirty="0" smtClean="0">
                <a:solidFill>
                  <a:srgbClr val="000000"/>
                </a:solidFill>
              </a:rPr>
              <a:t> Combining Excel formulas and Excel 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  formatting allows the design of 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  high-end formatted solution work</a:t>
            </a:r>
            <a:br>
              <a:rPr lang="en-US" sz="1600" dirty="0" smtClean="0">
                <a:solidFill>
                  <a:srgbClr val="000000"/>
                </a:solidFill>
              </a:rPr>
            </a:br>
            <a:r>
              <a:rPr lang="en-US" sz="1600" dirty="0" smtClean="0">
                <a:solidFill>
                  <a:srgbClr val="000000"/>
                </a:solidFill>
              </a:rPr>
              <a:t>  books</a:t>
            </a: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457764" y="2169993"/>
            <a:ext cx="3022411" cy="550321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 algn="ctr"/>
            <a:r>
              <a:rPr lang="en-US" sz="1800" dirty="0" smtClean="0"/>
              <a:t>Excel Formula Mode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Excel Integration </a:t>
            </a:r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/>
          <a:srcRect t="22809"/>
          <a:stretch>
            <a:fillRect/>
          </a:stretch>
        </p:blipFill>
        <p:spPr bwMode="auto">
          <a:xfrm>
            <a:off x="742950" y="2374710"/>
            <a:ext cx="7658100" cy="384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82386" y="1303189"/>
            <a:ext cx="4653886" cy="348191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1600" dirty="0" smtClean="0"/>
              <a:t>Example: Highly formatted </a:t>
            </a:r>
            <a:r>
              <a:rPr lang="en-US" sz="1600" dirty="0" err="1" smtClean="0"/>
              <a:t>BEx</a:t>
            </a:r>
            <a:r>
              <a:rPr lang="en-US" sz="1600" dirty="0" smtClean="0"/>
              <a:t> Query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9681" y="1746914"/>
            <a:ext cx="7806520" cy="39578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folHlink">
                  <a:alpha val="5000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r>
              <a:rPr lang="en-US" sz="1600" dirty="0" smtClean="0"/>
              <a:t> </a:t>
            </a:r>
            <a:r>
              <a:rPr lang="en-US" sz="1600" b="0" dirty="0" smtClean="0"/>
              <a:t>Every Cell of the query result set is automatically interpreted as an Excel formula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787650" y="142875"/>
            <a:ext cx="5796792" cy="765175"/>
          </a:xfrm>
        </p:spPr>
        <p:txBody>
          <a:bodyPr/>
          <a:lstStyle/>
          <a:p>
            <a:r>
              <a:rPr lang="en-US" dirty="0" smtClean="0"/>
              <a:t>BExGetData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96042" y="1942598"/>
            <a:ext cx="7655624" cy="691420"/>
          </a:xfrm>
          <a:prstGeom prst="rect">
            <a:avLst/>
          </a:prstGeom>
          <a:solidFill>
            <a:srgbClr val="FEF6DA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EF6DA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GB" sz="1600" b="0" dirty="0" smtClean="0"/>
              <a:t> The context menu of the analysis grid offers the option “Convert to Formula”. This converts the data of each cell into a well defined Excel formula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96044" y="1182587"/>
            <a:ext cx="7655624" cy="673508"/>
          </a:xfrm>
          <a:prstGeom prst="rect">
            <a:avLst/>
          </a:prstGeom>
          <a:solidFill>
            <a:srgbClr val="FDCB0C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DCB0C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US" sz="1600" b="0" dirty="0" smtClean="0"/>
              <a:t>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 offers the Excel function </a:t>
            </a:r>
            <a:r>
              <a:rPr lang="en-US" sz="1600" b="0" dirty="0" err="1" smtClean="0"/>
              <a:t>BExGetData</a:t>
            </a:r>
            <a:r>
              <a:rPr lang="en-US" sz="1600" b="0" dirty="0" smtClean="0"/>
              <a:t>”. This allows access to every cell of the result set of an arbitrary </a:t>
            </a:r>
            <a:r>
              <a:rPr lang="en-US" sz="1600" b="0" dirty="0" err="1" smtClean="0"/>
              <a:t>dataprovider</a:t>
            </a:r>
            <a:r>
              <a:rPr lang="en-US" sz="1600" b="0" dirty="0" smtClean="0"/>
              <a:t>     </a:t>
            </a:r>
            <a:endParaRPr lang="en-GB" sz="1600" b="0" dirty="0" smtClean="0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09691" y="2711135"/>
            <a:ext cx="7655624" cy="687157"/>
          </a:xfrm>
          <a:prstGeom prst="rect">
            <a:avLst/>
          </a:prstGeom>
          <a:solidFill>
            <a:srgbClr val="FDCB0C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DCB0C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US" sz="1600" b="0" dirty="0" smtClean="0"/>
              <a:t> The selection parameters of the formula are derived from the key rows and columns of the respective cell </a:t>
            </a:r>
            <a:endParaRPr lang="en-GB" sz="1600" b="0" dirty="0" smtClean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09691" y="3484793"/>
            <a:ext cx="7655624" cy="978025"/>
          </a:xfrm>
          <a:prstGeom prst="rect">
            <a:avLst/>
          </a:prstGeom>
          <a:solidFill>
            <a:srgbClr val="FEF6DA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EF6DA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GB" sz="1600" b="0" dirty="0" smtClean="0"/>
              <a:t> By using this option, the Analysis Grid item will be deleted and Drag &amp; Drop will be disabled. </a:t>
            </a:r>
          </a:p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GB" sz="1600" b="0" dirty="0" smtClean="0"/>
              <a:t> The number format of the data cells is set to “standard”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96047" y="4539938"/>
            <a:ext cx="7655624" cy="687158"/>
          </a:xfrm>
          <a:prstGeom prst="rect">
            <a:avLst/>
          </a:prstGeom>
          <a:solidFill>
            <a:srgbClr val="FDCB0C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DCB0C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US" sz="1600" b="0" dirty="0" smtClean="0"/>
              <a:t> From now on the end user has full flexibility of using Excel Formatting and Formulas on the data</a:t>
            </a:r>
            <a:endParaRPr lang="en-GB" sz="1600" b="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86845" y="1078171"/>
            <a:ext cx="7861119" cy="5568289"/>
          </a:xfrm>
          <a:prstGeom prst="rect">
            <a:avLst/>
          </a:prstGeom>
          <a:noFill/>
          <a:ln w="3175" algn="ctr">
            <a:solidFill>
              <a:srgbClr val="996633"/>
            </a:solidFill>
            <a:prstDash val="sysDash"/>
            <a:miter lim="800000"/>
            <a:headEnd/>
            <a:tailEnd/>
          </a:ln>
          <a:effectLst>
            <a:prstShdw prst="shdw17" dist="17961" dir="2700000">
              <a:srgbClr val="896C01">
                <a:gamma/>
                <a:shade val="60000"/>
                <a:invGamma/>
              </a:srgbClr>
            </a:prstShdw>
          </a:effectLst>
        </p:spPr>
        <p:txBody>
          <a:bodyPr rot="10800000" vert="eaVert" wrap="none" lIns="0" tIns="0" rIns="0" bIns="0" anchor="ctr"/>
          <a:lstStyle/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709691" y="5327243"/>
            <a:ext cx="7655624" cy="1250981"/>
          </a:xfrm>
          <a:prstGeom prst="rect">
            <a:avLst/>
          </a:prstGeom>
          <a:solidFill>
            <a:srgbClr val="FEF6DA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EF6DA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GB" sz="1600" b="0" dirty="0" smtClean="0"/>
              <a:t> </a:t>
            </a:r>
            <a:r>
              <a:rPr lang="en-US" sz="1600" b="0" dirty="0" smtClean="0"/>
              <a:t>In the standard mode, the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 creates a link to the results cells and controls their formatting. </a:t>
            </a:r>
          </a:p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US" sz="1600" b="0" dirty="0" smtClean="0"/>
              <a:t> If you apply formatting using Excel features in this mode, the new formatting will not be saved</a:t>
            </a:r>
            <a:endParaRPr lang="en-GB" sz="16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BExGetData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96042" y="2747830"/>
            <a:ext cx="7655624" cy="691420"/>
          </a:xfrm>
          <a:prstGeom prst="rect">
            <a:avLst/>
          </a:prstGeom>
          <a:solidFill>
            <a:srgbClr val="FDCB0C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DCB0C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GB" sz="1600" b="0" dirty="0" smtClean="0"/>
              <a:t> The context menu of the analysis grid offers the option “Convert to Formula” This converts the data of each cell into a well defined Excel formula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96044" y="1360010"/>
            <a:ext cx="7655624" cy="1287655"/>
          </a:xfrm>
          <a:prstGeom prst="rect">
            <a:avLst/>
          </a:prstGeom>
          <a:solidFill>
            <a:srgbClr val="FEF6DA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EF6DA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US" sz="1600" b="0" dirty="0" smtClean="0"/>
              <a:t> By selecting “Convert to Formulas”, you switch to the formula mode, which  changes the way the link is established. </a:t>
            </a:r>
          </a:p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US" sz="1600" b="0" dirty="0" smtClean="0"/>
              <a:t> The system actually deletes the analysis grid design item and replaces it with the results on a cell-by-cell basis using a Microsoft Excel formula.</a:t>
            </a:r>
            <a:endParaRPr lang="en-GB" sz="1600" b="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45911" y="1173710"/>
            <a:ext cx="7888406" cy="5131558"/>
          </a:xfrm>
          <a:prstGeom prst="rect">
            <a:avLst/>
          </a:prstGeom>
          <a:noFill/>
          <a:ln w="3175" algn="ctr">
            <a:solidFill>
              <a:srgbClr val="996633"/>
            </a:solidFill>
            <a:prstDash val="sysDash"/>
            <a:miter lim="800000"/>
            <a:headEnd/>
            <a:tailEnd/>
          </a:ln>
          <a:effectLst>
            <a:prstShdw prst="shdw17" dist="17961" dir="2700000">
              <a:srgbClr val="896C01">
                <a:gamma/>
                <a:shade val="60000"/>
                <a:invGamma/>
              </a:srgbClr>
            </a:prstShdw>
          </a:effectLst>
        </p:spPr>
        <p:txBody>
          <a:bodyPr rot="10800000" vert="eaVert" wrap="none" lIns="0" tIns="0" rIns="0" bIns="0" anchor="ctr"/>
          <a:lstStyle/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682397" y="3543654"/>
            <a:ext cx="7655624" cy="1833566"/>
          </a:xfrm>
          <a:prstGeom prst="rect">
            <a:avLst/>
          </a:prstGeom>
          <a:solidFill>
            <a:srgbClr val="FEF6DA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EF6DA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US" sz="1600" b="0" dirty="0" smtClean="0"/>
              <a:t> As the data link remains active, though, the data will be refreshed when you connect to the system, allowing you take advantage of Excel features to create a highly-formatted workbook, but still have up-to-date data from your BI system. </a:t>
            </a:r>
          </a:p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US" sz="1600" b="0" dirty="0" smtClean="0"/>
              <a:t> A trade-off in the formula mode, however, is that you lose the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navigation capabilities. 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682394" y="5463736"/>
            <a:ext cx="7655624" cy="691420"/>
          </a:xfrm>
          <a:prstGeom prst="rect">
            <a:avLst/>
          </a:prstGeom>
          <a:solidFill>
            <a:srgbClr val="FDCB0C"/>
          </a:solidFill>
          <a:ln w="12700">
            <a:noFill/>
            <a:miter lim="800000"/>
            <a:headEnd/>
            <a:tailEnd/>
          </a:ln>
          <a:effectLst>
            <a:prstShdw prst="shdw17" dist="17961" dir="2700000">
              <a:srgbClr val="FDCB0C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176213" indent="-176213" eaLnBrk="1" hangingPunct="1">
              <a:lnSpc>
                <a:spcPct val="120000"/>
              </a:lnSpc>
              <a:buClr>
                <a:schemeClr val="bg2"/>
              </a:buClr>
              <a:buSzPct val="125000"/>
              <a:buFont typeface="Wingdings" pitchFamily="2" charset="2"/>
              <a:buChar char="Ø"/>
            </a:pPr>
            <a:r>
              <a:rPr lang="en-GB" sz="1600" b="0" dirty="0" smtClean="0"/>
              <a:t> </a:t>
            </a:r>
            <a:r>
              <a:rPr lang="en-US" sz="1600" b="0" dirty="0" smtClean="0"/>
              <a:t>Therefore, you need to make sure that you achieve your desired final navigational state before selecting this option</a:t>
            </a:r>
            <a:endParaRPr lang="en-GB" sz="16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Eg.1 – Changing </a:t>
            </a:r>
            <a:r>
              <a:rPr lang="en-US" dirty="0" err="1" smtClean="0"/>
              <a:t>BEx</a:t>
            </a:r>
            <a:r>
              <a:rPr lang="en-US" dirty="0" smtClean="0"/>
              <a:t> workbooks that use Excel Formulas</a:t>
            </a:r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1142293"/>
            <a:ext cx="767715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Eg.2 – Changing </a:t>
            </a:r>
            <a:r>
              <a:rPr lang="en-US" dirty="0" err="1" smtClean="0"/>
              <a:t>BEx</a:t>
            </a:r>
            <a:r>
              <a:rPr lang="en-US" dirty="0" smtClean="0"/>
              <a:t> workbooks that use Excel Formulas</a:t>
            </a:r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" y="1147056"/>
            <a:ext cx="763905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Excel Integration </a:t>
            </a: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/>
          <a:srcRect l="4630" t="19745" b="4238"/>
          <a:stretch>
            <a:fillRect/>
          </a:stretch>
        </p:blipFill>
        <p:spPr bwMode="auto">
          <a:xfrm>
            <a:off x="750627" y="2715905"/>
            <a:ext cx="7258122" cy="3794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55090" y="1139413"/>
            <a:ext cx="4653886" cy="348191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1600" dirty="0" smtClean="0"/>
              <a:t>Example: Highly formatted </a:t>
            </a:r>
            <a:r>
              <a:rPr lang="en-US" sz="1600" dirty="0" err="1" smtClean="0"/>
              <a:t>BEx</a:t>
            </a:r>
            <a:r>
              <a:rPr lang="en-US" sz="1600" dirty="0" smtClean="0"/>
              <a:t> Query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2385" y="1610436"/>
            <a:ext cx="7806520" cy="95532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folHlink">
                  <a:alpha val="5000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The standard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formats have been completely replaced by Excel formats</a:t>
            </a:r>
          </a:p>
          <a:p>
            <a:pPr marL="109538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The end user is completely free in reforming the workbook and add further Excel </a:t>
            </a:r>
            <a:br>
              <a:rPr lang="en-US" sz="1600" b="0" dirty="0" smtClean="0"/>
            </a:br>
            <a:r>
              <a:rPr lang="en-US" sz="1600" b="0" dirty="0" smtClean="0"/>
              <a:t>   calculations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25964" y="1307908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9612" y="1973071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39612" y="264775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47635" y="1368233"/>
            <a:ext cx="31761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latin typeface="Trebuchet MS" pitchFamily="34" charset="0"/>
              </a:rPr>
              <a:t>Overview of </a:t>
            </a:r>
            <a:r>
              <a:rPr lang="en-GB" b="0" dirty="0" err="1" smtClean="0">
                <a:latin typeface="Trebuchet MS" pitchFamily="34" charset="0"/>
              </a:rPr>
              <a:t>BEx</a:t>
            </a:r>
            <a:r>
              <a:rPr lang="en-GB" b="0" dirty="0" smtClean="0">
                <a:latin typeface="Trebuchet MS" pitchFamily="34" charset="0"/>
              </a:rPr>
              <a:t> Analyzer 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88579" y="2033396"/>
            <a:ext cx="2533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End User Interaction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88579" y="2708083"/>
            <a:ext cx="3506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Excel Formatting &amp; Formulas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625965" y="3275556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ebuchet MS" pitchFamily="34" charset="0"/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188580" y="3322233"/>
            <a:ext cx="32226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err="1" smtClean="0">
                <a:solidFill>
                  <a:schemeClr val="bg1">
                    <a:lumMod val="75000"/>
                  </a:schemeClr>
                </a:solidFill>
              </a:rPr>
              <a:t>BEx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</a:rPr>
              <a:t> Analyzer Design Mode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675" y="1221977"/>
            <a:ext cx="748665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822272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1198804"/>
            <a:ext cx="762952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822272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1187360"/>
            <a:ext cx="76771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835920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1187360"/>
            <a:ext cx="76771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613" y="904875"/>
            <a:ext cx="77247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6822272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25964" y="130790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9612" y="1973071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39612" y="2647758"/>
            <a:ext cx="457200" cy="4572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47635" y="1368233"/>
            <a:ext cx="31761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Overview of </a:t>
            </a:r>
            <a:r>
              <a:rPr lang="en-GB" b="0" dirty="0" err="1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BEx</a:t>
            </a:r>
            <a:r>
              <a:rPr lang="en-GB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 Analyzer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188579" y="2033396"/>
            <a:ext cx="2533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End User Interaction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88579" y="2708083"/>
            <a:ext cx="3506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Trebuchet MS" pitchFamily="34" charset="0"/>
              </a:rPr>
              <a:t>Excel Formatting &amp; Formulas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625965" y="3275556"/>
            <a:ext cx="457200" cy="4572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rebuchet MS" pitchFamily="34" charset="0"/>
              </a:rPr>
              <a:t>4</a:t>
            </a:r>
            <a:endParaRPr lang="en-US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188580" y="3322233"/>
            <a:ext cx="32226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0" dirty="0" err="1" smtClean="0"/>
              <a:t>BEx</a:t>
            </a:r>
            <a:r>
              <a:rPr lang="en-US" b="0" dirty="0" smtClean="0"/>
              <a:t> Analyzer Design Mode 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Designing Workbooks</a:t>
            </a:r>
          </a:p>
        </p:txBody>
      </p:sp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/>
          <a:srcRect l="37200" t="23388"/>
          <a:stretch>
            <a:fillRect/>
          </a:stretch>
        </p:blipFill>
        <p:spPr bwMode="auto">
          <a:xfrm>
            <a:off x="4326341" y="2838742"/>
            <a:ext cx="4612944" cy="369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hevron 5"/>
          <p:cNvSpPr/>
          <p:nvPr/>
        </p:nvSpPr>
        <p:spPr bwMode="auto">
          <a:xfrm>
            <a:off x="4585644" y="1132749"/>
            <a:ext cx="2156343" cy="627796"/>
          </a:xfrm>
          <a:prstGeom prst="chevron">
            <a:avLst>
              <a:gd name="adj" fmla="val 24359"/>
            </a:avLst>
          </a:prstGeom>
          <a:gradFill rotWithShape="1">
            <a:gsLst>
              <a:gs pos="0">
                <a:srgbClr val="FDCE49"/>
              </a:gs>
              <a:gs pos="50000">
                <a:srgbClr val="FFF9DD"/>
              </a:gs>
              <a:gs pos="100000">
                <a:srgbClr val="FDCE49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indent="0" algn="ctr" defTabSz="914400" latinLnBrk="0">
              <a:lnSpc>
                <a:spcPct val="120000"/>
              </a:lnSpc>
              <a:buClrTx/>
              <a:buSzTx/>
              <a:buFontTx/>
              <a:buNone/>
              <a:tabLst/>
            </a:pPr>
            <a:r>
              <a:rPr lang="en-US" sz="1800" b="0" dirty="0" smtClean="0"/>
              <a:t>Designing Workbooks</a:t>
            </a:r>
          </a:p>
        </p:txBody>
      </p:sp>
      <p:sp>
        <p:nvSpPr>
          <p:cNvPr id="7" name="Chevron 6"/>
          <p:cNvSpPr/>
          <p:nvPr/>
        </p:nvSpPr>
        <p:spPr bwMode="auto">
          <a:xfrm>
            <a:off x="204703" y="1132753"/>
            <a:ext cx="2210946" cy="627796"/>
          </a:xfrm>
          <a:prstGeom prst="chevron">
            <a:avLst>
              <a:gd name="adj" fmla="val 2435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rPr>
              <a:t>Designing Queries</a:t>
            </a:r>
          </a:p>
        </p:txBody>
      </p:sp>
      <p:sp>
        <p:nvSpPr>
          <p:cNvPr id="8" name="Chevron 7"/>
          <p:cNvSpPr/>
          <p:nvPr/>
        </p:nvSpPr>
        <p:spPr bwMode="auto">
          <a:xfrm>
            <a:off x="6687397" y="1146397"/>
            <a:ext cx="2210936" cy="627796"/>
          </a:xfrm>
          <a:prstGeom prst="chevron">
            <a:avLst>
              <a:gd name="adj" fmla="val 2435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rPr>
              <a:t>BI User Interaction</a:t>
            </a:r>
          </a:p>
        </p:txBody>
      </p:sp>
      <p:sp>
        <p:nvSpPr>
          <p:cNvPr id="9" name="Chevron 8"/>
          <p:cNvSpPr/>
          <p:nvPr/>
        </p:nvSpPr>
        <p:spPr bwMode="auto">
          <a:xfrm>
            <a:off x="2374705" y="1119102"/>
            <a:ext cx="2251883" cy="627796"/>
          </a:xfrm>
          <a:prstGeom prst="chevron">
            <a:avLst>
              <a:gd name="adj" fmla="val 2435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0" dirty="0" smtClean="0"/>
              <a:t>Embedding Data into Workbooks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5551" y="1937980"/>
            <a:ext cx="4750474" cy="1364776"/>
          </a:xfrm>
          <a:prstGeom prst="rect">
            <a:avLst/>
          </a:prstGeom>
          <a:solidFill>
            <a:srgbClr val="FFF2BD"/>
          </a:soli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 anchorCtr="0"/>
          <a:lstStyle/>
          <a:p>
            <a:pPr marL="338138" lvl="0" indent="-225425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"/>
            </a:pPr>
            <a:endParaRPr lang="en-US" sz="1600" dirty="0" smtClean="0">
              <a:solidFill>
                <a:srgbClr val="000000"/>
              </a:solidFill>
            </a:endParaRPr>
          </a:p>
          <a:p>
            <a:pPr marL="338138" lvl="0" indent="-225425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400" dirty="0" smtClean="0">
                <a:solidFill>
                  <a:srgbClr val="000000"/>
                </a:solidFill>
              </a:rPr>
              <a:t>Code-free application-modeling in Excel</a:t>
            </a:r>
          </a:p>
          <a:p>
            <a:pPr marL="338138" lvl="0" indent="-225425">
              <a:lnSpc>
                <a:spcPct val="120000"/>
              </a:lnSpc>
              <a:spcBef>
                <a:spcPct val="50000"/>
              </a:spcBef>
              <a:buFont typeface="Wingdings" pitchFamily="2" charset="2"/>
              <a:buChar char=""/>
            </a:pPr>
            <a:r>
              <a:rPr lang="en-US" sz="1400" dirty="0" smtClean="0">
                <a:solidFill>
                  <a:srgbClr val="000000"/>
                </a:solidFill>
              </a:rPr>
              <a:t> Any BI </a:t>
            </a:r>
            <a:r>
              <a:rPr lang="en-US" sz="1400" dirty="0" err="1" smtClean="0">
                <a:solidFill>
                  <a:srgbClr val="000000"/>
                </a:solidFill>
              </a:rPr>
              <a:t>InfoProvider</a:t>
            </a:r>
            <a:r>
              <a:rPr lang="en-US" sz="1400" dirty="0" smtClean="0">
                <a:solidFill>
                  <a:srgbClr val="000000"/>
                </a:solidFill>
              </a:rPr>
              <a:t> can be integrated into MS Excel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362231" y="1978922"/>
            <a:ext cx="3022411" cy="550321"/>
          </a:xfrm>
          <a:custGeom>
            <a:avLst/>
            <a:gdLst>
              <a:gd name="G0" fmla="+- 17550 0 0"/>
              <a:gd name="G1" fmla="+- 4388 0 0"/>
              <a:gd name="G2" fmla="+- 21600 0 4388"/>
              <a:gd name="G3" fmla="+- 10800 0 4388"/>
              <a:gd name="G4" fmla="+- 21600 0 17550"/>
              <a:gd name="G5" fmla="*/ G4 G3 10800"/>
              <a:gd name="G6" fmla="+- 21600 0 G5"/>
              <a:gd name="T0" fmla="*/ 17550 w 21600"/>
              <a:gd name="T1" fmla="*/ 0 h 21600"/>
              <a:gd name="T2" fmla="*/ 0 w 21600"/>
              <a:gd name="T3" fmla="*/ 10800 h 21600"/>
              <a:gd name="T4" fmla="*/ 1755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50" y="0"/>
                </a:moveTo>
                <a:lnTo>
                  <a:pt x="17550" y="4388"/>
                </a:lnTo>
                <a:lnTo>
                  <a:pt x="3375" y="4388"/>
                </a:lnTo>
                <a:lnTo>
                  <a:pt x="3375" y="17212"/>
                </a:lnTo>
                <a:lnTo>
                  <a:pt x="17550" y="17212"/>
                </a:lnTo>
                <a:lnTo>
                  <a:pt x="1755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388"/>
                </a:moveTo>
                <a:lnTo>
                  <a:pt x="1350" y="17212"/>
                </a:lnTo>
                <a:lnTo>
                  <a:pt x="2700" y="17212"/>
                </a:lnTo>
                <a:lnTo>
                  <a:pt x="2700" y="4388"/>
                </a:lnTo>
                <a:close/>
              </a:path>
              <a:path w="21600" h="21600">
                <a:moveTo>
                  <a:pt x="0" y="4388"/>
                </a:moveTo>
                <a:lnTo>
                  <a:pt x="0" y="17212"/>
                </a:lnTo>
                <a:lnTo>
                  <a:pt x="675" y="17212"/>
                </a:lnTo>
                <a:lnTo>
                  <a:pt x="675" y="4388"/>
                </a:lnTo>
                <a:close/>
              </a:path>
            </a:pathLst>
          </a:cu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 algn="ctr"/>
            <a:r>
              <a:rPr lang="en-US" sz="1800" dirty="0" smtClean="0"/>
              <a:t>Design Mode</a:t>
            </a:r>
            <a:endParaRPr lang="en-US" sz="1800" dirty="0"/>
          </a:p>
        </p:txBody>
      </p:sp>
      <p:sp>
        <p:nvSpPr>
          <p:cNvPr id="12" name="Rectangle 37"/>
          <p:cNvSpPr>
            <a:spLocks noChangeArrowheads="1"/>
          </p:cNvSpPr>
          <p:nvPr/>
        </p:nvSpPr>
        <p:spPr bwMode="auto">
          <a:xfrm>
            <a:off x="341189" y="3780428"/>
            <a:ext cx="3848670" cy="2538484"/>
          </a:xfrm>
          <a:prstGeom prst="rect">
            <a:avLst/>
          </a:prstGeom>
          <a:solidFill>
            <a:srgbClr val="FFF7D9"/>
          </a:solidFill>
          <a:ln w="9525">
            <a:solidFill>
              <a:srgbClr val="8000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numCol="2"/>
          <a:lstStyle/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endParaRPr lang="en-US" sz="1400" b="1" dirty="0" smtClean="0">
              <a:latin typeface="Trebuchet MS" pitchFamily="34" charset="0"/>
            </a:endParaRP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b="1" dirty="0" smtClean="0">
                <a:latin typeface="Trebuchet MS" pitchFamily="34" charset="0"/>
              </a:rPr>
              <a:t>Analysis Grid 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b="1" dirty="0" smtClean="0">
                <a:latin typeface="Trebuchet MS" pitchFamily="34" charset="0"/>
              </a:rPr>
              <a:t>Navigation Pane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b="1" dirty="0" smtClean="0">
                <a:latin typeface="Trebuchet MS" pitchFamily="34" charset="0"/>
              </a:rPr>
              <a:t> List of Filters 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b="1" dirty="0" smtClean="0">
                <a:latin typeface="Trebuchet MS" pitchFamily="34" charset="0"/>
              </a:rPr>
              <a:t>Button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dirty="0" smtClean="0"/>
              <a:t>Dropdown Box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b="1" dirty="0" smtClean="0">
                <a:latin typeface="Trebuchet MS" pitchFamily="34" charset="0"/>
              </a:rPr>
              <a:t>Checkbox Group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dirty="0" smtClean="0"/>
              <a:t> Radio Button Group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</a:pPr>
            <a:r>
              <a:rPr lang="en-US" sz="1400" b="1" dirty="0" smtClean="0">
                <a:latin typeface="Trebuchet MS" pitchFamily="34" charset="0"/>
              </a:rPr>
              <a:t> 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b="1" dirty="0" smtClean="0">
                <a:latin typeface="Trebuchet MS" pitchFamily="34" charset="0"/>
              </a:rPr>
              <a:t>List of Conditions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dirty="0" smtClean="0"/>
              <a:t>List of Exceptions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b="1" dirty="0" smtClean="0">
                <a:latin typeface="Trebuchet MS" pitchFamily="34" charset="0"/>
              </a:rPr>
              <a:t> Text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dirty="0" smtClean="0"/>
              <a:t> Messages</a:t>
            </a:r>
          </a:p>
          <a:p>
            <a:pPr marL="342900" indent="-342900" algn="l" eaLnBrk="1" hangingPunct="1">
              <a:spcBef>
                <a:spcPct val="30000"/>
              </a:spcBef>
              <a:buSzPct val="75000"/>
              <a:buFont typeface="Wingdings" pitchFamily="2" charset="2"/>
              <a:buChar char="§"/>
            </a:pPr>
            <a:r>
              <a:rPr lang="en-US" sz="1400" b="1" dirty="0" smtClean="0">
                <a:latin typeface="Trebuchet MS" pitchFamily="34" charset="0"/>
              </a:rPr>
              <a:t> Workbook Settings</a:t>
            </a:r>
            <a:endParaRPr lang="en-US" sz="1400" b="1" dirty="0">
              <a:latin typeface="Trebuchet MS" pitchFamily="34" charset="0"/>
            </a:endParaRPr>
          </a:p>
        </p:txBody>
      </p:sp>
      <p:sp>
        <p:nvSpPr>
          <p:cNvPr id="16" name="AutoShape 34"/>
          <p:cNvSpPr>
            <a:spLocks noChangeArrowheads="1"/>
          </p:cNvSpPr>
          <p:nvPr/>
        </p:nvSpPr>
        <p:spPr bwMode="auto">
          <a:xfrm rot="20525543">
            <a:off x="34649" y="3440174"/>
            <a:ext cx="1623695" cy="658740"/>
          </a:xfrm>
          <a:prstGeom prst="star24">
            <a:avLst>
              <a:gd name="adj" fmla="val 37500"/>
            </a:avLst>
          </a:prstGeom>
          <a:solidFill>
            <a:srgbClr val="FDCB0C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109538" algn="ctr"/>
            <a:r>
              <a:rPr lang="en-US" sz="1800" dirty="0" smtClean="0"/>
              <a:t>Items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958749" y="649068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Analyzer Design Toolbar</a:t>
            </a: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1005196" y="1160061"/>
            <a:ext cx="7442767" cy="510774"/>
          </a:xfrm>
          <a:prstGeom prst="rect">
            <a:avLst/>
          </a:prstGeom>
          <a:solidFill>
            <a:srgbClr val="EAEAEA"/>
          </a:solidFill>
          <a:ln w="19050">
            <a:solidFill>
              <a:srgbClr val="C00000"/>
            </a:solidFill>
            <a:prstDash val="sysDash"/>
            <a:miter lim="800000"/>
            <a:headEnd/>
            <a:tailEnd/>
          </a:ln>
          <a:effectLst/>
        </p:spPr>
        <p:txBody>
          <a:bodyPr lIns="52962" tIns="26480" rIns="52962" bIns="26480" anchor="ctr" anchorCtr="1"/>
          <a:lstStyle/>
          <a:p>
            <a:pPr algn="ctr">
              <a:lnSpc>
                <a:spcPct val="120000"/>
              </a:lnSpc>
            </a:pPr>
            <a:r>
              <a:rPr lang="en-US" sz="1800" dirty="0" smtClean="0"/>
              <a:t>Use the analysis grid as the central design item in your work sheets</a:t>
            </a:r>
            <a:endParaRPr lang="en-US" sz="1800" dirty="0"/>
          </a:p>
        </p:txBody>
      </p:sp>
      <p:grpSp>
        <p:nvGrpSpPr>
          <p:cNvPr id="29" name="Group 28"/>
          <p:cNvGrpSpPr/>
          <p:nvPr/>
        </p:nvGrpSpPr>
        <p:grpSpPr>
          <a:xfrm>
            <a:off x="272601" y="1369674"/>
            <a:ext cx="4321659" cy="5113016"/>
            <a:chOff x="272601" y="1369674"/>
            <a:chExt cx="4321659" cy="5113016"/>
          </a:xfrm>
        </p:grpSpPr>
        <p:pic>
          <p:nvPicPr>
            <p:cNvPr id="122883" name="Picture 3"/>
            <p:cNvPicPr>
              <a:picLocks noChangeAspect="1" noChangeArrowheads="1"/>
            </p:cNvPicPr>
            <p:nvPr/>
          </p:nvPicPr>
          <p:blipFill>
            <a:blip r:embed="rId2"/>
            <a:srcRect r="93474"/>
            <a:stretch>
              <a:fillRect/>
            </a:stretch>
          </p:blipFill>
          <p:spPr bwMode="auto">
            <a:xfrm>
              <a:off x="272601" y="1369674"/>
              <a:ext cx="491674" cy="5113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946897" y="2384800"/>
              <a:ext cx="3647363" cy="4053167"/>
            </a:xfrm>
            <a:prstGeom prst="rect">
              <a:avLst/>
            </a:prstGeom>
            <a:solidFill>
              <a:srgbClr val="FFF9E1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anchor="t" anchorCtr="0"/>
            <a:lstStyle/>
            <a:p>
              <a:r>
                <a:rPr lang="en-US" sz="1600" dirty="0" smtClean="0"/>
                <a:t>The General Tab options allow you to</a:t>
              </a:r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r>
                <a:rPr lang="en-US" sz="1600" dirty="0" smtClean="0"/>
                <a:t>Examples</a:t>
              </a:r>
              <a:br>
                <a:rPr lang="en-US" sz="1600" dirty="0" smtClean="0"/>
              </a:br>
              <a:endParaRPr lang="en-US" sz="1600" dirty="0" smtClean="0"/>
            </a:p>
            <a:p>
              <a:pPr>
                <a:lnSpc>
                  <a:spcPct val="120000"/>
                </a:lnSpc>
                <a:buFont typeface="Wingdings" pitchFamily="2" charset="2"/>
                <a:buChar char="w"/>
              </a:pPr>
              <a:r>
                <a:rPr lang="en-US" sz="1400" b="0" dirty="0" smtClean="0"/>
                <a:t> Generates a formula for each cell-the </a:t>
              </a:r>
              <a:br>
                <a:rPr lang="en-US" sz="1400" b="0" dirty="0" smtClean="0"/>
              </a:br>
              <a:r>
                <a:rPr lang="en-US" sz="1400" b="0" dirty="0" smtClean="0"/>
                <a:t>   table item itself will then be replaced</a:t>
              </a:r>
            </a:p>
            <a:p>
              <a:pPr>
                <a:lnSpc>
                  <a:spcPct val="120000"/>
                </a:lnSpc>
                <a:buFont typeface="Wingdings" pitchFamily="2" charset="2"/>
                <a:buChar char="w"/>
              </a:pPr>
              <a:r>
                <a:rPr lang="en-US" sz="1400" b="0" dirty="0" smtClean="0"/>
                <a:t>  Apply default </a:t>
              </a:r>
              <a:r>
                <a:rPr lang="en-US" sz="1400" b="0" dirty="0" err="1" smtClean="0"/>
                <a:t>BEx</a:t>
              </a:r>
              <a:r>
                <a:rPr lang="en-US" sz="1400" b="0" dirty="0" smtClean="0"/>
                <a:t> formatting or use </a:t>
              </a:r>
              <a:br>
                <a:rPr lang="en-US" sz="1400" b="0" dirty="0" smtClean="0"/>
              </a:br>
              <a:r>
                <a:rPr lang="en-US" sz="1400" b="0" dirty="0" smtClean="0"/>
                <a:t>   Excel formats </a:t>
              </a:r>
              <a:endParaRPr lang="en-US" sz="1400" b="0" dirty="0"/>
            </a:p>
          </p:txBody>
        </p:sp>
        <p:sp>
          <p:nvSpPr>
            <p:cNvPr id="7" name="Rectangle 31"/>
            <p:cNvSpPr>
              <a:spLocks noChangeArrowheads="1"/>
            </p:cNvSpPr>
            <p:nvPr/>
          </p:nvSpPr>
          <p:spPr bwMode="auto">
            <a:xfrm>
              <a:off x="1107752" y="2834112"/>
              <a:ext cx="3355066" cy="464025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Define your </a:t>
              </a:r>
              <a:r>
                <a:rPr lang="en-US" sz="1600" b="0" dirty="0" err="1" smtClean="0">
                  <a:latin typeface="Trebuchet MS" pitchFamily="34" charset="0"/>
                  <a:cs typeface="Times New Roman" pitchFamily="18" charset="0"/>
                </a:rPr>
                <a:t>dataprovider</a:t>
              </a:r>
              <a:endParaRPr lang="en-US" sz="1600" b="0" dirty="0">
                <a:latin typeface="Trebuchet MS" pitchFamily="34" charset="0"/>
                <a:cs typeface="Times New Roman" pitchFamily="18" charset="0"/>
              </a:endParaRPr>
            </a:p>
          </p:txBody>
        </p:sp>
        <p:sp>
          <p:nvSpPr>
            <p:cNvPr id="12" name="Rectangle 31"/>
            <p:cNvSpPr>
              <a:spLocks noChangeArrowheads="1"/>
            </p:cNvSpPr>
            <p:nvPr/>
          </p:nvSpPr>
          <p:spPr bwMode="auto">
            <a:xfrm>
              <a:off x="1107752" y="3408159"/>
              <a:ext cx="3355066" cy="464025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Define the range for your Grid</a:t>
              </a:r>
              <a:endParaRPr lang="en-US" sz="1600" b="0" dirty="0">
                <a:latin typeface="Trebuchet MS" pitchFamily="34" charset="0"/>
                <a:cs typeface="Times New Roman" pitchFamily="18" charset="0"/>
              </a:endParaRPr>
            </a:p>
          </p:txBody>
        </p:sp>
        <p:sp>
          <p:nvSpPr>
            <p:cNvPr id="13" name="Rectangle 31"/>
            <p:cNvSpPr>
              <a:spLocks noChangeArrowheads="1"/>
            </p:cNvSpPr>
            <p:nvPr/>
          </p:nvSpPr>
          <p:spPr bwMode="auto">
            <a:xfrm>
              <a:off x="1094104" y="3996694"/>
              <a:ext cx="3374387" cy="654678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Define various behaviors you can attach to enhance the grid</a:t>
              </a:r>
              <a:endParaRPr lang="en-US" sz="1600" b="0" dirty="0">
                <a:latin typeface="Trebuchet MS" pitchFamily="34" charset="0"/>
                <a:cs typeface="Times New Roman" pitchFamily="18" charset="0"/>
              </a:endParaRPr>
            </a:p>
          </p:txBody>
        </p:sp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2"/>
            <a:srcRect t="10575" r="54533" b="81839"/>
            <a:stretch>
              <a:fillRect/>
            </a:stretch>
          </p:blipFill>
          <p:spPr bwMode="auto">
            <a:xfrm>
              <a:off x="272955" y="1910688"/>
              <a:ext cx="3425588" cy="368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8" name="Group 27"/>
          <p:cNvGrpSpPr/>
          <p:nvPr/>
        </p:nvGrpSpPr>
        <p:grpSpPr>
          <a:xfrm>
            <a:off x="4417258" y="2373954"/>
            <a:ext cx="4247865" cy="4276563"/>
            <a:chOff x="4417258" y="2373954"/>
            <a:chExt cx="4247865" cy="4276563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2"/>
            <a:srcRect l="52898" t="16194" r="4352"/>
            <a:stretch>
              <a:fillRect/>
            </a:stretch>
          </p:blipFill>
          <p:spPr bwMode="auto">
            <a:xfrm>
              <a:off x="5281685" y="2373954"/>
              <a:ext cx="3383438" cy="4276563"/>
            </a:xfrm>
            <a:prstGeom prst="rect">
              <a:avLst/>
            </a:prstGeom>
            <a:noFill/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</p:pic>
        <p:cxnSp>
          <p:nvCxnSpPr>
            <p:cNvPr id="15" name="Straight Arrow Connector 14"/>
            <p:cNvCxnSpPr/>
            <p:nvPr/>
          </p:nvCxnSpPr>
          <p:spPr bwMode="auto">
            <a:xfrm rot="10800000" flipV="1">
              <a:off x="4417258" y="4763069"/>
              <a:ext cx="1205621" cy="63262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" name="Straight Arrow Connector 15"/>
            <p:cNvCxnSpPr/>
            <p:nvPr/>
          </p:nvCxnSpPr>
          <p:spPr bwMode="auto">
            <a:xfrm rot="10800000" flipV="1">
              <a:off x="4431327" y="4749420"/>
              <a:ext cx="2474440" cy="108237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Analyzer Design Toolbar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29132" y="1438492"/>
            <a:ext cx="8182608" cy="4886325"/>
            <a:chOff x="429132" y="1438492"/>
            <a:chExt cx="8182608" cy="4886325"/>
          </a:xfrm>
        </p:grpSpPr>
        <p:pic>
          <p:nvPicPr>
            <p:cNvPr id="123906" name="Picture 2"/>
            <p:cNvPicPr>
              <a:picLocks noChangeAspect="1" noChangeArrowheads="1"/>
            </p:cNvPicPr>
            <p:nvPr/>
          </p:nvPicPr>
          <p:blipFill>
            <a:blip r:embed="rId2"/>
            <a:srcRect l="53092" t="14738" r="3379" b="1471"/>
            <a:stretch>
              <a:fillRect/>
            </a:stretch>
          </p:blipFill>
          <p:spPr bwMode="auto">
            <a:xfrm>
              <a:off x="5336277" y="1665025"/>
              <a:ext cx="3275463" cy="4094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1165257" y="2480333"/>
              <a:ext cx="3647363" cy="2842294"/>
            </a:xfrm>
            <a:prstGeom prst="rect">
              <a:avLst/>
            </a:prstGeom>
            <a:solidFill>
              <a:srgbClr val="FFF9E1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anchor="t" anchorCtr="0"/>
            <a:lstStyle/>
            <a:p>
              <a:endParaRPr lang="en-US" sz="1400" b="0" dirty="0"/>
            </a:p>
          </p:txBody>
        </p:sp>
        <p:sp>
          <p:nvSpPr>
            <p:cNvPr id="7" name="Rectangle 31"/>
            <p:cNvSpPr>
              <a:spLocks noChangeArrowheads="1"/>
            </p:cNvSpPr>
            <p:nvPr/>
          </p:nvSpPr>
          <p:spPr bwMode="auto">
            <a:xfrm>
              <a:off x="1312464" y="2643043"/>
              <a:ext cx="3355066" cy="1232921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Using the clipping options to specifically define the size of the analysis grid using clipping or scroll bars</a:t>
              </a:r>
            </a:p>
          </p:txBody>
        </p:sp>
        <p:sp>
          <p:nvSpPr>
            <p:cNvPr id="8" name="Rectangle 31"/>
            <p:cNvSpPr>
              <a:spLocks noChangeArrowheads="1"/>
            </p:cNvSpPr>
            <p:nvPr/>
          </p:nvSpPr>
          <p:spPr bwMode="auto">
            <a:xfrm>
              <a:off x="1312464" y="4021469"/>
              <a:ext cx="3355066" cy="1137387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You can independently configure horizontal or vertical clipping using the options</a:t>
              </a: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/>
            <a:srcRect r="92826"/>
            <a:stretch>
              <a:fillRect/>
            </a:stretch>
          </p:blipFill>
          <p:spPr bwMode="auto">
            <a:xfrm>
              <a:off x="429133" y="1438492"/>
              <a:ext cx="539861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 t="9384" r="54012" b="81678"/>
            <a:stretch>
              <a:fillRect/>
            </a:stretch>
          </p:blipFill>
          <p:spPr bwMode="auto">
            <a:xfrm>
              <a:off x="429132" y="1869743"/>
              <a:ext cx="3460482" cy="436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3" name="Straight Arrow Connector 12"/>
            <p:cNvCxnSpPr/>
            <p:nvPr/>
          </p:nvCxnSpPr>
          <p:spPr bwMode="auto">
            <a:xfrm rot="10800000" flipV="1">
              <a:off x="4858606" y="2606721"/>
              <a:ext cx="1351129" cy="51861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Analyzer Design Toolbar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71269" y="1338196"/>
            <a:ext cx="8072225" cy="4895850"/>
            <a:chOff x="471269" y="1338196"/>
            <a:chExt cx="8072225" cy="4895850"/>
          </a:xfrm>
        </p:grpSpPr>
        <p:pic>
          <p:nvPicPr>
            <p:cNvPr id="124930" name="Picture 2"/>
            <p:cNvPicPr>
              <a:picLocks noChangeAspect="1" noChangeArrowheads="1"/>
            </p:cNvPicPr>
            <p:nvPr/>
          </p:nvPicPr>
          <p:blipFill>
            <a:blip r:embed="rId2"/>
            <a:srcRect l="51223" t="8394" r="3407"/>
            <a:stretch>
              <a:fillRect/>
            </a:stretch>
          </p:blipFill>
          <p:spPr bwMode="auto">
            <a:xfrm>
              <a:off x="5090610" y="1555845"/>
              <a:ext cx="3452884" cy="4484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1110664" y="2521276"/>
              <a:ext cx="3647363" cy="3292670"/>
            </a:xfrm>
            <a:prstGeom prst="rect">
              <a:avLst/>
            </a:prstGeom>
            <a:solidFill>
              <a:srgbClr val="FFF9E1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anchor="t" anchorCtr="0"/>
            <a:lstStyle/>
            <a:p>
              <a:endParaRPr lang="en-US" sz="1400" b="0" dirty="0"/>
            </a:p>
          </p:txBody>
        </p:sp>
        <p:sp>
          <p:nvSpPr>
            <p:cNvPr id="7" name="Rectangle 31"/>
            <p:cNvSpPr>
              <a:spLocks noChangeArrowheads="1"/>
            </p:cNvSpPr>
            <p:nvPr/>
          </p:nvSpPr>
          <p:spPr bwMode="auto">
            <a:xfrm>
              <a:off x="1257871" y="2697612"/>
              <a:ext cx="3355066" cy="1478603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en-US" sz="1600" b="0" dirty="0" smtClean="0">
                  <a:cs typeface="Times New Roman" pitchFamily="18" charset="0"/>
                </a:rPr>
                <a:t>Associate Microsoft Excel charts with the analysis grid with this function, so that the charts always represent the results of the query</a:t>
              </a:r>
              <a:endParaRPr lang="en-US" sz="1600" b="0" dirty="0" smtClean="0">
                <a:latin typeface="Trebuchet MS" pitchFamily="34" charset="0"/>
                <a:cs typeface="Times New Roman" pitchFamily="18" charset="0"/>
              </a:endParaRPr>
            </a:p>
          </p:txBody>
        </p:sp>
        <p:sp>
          <p:nvSpPr>
            <p:cNvPr id="8" name="Rectangle 31"/>
            <p:cNvSpPr>
              <a:spLocks noChangeArrowheads="1"/>
            </p:cNvSpPr>
            <p:nvPr/>
          </p:nvSpPr>
          <p:spPr bwMode="auto">
            <a:xfrm>
              <a:off x="1285166" y="4335349"/>
              <a:ext cx="3355066" cy="1301176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This assures that the charts are displayed correctly even if the number of rows/columns in the analysis grid are changing</a:t>
              </a: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/>
            <a:srcRect t="9742" r="54546" b="81616"/>
            <a:stretch>
              <a:fillRect/>
            </a:stretch>
          </p:blipFill>
          <p:spPr bwMode="auto">
            <a:xfrm>
              <a:off x="484918" y="1815153"/>
              <a:ext cx="3459280" cy="423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/>
            <a:srcRect r="92922"/>
            <a:stretch>
              <a:fillRect/>
            </a:stretch>
          </p:blipFill>
          <p:spPr bwMode="auto">
            <a:xfrm>
              <a:off x="471269" y="1338196"/>
              <a:ext cx="538659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Straight Arrow Connector 11"/>
            <p:cNvCxnSpPr/>
            <p:nvPr/>
          </p:nvCxnSpPr>
          <p:spPr bwMode="auto">
            <a:xfrm rot="10800000" flipV="1">
              <a:off x="4831307" y="2606721"/>
              <a:ext cx="1528550" cy="39578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Analyzer Design Toolbar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71676" y="1282891"/>
            <a:ext cx="8490188" cy="5101283"/>
            <a:chOff x="271676" y="1282891"/>
            <a:chExt cx="8490188" cy="5101283"/>
          </a:xfrm>
        </p:grpSpPr>
        <p:pic>
          <p:nvPicPr>
            <p:cNvPr id="125955" name="Picture 3"/>
            <p:cNvPicPr>
              <a:picLocks noChangeAspect="1" noChangeArrowheads="1"/>
            </p:cNvPicPr>
            <p:nvPr/>
          </p:nvPicPr>
          <p:blipFill>
            <a:blip r:embed="rId2"/>
            <a:srcRect l="49513" t="15642" b="2123"/>
            <a:stretch>
              <a:fillRect/>
            </a:stretch>
          </p:blipFill>
          <p:spPr bwMode="auto">
            <a:xfrm>
              <a:off x="4804013" y="2156347"/>
              <a:ext cx="3875964" cy="4026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29"/>
            <p:cNvSpPr>
              <a:spLocks noChangeArrowheads="1"/>
            </p:cNvSpPr>
            <p:nvPr/>
          </p:nvSpPr>
          <p:spPr bwMode="auto">
            <a:xfrm>
              <a:off x="982640" y="1282891"/>
              <a:ext cx="7779224" cy="696034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rgbClr val="996633"/>
              </a:solidFill>
              <a:prstDash val="sysDash"/>
              <a:miter lim="800000"/>
              <a:headEnd/>
              <a:tailEnd/>
            </a:ln>
            <a:effectLst/>
          </p:spPr>
          <p:txBody>
            <a:bodyPr lIns="52962" tIns="26480" rIns="52962" bIns="26480" anchor="ctr" anchorCtr="1"/>
            <a:lstStyle/>
            <a:p>
              <a:pPr>
                <a:lnSpc>
                  <a:spcPct val="120000"/>
                </a:lnSpc>
              </a:pPr>
              <a:r>
                <a:rPr lang="en-US" sz="1800" dirty="0" smtClean="0"/>
                <a:t>Use the Navigation Pane in order to provide further characteristics and key figures to be included in the analysis</a:t>
              </a:r>
              <a:endParaRPr lang="en-US" sz="1800" dirty="0"/>
            </a:p>
          </p:txBody>
        </p:sp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/>
            <a:srcRect r="93228"/>
            <a:stretch>
              <a:fillRect/>
            </a:stretch>
          </p:blipFill>
          <p:spPr bwMode="auto">
            <a:xfrm>
              <a:off x="271676" y="1488324"/>
              <a:ext cx="519894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/>
            <a:srcRect t="15550" r="50770" b="75529"/>
            <a:stretch>
              <a:fillRect/>
            </a:stretch>
          </p:blipFill>
          <p:spPr bwMode="auto">
            <a:xfrm>
              <a:off x="273950" y="2251885"/>
              <a:ext cx="3779435" cy="436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92299" y="2873079"/>
              <a:ext cx="3647363" cy="2394964"/>
            </a:xfrm>
            <a:prstGeom prst="rect">
              <a:avLst/>
            </a:prstGeom>
            <a:solidFill>
              <a:srgbClr val="FFF9E1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anchor="t" anchorCtr="0"/>
            <a:lstStyle/>
            <a:p>
              <a:r>
                <a:rPr lang="en-US" sz="1600" dirty="0" smtClean="0"/>
                <a:t>Dimensions Tab:</a:t>
              </a:r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</p:txBody>
        </p:sp>
        <p:sp>
          <p:nvSpPr>
            <p:cNvPr id="10" name="Rectangle 31"/>
            <p:cNvSpPr>
              <a:spLocks noChangeArrowheads="1"/>
            </p:cNvSpPr>
            <p:nvPr/>
          </p:nvSpPr>
          <p:spPr bwMode="auto">
            <a:xfrm>
              <a:off x="998563" y="3202082"/>
              <a:ext cx="3374387" cy="654678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List all the available dimensions in the query</a:t>
              </a:r>
            </a:p>
          </p:txBody>
        </p:sp>
        <p:sp>
          <p:nvSpPr>
            <p:cNvPr id="11" name="Rectangle 31"/>
            <p:cNvSpPr>
              <a:spLocks noChangeArrowheads="1"/>
            </p:cNvSpPr>
            <p:nvPr/>
          </p:nvSpPr>
          <p:spPr bwMode="auto">
            <a:xfrm>
              <a:off x="998563" y="3952708"/>
              <a:ext cx="3374387" cy="1110617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cs typeface="Times New Roman" pitchFamily="18" charset="0"/>
                </a:rPr>
                <a:t>This can also be done in the properties of e.g. Drop Down, Filter List, Check Box &amp; Radio Button Items</a:t>
              </a:r>
              <a:endParaRPr lang="en-US" sz="1600" b="0" dirty="0" smtClean="0">
                <a:latin typeface="Trebuchet MS" pitchFamily="34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010400" y="6446905"/>
            <a:ext cx="2133600" cy="476250"/>
          </a:xfrm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Reporting, Query &amp; Analysis – Scenario Variants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528481" y="1266094"/>
            <a:ext cx="8266172" cy="858128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r>
              <a:rPr lang="en-US" sz="1600" b="0" dirty="0" smtClean="0"/>
              <a:t>Describes how IT and/or business users can design and deploy standard reporting and</a:t>
            </a:r>
            <a:br>
              <a:rPr lang="en-US" sz="1600" b="0" dirty="0" smtClean="0"/>
            </a:br>
            <a:r>
              <a:rPr lang="en-US" sz="1600" b="0" dirty="0" smtClean="0"/>
              <a:t> analysis for large groups of end-users</a:t>
            </a:r>
            <a:endParaRPr lang="en-US" sz="1600" b="0" dirty="0"/>
          </a:p>
        </p:txBody>
      </p:sp>
      <p:sp>
        <p:nvSpPr>
          <p:cNvPr id="7" name="AutoShape 1057"/>
          <p:cNvSpPr>
            <a:spLocks noChangeArrowheads="1"/>
          </p:cNvSpPr>
          <p:nvPr/>
        </p:nvSpPr>
        <p:spPr bwMode="auto">
          <a:xfrm>
            <a:off x="550950" y="3446579"/>
            <a:ext cx="8236092" cy="956608"/>
          </a:xfrm>
          <a:prstGeom prst="roundRect">
            <a:avLst>
              <a:gd name="adj" fmla="val 7056"/>
            </a:avLst>
          </a:prstGeom>
          <a:gradFill rotWithShape="1"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endParaRPr lang="en-US" sz="1600" b="0" dirty="0" smtClean="0"/>
          </a:p>
          <a:p>
            <a:pPr marL="277813" indent="-177800" algn="just" eaLnBrk="1" hangingPunct="1">
              <a:lnSpc>
                <a:spcPct val="120000"/>
              </a:lnSpc>
              <a:buBlip>
                <a:blip r:embed="rId2"/>
              </a:buBlip>
            </a:pPr>
            <a:r>
              <a:rPr lang="en-US" sz="1600" b="0" dirty="0" smtClean="0"/>
              <a:t>Describes how business users can model and interact with BI data by fully </a:t>
            </a:r>
            <a:br>
              <a:rPr lang="en-US" sz="1600" b="0" dirty="0" smtClean="0"/>
            </a:br>
            <a:r>
              <a:rPr lang="en-US" sz="1600" b="0" dirty="0" smtClean="0"/>
              <a:t>leveraging MS Excel capabilities ( Add-On in Excel: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Analyzer) </a:t>
            </a:r>
            <a:endParaRPr lang="en-US" sz="1600" b="0" dirty="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AutoShape 1028"/>
          <p:cNvSpPr>
            <a:spLocks noChangeArrowheads="1"/>
          </p:cNvSpPr>
          <p:nvPr/>
        </p:nvSpPr>
        <p:spPr bwMode="auto">
          <a:xfrm>
            <a:off x="708724" y="3367614"/>
            <a:ext cx="2700692" cy="3525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en-US" sz="16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sz="1600" dirty="0" smtClean="0">
                <a:solidFill>
                  <a:srgbClr val="000000"/>
                </a:solidFill>
                <a:cs typeface="Times New Roman" pitchFamily="18" charset="0"/>
              </a:rPr>
              <a:t>Excel Integration</a:t>
            </a:r>
            <a:endParaRPr lang="en-US" sz="1600" dirty="0"/>
          </a:p>
        </p:txBody>
      </p:sp>
      <p:sp>
        <p:nvSpPr>
          <p:cNvPr id="10" name="AutoShape 16"/>
          <p:cNvSpPr>
            <a:spLocks noChangeArrowheads="1"/>
          </p:cNvSpPr>
          <p:nvPr/>
        </p:nvSpPr>
        <p:spPr bwMode="auto">
          <a:xfrm>
            <a:off x="671470" y="1069144"/>
            <a:ext cx="3647311" cy="295421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 eaLnBrk="1" hangingPunct="1">
              <a:lnSpc>
                <a:spcPct val="120000"/>
              </a:lnSpc>
            </a:pPr>
            <a:r>
              <a:rPr lang="en-US" sz="16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Query , Reporting &amp; Analysis Design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2550" y="4704889"/>
            <a:ext cx="8266172" cy="1111357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r>
              <a:rPr lang="en-US" sz="1600" b="0" dirty="0" smtClean="0"/>
              <a:t>Describes how IT and/or business users can distribute BI data at a required time </a:t>
            </a:r>
            <a:br>
              <a:rPr lang="en-US" sz="1600" b="0" dirty="0" smtClean="0"/>
            </a:br>
            <a:r>
              <a:rPr lang="en-US" sz="1600" b="0" dirty="0" smtClean="0"/>
              <a:t>(</a:t>
            </a:r>
            <a:r>
              <a:rPr lang="en-US" sz="1600" b="0" dirty="0" err="1" smtClean="0"/>
              <a:t>adhoc</a:t>
            </a:r>
            <a:r>
              <a:rPr lang="en-US" sz="1600" b="0" dirty="0" smtClean="0"/>
              <a:t>, scheduled, when data is changed, or based on exceptions), via various channels </a:t>
            </a:r>
            <a:br>
              <a:rPr lang="en-US" sz="1600" b="0" dirty="0" smtClean="0"/>
            </a:br>
            <a:r>
              <a:rPr lang="en-US" sz="1600" b="0" dirty="0" smtClean="0"/>
              <a:t>(e-mail, printer or portal) and in various formats</a:t>
            </a:r>
            <a:endParaRPr lang="en-US" sz="1600" b="0" dirty="0"/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694989" y="4492822"/>
            <a:ext cx="3603008" cy="310542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 eaLnBrk="1" hangingPunct="1">
              <a:lnSpc>
                <a:spcPct val="120000"/>
              </a:lnSpc>
            </a:pPr>
            <a:r>
              <a:rPr lang="en-US" sz="16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Information Broadcasting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56619" y="6111659"/>
            <a:ext cx="8266172" cy="521253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r>
              <a:rPr lang="en-US" sz="1600" b="0" dirty="0" smtClean="0"/>
              <a:t>Describes how to embed and use BI capabilities within applications</a:t>
            </a:r>
            <a:endParaRPr lang="en-US" sz="1600" b="0" dirty="0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694990" y="5899592"/>
            <a:ext cx="3603008" cy="310542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 eaLnBrk="1" hangingPunct="1">
              <a:lnSpc>
                <a:spcPct val="120000"/>
              </a:lnSpc>
            </a:pPr>
            <a:r>
              <a:rPr lang="en-US" sz="16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Embedding  BI into Applications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2068" y="2412186"/>
            <a:ext cx="8266172" cy="865583"/>
          </a:xfrm>
          <a:prstGeom prst="rect">
            <a:avLst/>
          </a:prstGeom>
          <a:solidFill>
            <a:srgbClr val="EAEAEA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r>
              <a:rPr lang="en-US" sz="1600" b="0" dirty="0" smtClean="0"/>
              <a:t>Describes how business users can analyze, configure and personalize ad hoc queries </a:t>
            </a:r>
            <a:br>
              <a:rPr lang="en-US" sz="1600" b="0" dirty="0" smtClean="0"/>
            </a:br>
            <a:r>
              <a:rPr lang="en-US" sz="1600" b="0" dirty="0" smtClean="0"/>
              <a:t>on various data sources</a:t>
            </a:r>
            <a:endParaRPr lang="en-US" sz="1600" b="0" dirty="0"/>
          </a:p>
        </p:txBody>
      </p:sp>
      <p:sp>
        <p:nvSpPr>
          <p:cNvPr id="18" name="AutoShape 16"/>
          <p:cNvSpPr>
            <a:spLocks noChangeArrowheads="1"/>
          </p:cNvSpPr>
          <p:nvPr/>
        </p:nvSpPr>
        <p:spPr bwMode="auto">
          <a:xfrm>
            <a:off x="692642" y="2217536"/>
            <a:ext cx="3603008" cy="310542"/>
          </a:xfrm>
          <a:prstGeom prst="roundRect">
            <a:avLst>
              <a:gd name="adj" fmla="val 16667"/>
            </a:avLst>
          </a:prstGeom>
          <a:solidFill>
            <a:srgbClr val="FEE074"/>
          </a:solidFill>
          <a:ln w="9525">
            <a:solidFill>
              <a:srgbClr val="FF9933"/>
            </a:solidFill>
            <a:round/>
            <a:headEnd/>
            <a:tailEnd/>
          </a:ln>
          <a:effectLst>
            <a:prstShdw prst="shdw17" dist="17961" dir="2700000">
              <a:srgbClr val="995C1F"/>
            </a:prstShdw>
          </a:effectLst>
        </p:spPr>
        <p:txBody>
          <a:bodyPr lIns="0" tIns="0" rIns="0" bIns="0" anchor="ctr"/>
          <a:lstStyle/>
          <a:p>
            <a:pPr marL="277813" indent="-177800" algn="ctr" eaLnBrk="1" hangingPunct="1">
              <a:lnSpc>
                <a:spcPct val="120000"/>
              </a:lnSpc>
            </a:pPr>
            <a:r>
              <a:rPr lang="en-US" sz="16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Ad Hoc Query &amp;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Analyzer Design Toolbar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50351" y="1351844"/>
            <a:ext cx="8443130" cy="4895850"/>
            <a:chOff x="250351" y="1351844"/>
            <a:chExt cx="8443130" cy="4895850"/>
          </a:xfrm>
        </p:grpSpPr>
        <p:pic>
          <p:nvPicPr>
            <p:cNvPr id="128002" name="Picture 2"/>
            <p:cNvPicPr>
              <a:picLocks noChangeAspect="1" noChangeArrowheads="1"/>
            </p:cNvPicPr>
            <p:nvPr/>
          </p:nvPicPr>
          <p:blipFill>
            <a:blip r:embed="rId2"/>
            <a:srcRect t="29859" r="62383" b="61499"/>
            <a:stretch>
              <a:fillRect/>
            </a:stretch>
          </p:blipFill>
          <p:spPr bwMode="auto">
            <a:xfrm>
              <a:off x="250351" y="2811439"/>
              <a:ext cx="2902282" cy="423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29"/>
            <p:cNvSpPr>
              <a:spLocks noChangeArrowheads="1"/>
            </p:cNvSpPr>
            <p:nvPr/>
          </p:nvSpPr>
          <p:spPr bwMode="auto">
            <a:xfrm>
              <a:off x="996284" y="1364779"/>
              <a:ext cx="7642746" cy="696034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rgbClr val="996633"/>
              </a:solidFill>
              <a:prstDash val="sysDash"/>
              <a:miter lim="800000"/>
              <a:headEnd/>
              <a:tailEnd/>
            </a:ln>
            <a:effectLst/>
          </p:spPr>
          <p:txBody>
            <a:bodyPr lIns="52962" tIns="26480" rIns="52962" bIns="26480" anchor="ctr" anchorCtr="1"/>
            <a:lstStyle/>
            <a:p>
              <a:pPr>
                <a:lnSpc>
                  <a:spcPct val="120000"/>
                </a:lnSpc>
              </a:pPr>
              <a:r>
                <a:rPr lang="en-US" sz="1800" dirty="0" smtClean="0"/>
                <a:t>The button design item lets you execute a customized command against the query results</a:t>
              </a:r>
              <a:endParaRPr lang="en-US" sz="18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 r="92484"/>
            <a:stretch>
              <a:fillRect/>
            </a:stretch>
          </p:blipFill>
          <p:spPr bwMode="auto">
            <a:xfrm>
              <a:off x="252624" y="1351844"/>
              <a:ext cx="579889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 l="37558" t="16943" b="8627"/>
            <a:stretch>
              <a:fillRect/>
            </a:stretch>
          </p:blipFill>
          <p:spPr bwMode="auto">
            <a:xfrm>
              <a:off x="4121623" y="2408830"/>
              <a:ext cx="4571858" cy="3643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974185" y="3309804"/>
              <a:ext cx="3024608" cy="2845333"/>
            </a:xfrm>
            <a:prstGeom prst="rect">
              <a:avLst/>
            </a:prstGeom>
            <a:solidFill>
              <a:srgbClr val="FFF9E1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anchor="t" anchorCtr="0"/>
            <a:lstStyle/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  <a:p>
              <a:endParaRPr lang="en-US" sz="1600" dirty="0" smtClean="0"/>
            </a:p>
          </p:txBody>
        </p:sp>
        <p:sp>
          <p:nvSpPr>
            <p:cNvPr id="10" name="Rectangle 31"/>
            <p:cNvSpPr>
              <a:spLocks noChangeArrowheads="1"/>
            </p:cNvSpPr>
            <p:nvPr/>
          </p:nvSpPr>
          <p:spPr bwMode="auto">
            <a:xfrm>
              <a:off x="1080449" y="3515974"/>
              <a:ext cx="2768220" cy="1356273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Anything you can do when you manually navigate a query via the context menu you can also customize with a button</a:t>
              </a:r>
            </a:p>
          </p:txBody>
        </p:sp>
        <p:sp>
          <p:nvSpPr>
            <p:cNvPr id="11" name="Rectangle 31"/>
            <p:cNvSpPr>
              <a:spLocks noChangeArrowheads="1"/>
            </p:cNvSpPr>
            <p:nvPr/>
          </p:nvSpPr>
          <p:spPr bwMode="auto">
            <a:xfrm>
              <a:off x="1080449" y="4989940"/>
              <a:ext cx="2754572" cy="946833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You can use the same Web API commands as in the Web Application Designer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- Create Button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714375" y="1229978"/>
            <a:ext cx="7715250" cy="4957368"/>
            <a:chOff x="714375" y="1229978"/>
            <a:chExt cx="7715250" cy="4957368"/>
          </a:xfrm>
        </p:grpSpPr>
        <p:pic>
          <p:nvPicPr>
            <p:cNvPr id="1300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4375" y="1243871"/>
              <a:ext cx="7715250" cy="494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31"/>
            <p:cNvSpPr>
              <a:spLocks noChangeArrowheads="1"/>
            </p:cNvSpPr>
            <p:nvPr/>
          </p:nvSpPr>
          <p:spPr bwMode="auto">
            <a:xfrm>
              <a:off x="6334837" y="1229978"/>
              <a:ext cx="1990297" cy="1356273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Create the Command string by inserting the parameters and values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Analyzer Design Toolbar</a:t>
            </a: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914400" y="1310188"/>
            <a:ext cx="7547209" cy="696034"/>
          </a:xfrm>
          <a:prstGeom prst="rect">
            <a:avLst/>
          </a:prstGeom>
          <a:solidFill>
            <a:srgbClr val="EAEAEA"/>
          </a:solidFill>
          <a:ln w="19050">
            <a:solidFill>
              <a:srgbClr val="996633"/>
            </a:solidFill>
            <a:prstDash val="sysDash"/>
            <a:miter lim="800000"/>
            <a:headEnd/>
            <a:tailEnd/>
          </a:ln>
          <a:effectLst/>
        </p:spPr>
        <p:txBody>
          <a:bodyPr lIns="52962" tIns="26480" rIns="52962" bIns="26480" anchor="ctr" anchorCtr="1"/>
          <a:lstStyle/>
          <a:p>
            <a:pPr>
              <a:lnSpc>
                <a:spcPct val="120000"/>
              </a:lnSpc>
            </a:pPr>
            <a:r>
              <a:rPr lang="en-US" sz="1800" dirty="0" smtClean="0"/>
              <a:t>Use Drop Downs, Check Boxes, Radio Buttons for intuitive and predefined navigation</a:t>
            </a:r>
            <a:endParaRPr lang="en-US" sz="1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46989" t="18688" b="5943"/>
          <a:stretch>
            <a:fillRect/>
          </a:stretch>
        </p:blipFill>
        <p:spPr bwMode="auto">
          <a:xfrm>
            <a:off x="4435521" y="2320119"/>
            <a:ext cx="4125250" cy="3725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r="93026"/>
          <a:stretch>
            <a:fillRect/>
          </a:stretch>
        </p:blipFill>
        <p:spPr bwMode="auto">
          <a:xfrm>
            <a:off x="207916" y="1070996"/>
            <a:ext cx="542711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124247" y="3842082"/>
            <a:ext cx="3024608" cy="2640605"/>
          </a:xfrm>
          <a:prstGeom prst="rect">
            <a:avLst/>
          </a:prstGeom>
          <a:solidFill>
            <a:srgbClr val="FFF9E1"/>
          </a:solidFill>
          <a:ln w="952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anchor="t" anchorCtr="0"/>
          <a:lstStyle/>
          <a:p>
            <a:r>
              <a:rPr lang="en-US" sz="1600" dirty="0" smtClean="0"/>
              <a:t>The Dimensions tab options:</a:t>
            </a:r>
          </a:p>
        </p:txBody>
      </p:sp>
      <p:sp>
        <p:nvSpPr>
          <p:cNvPr id="10" name="Rectangle 31"/>
          <p:cNvSpPr>
            <a:spLocks noChangeArrowheads="1"/>
          </p:cNvSpPr>
          <p:nvPr/>
        </p:nvSpPr>
        <p:spPr bwMode="auto">
          <a:xfrm>
            <a:off x="1230511" y="4198381"/>
            <a:ext cx="2768220" cy="400926"/>
          </a:xfrm>
          <a:prstGeom prst="rect">
            <a:avLst/>
          </a:prstGeom>
          <a:solidFill>
            <a:srgbClr val="FBDA6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BDA63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eaLnBrk="1" hangingPunct="1">
              <a:spcBef>
                <a:spcPct val="50000"/>
              </a:spcBef>
            </a:pPr>
            <a:r>
              <a:rPr lang="en-US" sz="1600" b="0" dirty="0" smtClean="0">
                <a:cs typeface="Times New Roman" pitchFamily="18" charset="0"/>
              </a:rPr>
              <a:t>C</a:t>
            </a:r>
            <a:r>
              <a:rPr lang="en-US" sz="1600" b="0" dirty="0" smtClean="0">
                <a:latin typeface="Trebuchet MS" pitchFamily="34" charset="0"/>
                <a:cs typeface="Times New Roman" pitchFamily="18" charset="0"/>
              </a:rPr>
              <a:t>hoose a dimension</a:t>
            </a:r>
          </a:p>
        </p:txBody>
      </p:sp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1230511" y="4689700"/>
            <a:ext cx="2768220" cy="400926"/>
          </a:xfrm>
          <a:prstGeom prst="rect">
            <a:avLst/>
          </a:prstGeom>
          <a:solidFill>
            <a:srgbClr val="FBDA6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BDA63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eaLnBrk="1" hangingPunct="1">
              <a:spcBef>
                <a:spcPct val="50000"/>
              </a:spcBef>
            </a:pPr>
            <a:r>
              <a:rPr lang="en-US" sz="1600" b="0" dirty="0" smtClean="0">
                <a:latin typeface="Trebuchet MS" pitchFamily="34" charset="0"/>
                <a:cs typeface="Times New Roman" pitchFamily="18" charset="0"/>
              </a:rPr>
              <a:t>What text you wish to see</a:t>
            </a:r>
          </a:p>
        </p:txBody>
      </p:sp>
      <p:sp>
        <p:nvSpPr>
          <p:cNvPr id="12" name="Rectangle 31"/>
          <p:cNvSpPr>
            <a:spLocks noChangeArrowheads="1"/>
          </p:cNvSpPr>
          <p:nvPr/>
        </p:nvSpPr>
        <p:spPr bwMode="auto">
          <a:xfrm>
            <a:off x="1244159" y="5181017"/>
            <a:ext cx="2768220" cy="537403"/>
          </a:xfrm>
          <a:prstGeom prst="rect">
            <a:avLst/>
          </a:prstGeom>
          <a:solidFill>
            <a:srgbClr val="FBDA6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BDA63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eaLnBrk="1" hangingPunct="1">
              <a:spcBef>
                <a:spcPct val="50000"/>
              </a:spcBef>
            </a:pPr>
            <a:r>
              <a:rPr lang="en-US" sz="1600" b="0" dirty="0" smtClean="0">
                <a:latin typeface="Trebuchet MS" pitchFamily="34" charset="0"/>
                <a:cs typeface="Times New Roman" pitchFamily="18" charset="0"/>
              </a:rPr>
              <a:t>What method to retrieve the list</a:t>
            </a: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1230511" y="5822461"/>
            <a:ext cx="2768220" cy="537403"/>
          </a:xfrm>
          <a:prstGeom prst="rect">
            <a:avLst/>
          </a:prstGeom>
          <a:solidFill>
            <a:srgbClr val="FBDA63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BDA63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eaLnBrk="1" hangingPunct="1">
              <a:spcBef>
                <a:spcPct val="50000"/>
              </a:spcBef>
            </a:pPr>
            <a:r>
              <a:rPr lang="en-US" sz="1600" b="0" dirty="0" smtClean="0">
                <a:latin typeface="Trebuchet MS" pitchFamily="34" charset="0"/>
                <a:cs typeface="Times New Roman" pitchFamily="18" charset="0"/>
              </a:rPr>
              <a:t>How the filters are displayed in the list</a:t>
            </a:r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 t="36403" r="52806" b="43719"/>
          <a:stretch>
            <a:fillRect/>
          </a:stretch>
        </p:blipFill>
        <p:spPr bwMode="auto">
          <a:xfrm>
            <a:off x="203365" y="2852378"/>
            <a:ext cx="3672598" cy="982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Analyzer Design Toolbar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76099" y="1201005"/>
            <a:ext cx="8454006" cy="5438361"/>
            <a:chOff x="376099" y="1201005"/>
            <a:chExt cx="8454006" cy="5438361"/>
          </a:xfrm>
        </p:grpSpPr>
        <p:sp>
          <p:nvSpPr>
            <p:cNvPr id="6" name="Rectangle 29"/>
            <p:cNvSpPr>
              <a:spLocks noChangeArrowheads="1"/>
            </p:cNvSpPr>
            <p:nvPr/>
          </p:nvSpPr>
          <p:spPr bwMode="auto">
            <a:xfrm>
              <a:off x="1009937" y="1201005"/>
              <a:ext cx="7820168" cy="545909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rgbClr val="996633"/>
              </a:solidFill>
              <a:prstDash val="sysDash"/>
              <a:miter lim="800000"/>
              <a:headEnd/>
              <a:tailEnd/>
            </a:ln>
            <a:effectLst/>
          </p:spPr>
          <p:txBody>
            <a:bodyPr lIns="52962" tIns="26480" rIns="52962" bIns="26480" anchor="ctr" anchorCtr="1"/>
            <a:lstStyle/>
            <a:p>
              <a:pPr>
                <a:lnSpc>
                  <a:spcPct val="120000"/>
                </a:lnSpc>
              </a:pPr>
              <a:r>
                <a:rPr lang="en-US" sz="1800" dirty="0" smtClean="0"/>
                <a:t>Workbook settings allows you to set specific settings to this workbook</a:t>
              </a:r>
              <a:endParaRPr lang="en-US" sz="1800" dirty="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933180" y="1965278"/>
              <a:ext cx="3106560" cy="3575713"/>
            </a:xfrm>
            <a:prstGeom prst="rect">
              <a:avLst/>
            </a:prstGeom>
            <a:solidFill>
              <a:srgbClr val="FFF9E1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anchor="t" anchorCtr="0"/>
            <a:lstStyle/>
            <a:p>
              <a:endParaRPr lang="en-US" sz="1600" dirty="0" smtClean="0"/>
            </a:p>
          </p:txBody>
        </p:sp>
        <p:sp>
          <p:nvSpPr>
            <p:cNvPr id="8" name="Rectangle 31"/>
            <p:cNvSpPr>
              <a:spLocks noChangeArrowheads="1"/>
            </p:cNvSpPr>
            <p:nvPr/>
          </p:nvSpPr>
          <p:spPr bwMode="auto">
            <a:xfrm>
              <a:off x="1121332" y="2069329"/>
              <a:ext cx="2768220" cy="400926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Refresh workbook on Open</a:t>
              </a:r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1121332" y="2560648"/>
              <a:ext cx="2768220" cy="400926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cs typeface="Times New Roman" pitchFamily="18" charset="0"/>
                </a:rPr>
                <a:t>Process Variables on Refresh</a:t>
              </a:r>
              <a:endParaRPr lang="en-US" sz="1600" b="0" dirty="0" smtClean="0">
                <a:latin typeface="Trebuchet MS" pitchFamily="34" charset="0"/>
                <a:cs typeface="Times New Roman" pitchFamily="18" charset="0"/>
              </a:endParaRPr>
            </a:p>
          </p:txBody>
        </p:sp>
        <p:sp>
          <p:nvSpPr>
            <p:cNvPr id="10" name="Rectangle 31"/>
            <p:cNvSpPr>
              <a:spLocks noChangeArrowheads="1"/>
            </p:cNvSpPr>
            <p:nvPr/>
          </p:nvSpPr>
          <p:spPr bwMode="auto">
            <a:xfrm>
              <a:off x="1134980" y="3051965"/>
              <a:ext cx="2768220" cy="400917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cs typeface="Times New Roman" pitchFamily="18" charset="0"/>
                </a:rPr>
                <a:t>Allow Drag and Drop</a:t>
              </a:r>
              <a:endParaRPr lang="en-US" sz="1600" b="0" dirty="0" smtClean="0">
                <a:latin typeface="Trebuchet MS" pitchFamily="34" charset="0"/>
                <a:cs typeface="Times New Roman" pitchFamily="18" charset="0"/>
              </a:endParaRPr>
            </a:p>
          </p:txBody>
        </p:sp>
        <p:sp>
          <p:nvSpPr>
            <p:cNvPr id="11" name="Rectangle 31"/>
            <p:cNvSpPr>
              <a:spLocks noChangeArrowheads="1"/>
            </p:cNvSpPr>
            <p:nvPr/>
          </p:nvSpPr>
          <p:spPr bwMode="auto">
            <a:xfrm>
              <a:off x="1121332" y="3534769"/>
              <a:ext cx="2768220" cy="832513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cs typeface="Times New Roman" pitchFamily="18" charset="0"/>
                </a:rPr>
                <a:t>Protect Workbook (add password to workbook prohibiting any changes)</a:t>
              </a:r>
              <a:endParaRPr lang="en-US" sz="1600" b="0" dirty="0" smtClean="0">
                <a:latin typeface="Trebuchet MS" pitchFamily="34" charset="0"/>
                <a:cs typeface="Times New Roman" pitchFamily="18" charset="0"/>
              </a:endParaRPr>
            </a:p>
          </p:txBody>
        </p:sp>
        <p:sp>
          <p:nvSpPr>
            <p:cNvPr id="12" name="Rectangle 31"/>
            <p:cNvSpPr>
              <a:spLocks noChangeArrowheads="1"/>
            </p:cNvSpPr>
            <p:nvPr/>
          </p:nvSpPr>
          <p:spPr bwMode="auto">
            <a:xfrm>
              <a:off x="1121332" y="4430388"/>
              <a:ext cx="2768220" cy="400917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Insert a new theme</a:t>
              </a:r>
            </a:p>
          </p:txBody>
        </p:sp>
        <p:sp>
          <p:nvSpPr>
            <p:cNvPr id="13" name="Rectangle 31"/>
            <p:cNvSpPr>
              <a:spLocks noChangeArrowheads="1"/>
            </p:cNvSpPr>
            <p:nvPr/>
          </p:nvSpPr>
          <p:spPr bwMode="auto">
            <a:xfrm>
              <a:off x="1107684" y="4894412"/>
              <a:ext cx="2768220" cy="551043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cs typeface="Times New Roman" pitchFamily="18" charset="0"/>
                </a:rPr>
                <a:t>Delete or apply an existing theme</a:t>
              </a:r>
              <a:endParaRPr lang="en-US" sz="1600" b="0" dirty="0" smtClean="0">
                <a:latin typeface="Trebuchet MS" pitchFamily="34" charset="0"/>
                <a:cs typeface="Times New Roman" pitchFamily="18" charset="0"/>
              </a:endParaRP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/>
            <a:srcRect r="92819"/>
            <a:stretch>
              <a:fillRect/>
            </a:stretch>
          </p:blipFill>
          <p:spPr bwMode="auto">
            <a:xfrm>
              <a:off x="376099" y="1724466"/>
              <a:ext cx="551952" cy="4914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/>
            <a:srcRect l="44614" t="14295" b="3234"/>
            <a:stretch>
              <a:fillRect/>
            </a:stretch>
          </p:blipFill>
          <p:spPr bwMode="auto">
            <a:xfrm>
              <a:off x="4299830" y="1937982"/>
              <a:ext cx="4257320" cy="4053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1074" name="Picture 2"/>
            <p:cNvPicPr>
              <a:picLocks noChangeAspect="1" noChangeArrowheads="1"/>
            </p:cNvPicPr>
            <p:nvPr/>
          </p:nvPicPr>
          <p:blipFill>
            <a:blip r:embed="rId2"/>
            <a:srcRect t="79920" r="56569" b="6196"/>
            <a:stretch>
              <a:fillRect/>
            </a:stretch>
          </p:blipFill>
          <p:spPr bwMode="auto">
            <a:xfrm>
              <a:off x="387471" y="5636533"/>
              <a:ext cx="3338370" cy="68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Analyzer Design Toolbar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 r="92897"/>
          <a:stretch>
            <a:fillRect/>
          </a:stretch>
        </p:blipFill>
        <p:spPr bwMode="auto">
          <a:xfrm>
            <a:off x="723465" y="1682675"/>
            <a:ext cx="542627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" name="Group 11"/>
          <p:cNvGrpSpPr/>
          <p:nvPr/>
        </p:nvGrpSpPr>
        <p:grpSpPr>
          <a:xfrm>
            <a:off x="725270" y="1105471"/>
            <a:ext cx="7982001" cy="5367839"/>
            <a:chOff x="725270" y="1105471"/>
            <a:chExt cx="7982001" cy="5367839"/>
          </a:xfrm>
        </p:grpSpPr>
        <p:pic>
          <p:nvPicPr>
            <p:cNvPr id="132099" name="Picture 3"/>
            <p:cNvPicPr>
              <a:picLocks noChangeAspect="1" noChangeArrowheads="1"/>
            </p:cNvPicPr>
            <p:nvPr/>
          </p:nvPicPr>
          <p:blipFill>
            <a:blip r:embed="rId2"/>
            <a:srcRect l="49797" t="9128" r="4533"/>
            <a:stretch>
              <a:fillRect/>
            </a:stretch>
          </p:blipFill>
          <p:spPr bwMode="auto">
            <a:xfrm>
              <a:off x="4965895" y="2007063"/>
              <a:ext cx="3488788" cy="4466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29"/>
            <p:cNvSpPr>
              <a:spLocks noChangeArrowheads="1"/>
            </p:cNvSpPr>
            <p:nvPr/>
          </p:nvSpPr>
          <p:spPr bwMode="auto">
            <a:xfrm>
              <a:off x="1323832" y="1105471"/>
              <a:ext cx="7383439" cy="736977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rgbClr val="996633"/>
              </a:solidFill>
              <a:prstDash val="sysDash"/>
              <a:miter lim="800000"/>
              <a:headEnd/>
              <a:tailEnd/>
            </a:ln>
            <a:effectLst/>
          </p:spPr>
          <p:txBody>
            <a:bodyPr lIns="52962" tIns="26480" rIns="52962" bIns="26480" anchor="ctr" anchorCtr="1"/>
            <a:lstStyle/>
            <a:p>
              <a:pPr>
                <a:lnSpc>
                  <a:spcPct val="120000"/>
                </a:lnSpc>
              </a:pPr>
              <a:r>
                <a:rPr lang="en-US" sz="1800" dirty="0" smtClean="0"/>
                <a:t>List of conditions/Exceptions lets you activate and deactivate </a:t>
              </a:r>
              <a:r>
                <a:rPr lang="en-US" sz="1800" dirty="0" err="1" smtClean="0"/>
                <a:t>consitions</a:t>
              </a:r>
              <a:r>
                <a:rPr lang="en-US" sz="1800" dirty="0" smtClean="0"/>
                <a:t>/exceptions defined in the query</a:t>
              </a:r>
              <a:endParaRPr lang="en-US" sz="1800" dirty="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1342613" y="2320125"/>
              <a:ext cx="3106560" cy="1405720"/>
            </a:xfrm>
            <a:prstGeom prst="rect">
              <a:avLst/>
            </a:prstGeom>
            <a:solidFill>
              <a:srgbClr val="FFF9E1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anchor="t" anchorCtr="0"/>
            <a:lstStyle/>
            <a:p>
              <a:endParaRPr lang="en-US" sz="1600" dirty="0" smtClean="0"/>
            </a:p>
          </p:txBody>
        </p:sp>
        <p:sp>
          <p:nvSpPr>
            <p:cNvPr id="8" name="Rectangle 31"/>
            <p:cNvSpPr>
              <a:spLocks noChangeArrowheads="1"/>
            </p:cNvSpPr>
            <p:nvPr/>
          </p:nvSpPr>
          <p:spPr bwMode="auto">
            <a:xfrm>
              <a:off x="1530765" y="2424175"/>
              <a:ext cx="2768220" cy="537394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Allows you to define your data provider</a:t>
              </a:r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1517117" y="3065620"/>
              <a:ext cx="2768220" cy="537394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Range for your navigation pane</a:t>
              </a: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/>
            <a:srcRect t="56502" r="49702" b="26837"/>
            <a:stretch>
              <a:fillRect/>
            </a:stretch>
          </p:blipFill>
          <p:spPr bwMode="auto">
            <a:xfrm>
              <a:off x="725270" y="4462820"/>
              <a:ext cx="3842271" cy="818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</a:t>
            </a:r>
            <a:r>
              <a:rPr lang="en-US" dirty="0" err="1" smtClean="0"/>
              <a:t>BEx</a:t>
            </a:r>
            <a:r>
              <a:rPr lang="en-US" dirty="0" smtClean="0"/>
              <a:t> Analyzer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34153" y="1255597"/>
            <a:ext cx="8250289" cy="4986694"/>
            <a:chOff x="334153" y="1255597"/>
            <a:chExt cx="8250289" cy="4986694"/>
          </a:xfrm>
        </p:grpSpPr>
        <p:sp>
          <p:nvSpPr>
            <p:cNvPr id="6" name="Rectangle 29"/>
            <p:cNvSpPr>
              <a:spLocks noChangeArrowheads="1"/>
            </p:cNvSpPr>
            <p:nvPr/>
          </p:nvSpPr>
          <p:spPr bwMode="auto">
            <a:xfrm>
              <a:off x="1187354" y="1255597"/>
              <a:ext cx="7246962" cy="736977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rgbClr val="996633"/>
              </a:solidFill>
              <a:prstDash val="sysDash"/>
              <a:miter lim="800000"/>
              <a:headEnd/>
              <a:tailEnd/>
            </a:ln>
            <a:effectLst/>
          </p:spPr>
          <p:txBody>
            <a:bodyPr lIns="52962" tIns="26480" rIns="52962" bIns="26480" anchor="ctr" anchorCtr="1"/>
            <a:lstStyle/>
            <a:p>
              <a:pPr>
                <a:lnSpc>
                  <a:spcPct val="120000"/>
                </a:lnSpc>
              </a:pPr>
              <a:r>
                <a:rPr lang="en-US" sz="1800" dirty="0" smtClean="0"/>
                <a:t>The test design item displays test elements associated with the query</a:t>
              </a:r>
              <a:endParaRPr lang="en-US" sz="1800" dirty="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1001415" y="2333771"/>
              <a:ext cx="3106560" cy="2265524"/>
            </a:xfrm>
            <a:prstGeom prst="rect">
              <a:avLst/>
            </a:prstGeom>
            <a:solidFill>
              <a:srgbClr val="FFF9E1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anchor="t" anchorCtr="0"/>
            <a:lstStyle/>
            <a:p>
              <a:endParaRPr lang="en-US" sz="1600" dirty="0" smtClean="0"/>
            </a:p>
          </p:txBody>
        </p:sp>
        <p:sp>
          <p:nvSpPr>
            <p:cNvPr id="8" name="Rectangle 31"/>
            <p:cNvSpPr>
              <a:spLocks noChangeArrowheads="1"/>
            </p:cNvSpPr>
            <p:nvPr/>
          </p:nvSpPr>
          <p:spPr bwMode="auto">
            <a:xfrm>
              <a:off x="1175919" y="2437811"/>
              <a:ext cx="2768220" cy="387275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Configure data provider</a:t>
              </a:r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1162271" y="2901833"/>
              <a:ext cx="2768220" cy="864948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Select the checkbox next to the text elements you wish to display</a:t>
              </a:r>
            </a:p>
          </p:txBody>
        </p:sp>
        <p:sp>
          <p:nvSpPr>
            <p:cNvPr id="10" name="Rectangle 31"/>
            <p:cNvSpPr>
              <a:spLocks noChangeArrowheads="1"/>
            </p:cNvSpPr>
            <p:nvPr/>
          </p:nvSpPr>
          <p:spPr bwMode="auto">
            <a:xfrm>
              <a:off x="1150895" y="3873113"/>
              <a:ext cx="2768220" cy="617000"/>
            </a:xfrm>
            <a:prstGeom prst="rect">
              <a:avLst/>
            </a:prstGeom>
            <a:solidFill>
              <a:srgbClr val="FBDA63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BDA63">
                  <a:gamma/>
                  <a:shade val="60000"/>
                  <a:invGamma/>
                </a:srgbClr>
              </a:prstShdw>
            </a:effectLst>
          </p:spPr>
          <p:txBody>
            <a:bodyPr anchor="ctr"/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0" dirty="0" smtClean="0">
                  <a:latin typeface="Trebuchet MS" pitchFamily="34" charset="0"/>
                  <a:cs typeface="Times New Roman" pitchFamily="18" charset="0"/>
                </a:rPr>
                <a:t>Additionally you can select to display all static filters</a:t>
              </a:r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 r="92603"/>
            <a:stretch>
              <a:fillRect/>
            </a:stretch>
          </p:blipFill>
          <p:spPr bwMode="auto">
            <a:xfrm>
              <a:off x="341191" y="1384541"/>
              <a:ext cx="564320" cy="485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/>
            <a:srcRect l="38671" t="20336" r="4472" b="4650"/>
            <a:stretch>
              <a:fillRect/>
            </a:stretch>
          </p:blipFill>
          <p:spPr bwMode="auto">
            <a:xfrm>
              <a:off x="4246511" y="2197290"/>
              <a:ext cx="4337931" cy="3643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3122" name="Picture 2"/>
            <p:cNvPicPr>
              <a:picLocks noChangeAspect="1" noChangeArrowheads="1"/>
            </p:cNvPicPr>
            <p:nvPr/>
          </p:nvPicPr>
          <p:blipFill>
            <a:blip r:embed="rId2"/>
            <a:srcRect t="67910" r="70571" b="19166"/>
            <a:stretch>
              <a:fillRect/>
            </a:stretch>
          </p:blipFill>
          <p:spPr bwMode="auto">
            <a:xfrm>
              <a:off x="334153" y="4722126"/>
              <a:ext cx="2245269" cy="627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89486" y="1293995"/>
            <a:ext cx="3891144" cy="4410767"/>
            <a:chOff x="39358" y="1293995"/>
            <a:chExt cx="3891144" cy="4410767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750574" y="1951627"/>
              <a:ext cx="3179928" cy="3753135"/>
            </a:xfrm>
            <a:prstGeom prst="roundRect">
              <a:avLst/>
            </a:prstGeom>
            <a:solidFill>
              <a:srgbClr val="FEF7DE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231775" marR="0" indent="-231775" algn="just" defTabSz="914400" latinLnBrk="0">
                <a:lnSpc>
                  <a:spcPct val="12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Seamless integration into Excel</a:t>
              </a:r>
            </a:p>
            <a:p>
              <a:pPr marL="231775" marR="0" indent="-231775" algn="just" defTabSz="914400" latinLnBrk="0">
                <a:lnSpc>
                  <a:spcPct val="12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Intuitive Navigation for end users</a:t>
              </a:r>
            </a:p>
            <a:p>
              <a:pPr marL="231775" marR="0" indent="-231775" algn="just" defTabSz="914400" latinLnBrk="0">
                <a:lnSpc>
                  <a:spcPct val="12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A Design Mode to enable easy building of BI applications</a:t>
              </a:r>
            </a:p>
            <a:p>
              <a:pPr marL="231775" marR="0" indent="-231775" algn="just" defTabSz="914400" latinLnBrk="0">
                <a:lnSpc>
                  <a:spcPct val="12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Direct use if Excel Formulas and formatting</a:t>
              </a:r>
            </a:p>
            <a:p>
              <a:pPr marL="231775" marR="0" indent="-231775" algn="just" defTabSz="914400" latinLnBrk="0">
                <a:lnSpc>
                  <a:spcPct val="12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Tight integration with BI planning</a:t>
              </a:r>
            </a:p>
          </p:txBody>
        </p:sp>
        <p:sp>
          <p:nvSpPr>
            <p:cNvPr id="8" name="AutoShape 34"/>
            <p:cNvSpPr>
              <a:spLocks noChangeArrowheads="1"/>
            </p:cNvSpPr>
            <p:nvPr/>
          </p:nvSpPr>
          <p:spPr bwMode="auto">
            <a:xfrm rot="20525543">
              <a:off x="39358" y="1293995"/>
              <a:ext cx="1900774" cy="999683"/>
            </a:xfrm>
            <a:prstGeom prst="star24">
              <a:avLst>
                <a:gd name="adj" fmla="val 37500"/>
              </a:avLst>
            </a:prstGeom>
            <a:solidFill>
              <a:srgbClr val="FDCB0C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marL="109538" algn="ctr"/>
              <a:r>
                <a:rPr lang="en-US" sz="1600" dirty="0" err="1" smtClean="0"/>
                <a:t>BEx</a:t>
              </a:r>
              <a:r>
                <a:rPr lang="en-US" sz="1600" dirty="0" smtClean="0"/>
                <a:t> Analyzer </a:t>
              </a:r>
              <a:br>
                <a:rPr lang="en-US" sz="1600" dirty="0" smtClean="0"/>
              </a:br>
              <a:r>
                <a:rPr lang="en-US" sz="1600" dirty="0" smtClean="0"/>
                <a:t>offers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243496" y="1239690"/>
            <a:ext cx="3986048" cy="4451431"/>
            <a:chOff x="4393624" y="1239690"/>
            <a:chExt cx="3986048" cy="4451431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5199744" y="1937986"/>
              <a:ext cx="3179928" cy="3753135"/>
            </a:xfrm>
            <a:prstGeom prst="roundRect">
              <a:avLst/>
            </a:prstGeom>
            <a:solidFill>
              <a:srgbClr val="FEF7DE"/>
            </a:soli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State of the art UI (User Interface)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Support of multi-selected objects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Enhanced Drag &amp; Drop functionality</a:t>
              </a:r>
            </a:p>
            <a:p>
              <a:pPr marL="231775" marR="0" indent="-231775" algn="just" defTabSz="914400" latinLnBrk="0">
                <a:lnSpc>
                  <a:spcPct val="150000"/>
                </a:lnSpc>
                <a:buClrTx/>
                <a:buSzTx/>
                <a:buFont typeface="Wingdings" pitchFamily="2" charset="2"/>
                <a:buChar char="Ø"/>
                <a:tabLst/>
              </a:pPr>
              <a:r>
                <a:rPr lang="en-US" sz="1600" b="0" dirty="0" smtClean="0"/>
                <a:t> Options for BI-Integrated Planning</a:t>
              </a:r>
            </a:p>
          </p:txBody>
        </p:sp>
        <p:sp>
          <p:nvSpPr>
            <p:cNvPr id="10" name="AutoShape 34"/>
            <p:cNvSpPr>
              <a:spLocks noChangeArrowheads="1"/>
            </p:cNvSpPr>
            <p:nvPr/>
          </p:nvSpPr>
          <p:spPr bwMode="auto">
            <a:xfrm rot="20525543">
              <a:off x="4393624" y="1239690"/>
              <a:ext cx="2022660" cy="1080422"/>
            </a:xfrm>
            <a:prstGeom prst="star24">
              <a:avLst>
                <a:gd name="adj" fmla="val 37500"/>
              </a:avLst>
            </a:prstGeom>
            <a:solidFill>
              <a:srgbClr val="FDCB0C"/>
            </a:solidFill>
            <a:ln w="9525">
              <a:solidFill>
                <a:srgbClr val="996633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marL="109538" algn="ctr"/>
              <a:r>
                <a:rPr lang="en-US" sz="1600" dirty="0" err="1" smtClean="0"/>
                <a:t>BEx</a:t>
              </a:r>
              <a:r>
                <a:rPr lang="en-US" sz="1600" dirty="0" smtClean="0"/>
                <a:t> Query Designer </a:t>
              </a:r>
              <a:br>
                <a:rPr lang="en-US" sz="1600" dirty="0" smtClean="0"/>
              </a:br>
              <a:r>
                <a:rPr lang="en-US" sz="1600" dirty="0" smtClean="0"/>
                <a:t>offers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7651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2765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27655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6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0" i="1"/>
                <a:t>Our Business Knowledge, </a:t>
              </a:r>
            </a:p>
            <a:p>
              <a:pPr algn="ctr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Explorer Suite</a:t>
            </a:r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 t="15868"/>
          <a:stretch>
            <a:fillRect/>
          </a:stretch>
        </p:blipFill>
        <p:spPr bwMode="auto">
          <a:xfrm>
            <a:off x="750627" y="2265528"/>
            <a:ext cx="7670042" cy="407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hevron 6"/>
          <p:cNvSpPr/>
          <p:nvPr/>
        </p:nvSpPr>
        <p:spPr bwMode="auto">
          <a:xfrm>
            <a:off x="518613" y="1201003"/>
            <a:ext cx="7820169" cy="941695"/>
          </a:xfrm>
          <a:prstGeom prst="chevron">
            <a:avLst>
              <a:gd name="adj" fmla="val 36183"/>
            </a:avLst>
          </a:prstGeom>
          <a:gradFill rotWithShape="1">
            <a:gsLst>
              <a:gs pos="0">
                <a:schemeClr val="folHlink">
                  <a:gamma/>
                  <a:tint val="34902"/>
                  <a:invGamma/>
                </a:schemeClr>
              </a:gs>
              <a:gs pos="100000">
                <a:schemeClr val="folHlink">
                  <a:alpha val="5000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277813" marR="0" indent="-177800" defTabSz="914400" eaLnBrk="1" latinLnBrk="0" hangingPunct="1">
              <a:lnSpc>
                <a:spcPct val="150000"/>
              </a:lnSpc>
              <a:buClrTx/>
              <a:buSzTx/>
              <a:tabLst/>
              <a:defRPr/>
            </a:pPr>
            <a:r>
              <a:rPr lang="en-US" sz="1800" b="0" dirty="0" smtClean="0"/>
              <a:t>Usage Type BI Java including the usage types Portal &amp; AS Java is </a:t>
            </a:r>
          </a:p>
          <a:p>
            <a:pPr marL="277813" marR="0" indent="-177800" defTabSz="914400" eaLnBrk="1" latinLnBrk="0" hangingPunct="1">
              <a:lnSpc>
                <a:spcPct val="150000"/>
              </a:lnSpc>
              <a:buClrTx/>
              <a:buSzTx/>
              <a:tabLst/>
              <a:defRPr/>
            </a:pPr>
            <a:r>
              <a:rPr lang="en-US" sz="1800" b="0" dirty="0" smtClean="0"/>
              <a:t>required for using the 7.0 </a:t>
            </a:r>
            <a:r>
              <a:rPr lang="en-US" sz="1800" b="0" dirty="0" err="1" smtClean="0"/>
              <a:t>BEx</a:t>
            </a:r>
            <a:r>
              <a:rPr lang="en-US" sz="1800" b="0" dirty="0" smtClean="0"/>
              <a:t> Explorer Suite (including </a:t>
            </a:r>
            <a:r>
              <a:rPr lang="en-US" sz="1800" b="0" dirty="0" err="1" smtClean="0"/>
              <a:t>BEx</a:t>
            </a:r>
            <a:r>
              <a:rPr lang="en-US" sz="1800" b="0" dirty="0" smtClean="0"/>
              <a:t> Analyzer)  </a:t>
            </a:r>
          </a:p>
        </p:txBody>
      </p:sp>
      <p:sp>
        <p:nvSpPr>
          <p:cNvPr id="8" name="Rectangle 7"/>
          <p:cNvSpPr/>
          <p:nvPr/>
        </p:nvSpPr>
        <p:spPr>
          <a:xfrm>
            <a:off x="6822272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Reporting, Query &amp; Analysis</a:t>
            </a:r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263" y="1196246"/>
            <a:ext cx="792117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822272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BEx</a:t>
            </a:r>
            <a:r>
              <a:rPr lang="en-US" dirty="0" smtClean="0"/>
              <a:t> Design and Runtime</a:t>
            </a: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" y="1324480"/>
            <a:ext cx="775335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6822272" y="6572576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</a:t>
            </a:r>
            <a:r>
              <a:rPr lang="en-US" dirty="0" err="1" smtClean="0"/>
              <a:t>BEx</a:t>
            </a:r>
            <a:r>
              <a:rPr lang="en-US" dirty="0" smtClean="0"/>
              <a:t> Query Analyzer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0141" t="9381" r="2905" b="17386"/>
          <a:stretch>
            <a:fillRect/>
          </a:stretch>
        </p:blipFill>
        <p:spPr bwMode="auto">
          <a:xfrm>
            <a:off x="4515730" y="2096087"/>
            <a:ext cx="4276578" cy="3953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1028"/>
          <p:cNvSpPr>
            <a:spLocks noChangeArrowheads="1"/>
          </p:cNvSpPr>
          <p:nvPr/>
        </p:nvSpPr>
        <p:spPr bwMode="auto">
          <a:xfrm>
            <a:off x="846157" y="1201004"/>
            <a:ext cx="5076971" cy="464024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1800" dirty="0" smtClean="0"/>
              <a:t>Embedding Queries, Views &amp; </a:t>
            </a:r>
            <a:r>
              <a:rPr lang="en-US" sz="1800" dirty="0" err="1" smtClean="0"/>
              <a:t>InfoProviders</a:t>
            </a:r>
            <a:endParaRPr lang="en-US" sz="1800" dirty="0"/>
          </a:p>
        </p:txBody>
      </p:sp>
      <p:sp>
        <p:nvSpPr>
          <p:cNvPr id="7" name="AutoShape 1034"/>
          <p:cNvSpPr>
            <a:spLocks noChangeArrowheads="1"/>
          </p:cNvSpPr>
          <p:nvPr/>
        </p:nvSpPr>
        <p:spPr bwMode="auto">
          <a:xfrm>
            <a:off x="275888" y="1871007"/>
            <a:ext cx="4099164" cy="441725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34902"/>
                  <a:invGamma/>
                </a:schemeClr>
              </a:gs>
              <a:gs pos="100000">
                <a:schemeClr val="folHlink">
                  <a:alpha val="5000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400" dirty="0" smtClean="0"/>
              <a:t> </a:t>
            </a:r>
            <a:r>
              <a:rPr lang="en-US" sz="1600" b="0" dirty="0" smtClean="0"/>
              <a:t> Direct Access to </a:t>
            </a:r>
            <a:r>
              <a:rPr lang="en-US" sz="1600" b="0" dirty="0" err="1" smtClean="0"/>
              <a:t>InfoProviders</a:t>
            </a:r>
            <a:r>
              <a:rPr lang="en-US" sz="1600" b="0" dirty="0" smtClean="0"/>
              <a:t> as well </a:t>
            </a:r>
            <a:br>
              <a:rPr lang="en-US" sz="1600" b="0" dirty="0" smtClean="0"/>
            </a:br>
            <a:r>
              <a:rPr lang="en-US" sz="1600" b="0" dirty="0" smtClean="0"/>
              <a:t>   as queries &amp; query views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New Workbook default layout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Intuitive User Interaction via Drag &amp; </a:t>
            </a:r>
            <a:br>
              <a:rPr lang="en-US" sz="1600" b="0" dirty="0" smtClean="0"/>
            </a:br>
            <a:r>
              <a:rPr lang="en-US" sz="1600" b="0" dirty="0" smtClean="0"/>
              <a:t>  Drop and re-designed property dialogues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Personalize Filter Value Lists (Favorites</a:t>
            </a:r>
            <a:br>
              <a:rPr lang="en-US" sz="1600" b="0" dirty="0" smtClean="0"/>
            </a:br>
            <a:r>
              <a:rPr lang="en-US" sz="1600" b="0" dirty="0" smtClean="0"/>
              <a:t>   &amp; History)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Full accessibility and Unicode support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Excel based data entry and planning </a:t>
            </a:r>
            <a:br>
              <a:rPr lang="en-US" sz="1600" b="0" dirty="0" smtClean="0"/>
            </a:br>
            <a:r>
              <a:rPr lang="en-US" sz="1600" b="0" dirty="0" smtClean="0"/>
              <a:t>   Manual Data entry into Planning </a:t>
            </a:r>
            <a:br>
              <a:rPr lang="en-US" sz="1600" b="0" dirty="0" smtClean="0"/>
            </a:br>
            <a:r>
              <a:rPr lang="en-US" sz="1600" b="0" dirty="0" smtClean="0"/>
              <a:t>   Aggregation Levels and usage of </a:t>
            </a:r>
            <a:br>
              <a:rPr lang="en-US" sz="1600" b="0" dirty="0" smtClean="0"/>
            </a:br>
            <a:r>
              <a:rPr lang="en-US" sz="1600" b="0" dirty="0" smtClean="0"/>
              <a:t>   planning functions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1600" b="0" dirty="0" smtClean="0"/>
              <a:t> Taking advantage of many new </a:t>
            </a:r>
            <a:br>
              <a:rPr lang="en-US" sz="1600" b="0" dirty="0" smtClean="0"/>
            </a:br>
            <a:r>
              <a:rPr lang="en-US" sz="1600" b="0" dirty="0" smtClean="0"/>
              <a:t>   information broadcasting features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</a:t>
            </a:r>
            <a:r>
              <a:rPr lang="en-US" dirty="0" err="1" smtClean="0"/>
              <a:t>BEx</a:t>
            </a:r>
            <a:r>
              <a:rPr lang="en-US" dirty="0" smtClean="0"/>
              <a:t> Analyzer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428193" y="1336363"/>
            <a:ext cx="8115306" cy="388937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3038" indent="-173038">
              <a:lnSpc>
                <a:spcPct val="140000"/>
              </a:lnSpc>
            </a:pPr>
            <a:r>
              <a:rPr lang="en-US" sz="1600" dirty="0"/>
              <a:t> </a:t>
            </a:r>
            <a:r>
              <a:rPr lang="en-US" sz="1600" b="0" dirty="0" smtClean="0">
                <a:solidFill>
                  <a:srgbClr val="000000"/>
                </a:solidFill>
              </a:rPr>
              <a:t>Any BI </a:t>
            </a:r>
            <a:r>
              <a:rPr lang="en-US" sz="1600" b="0" dirty="0" err="1" smtClean="0">
                <a:solidFill>
                  <a:srgbClr val="000000"/>
                </a:solidFill>
              </a:rPr>
              <a:t>InfoProvider</a:t>
            </a:r>
            <a:r>
              <a:rPr lang="en-US" sz="1600" b="0" dirty="0" smtClean="0">
                <a:solidFill>
                  <a:srgbClr val="000000"/>
                </a:solidFill>
              </a:rPr>
              <a:t> can be integrated into MS Excel</a:t>
            </a:r>
            <a:r>
              <a:rPr lang="en-US" sz="1600" b="0" dirty="0" smtClean="0"/>
              <a:t> </a:t>
            </a:r>
            <a:endParaRPr lang="en-US" sz="1600" b="0" dirty="0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414546" y="1841329"/>
            <a:ext cx="8169896" cy="901873"/>
          </a:xfrm>
          <a:prstGeom prst="chevron">
            <a:avLst>
              <a:gd name="adj" fmla="val 29096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 marL="115888" indent="-115888">
              <a:lnSpc>
                <a:spcPct val="150000"/>
              </a:lnSpc>
            </a:pPr>
            <a:r>
              <a:rPr lang="en-US" sz="1600" b="0" dirty="0" smtClean="0"/>
              <a:t>The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Analyzer provides an interface for embedding, executing, displaying , and analyzing </a:t>
            </a:r>
            <a:r>
              <a:rPr lang="en-US" sz="1600" b="0" dirty="0" err="1" smtClean="0"/>
              <a:t>BEx</a:t>
            </a:r>
            <a:r>
              <a:rPr lang="en-US" sz="1600" b="0" dirty="0" smtClean="0"/>
              <a:t> queries, views and </a:t>
            </a:r>
            <a:r>
              <a:rPr lang="en-US" sz="1600" b="0" dirty="0" err="1" smtClean="0"/>
              <a:t>InfoProviders</a:t>
            </a:r>
            <a:r>
              <a:rPr lang="en-US" sz="1600" b="0" dirty="0" smtClean="0"/>
              <a:t> within MS Excel</a:t>
            </a:r>
          </a:p>
          <a:p>
            <a:pPr marL="115888" indent="-115888">
              <a:lnSpc>
                <a:spcPct val="110000"/>
              </a:lnSpc>
            </a:pPr>
            <a:endParaRPr lang="en-US" sz="1400" b="0" dirty="0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414545" y="2875887"/>
            <a:ext cx="8169896" cy="801031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600" b="0" dirty="0" smtClean="0"/>
              <a:t>The seamless integration allows the user to combine analytical BI capabilities</a:t>
            </a:r>
            <a:br>
              <a:rPr lang="en-US" sz="1600" b="0" dirty="0" smtClean="0"/>
            </a:br>
            <a:r>
              <a:rPr lang="en-US" sz="1600" b="0" dirty="0" smtClean="0"/>
              <a:t> with MS Excel native formatting, layout, and printing capabilities</a:t>
            </a: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482785" y="3812064"/>
            <a:ext cx="8169896" cy="1223956"/>
          </a:xfrm>
          <a:prstGeom prst="chevron">
            <a:avLst>
              <a:gd name="adj" fmla="val 35677"/>
            </a:avLst>
          </a:prstGeom>
          <a:solidFill>
            <a:srgbClr val="FEF7DE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 b="0" dirty="0" smtClean="0"/>
              <a:t>The new version provides high level of usability. (For example, Drag &amp; Drop interaction is being implemented for the first time; personalized filter value lists can also be used)</a:t>
            </a:r>
            <a:endParaRPr lang="en-US" sz="1400" b="0" dirty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455489" y="5158850"/>
            <a:ext cx="8169896" cy="1146411"/>
          </a:xfrm>
          <a:prstGeom prst="chevron">
            <a:avLst>
              <a:gd name="adj" fmla="val 53518"/>
            </a:avLst>
          </a:prstGeom>
          <a:solidFill>
            <a:srgbClr val="FAD038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>
              <a:lnSpc>
                <a:spcPct val="150000"/>
              </a:lnSpc>
            </a:pPr>
            <a:r>
              <a:rPr lang="en-US" sz="1600" b="0" dirty="0" smtClean="0"/>
              <a:t>New visualization and navigation components are available that enable easy </a:t>
            </a:r>
            <a:br>
              <a:rPr lang="en-US" sz="1600" b="0" dirty="0" smtClean="0"/>
            </a:br>
            <a:r>
              <a:rPr lang="en-US" sz="1600" b="0" dirty="0" smtClean="0"/>
              <a:t>and intuitive design of Excel-Based BI applications or workbooks (grid, charts,</a:t>
            </a:r>
            <a:br>
              <a:rPr lang="en-US" sz="1600" b="0" dirty="0" smtClean="0"/>
            </a:br>
            <a:r>
              <a:rPr lang="en-US" sz="1600" b="0" dirty="0" smtClean="0"/>
              <a:t> button and filter elements)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438</TotalTime>
  <Words>2091</Words>
  <Application>Microsoft PowerPoint</Application>
  <PresentationFormat>On-screen Show (4:3)</PresentationFormat>
  <Paragraphs>388</Paragraphs>
  <Slides>47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Slide 1</vt:lpstr>
      <vt:lpstr>Contents</vt:lpstr>
      <vt:lpstr>Slide 3</vt:lpstr>
      <vt:lpstr>Enterprise Reporting, Query &amp; Analysis – Scenario Variants</vt:lpstr>
      <vt:lpstr>Business Explorer Suite</vt:lpstr>
      <vt:lpstr>Enterprise Reporting, Query &amp; Analysis</vt:lpstr>
      <vt:lpstr>BEx Design and Runtime</vt:lpstr>
      <vt:lpstr>Introduction to BEx Query Analyzer</vt:lpstr>
      <vt:lpstr>Benefits of BEx Analyzer</vt:lpstr>
      <vt:lpstr>Introduction to MS Excel Integration </vt:lpstr>
      <vt:lpstr>Scenario Variant 3 : Excel Integration</vt:lpstr>
      <vt:lpstr>Slide 12</vt:lpstr>
      <vt:lpstr>Embedding Data into Workbooks</vt:lpstr>
      <vt:lpstr>End User Interaction – Display Navigation Plane</vt:lpstr>
      <vt:lpstr>End User Interaction – Exchange Dimension</vt:lpstr>
      <vt:lpstr>End User Interaction – Exclude from Filter</vt:lpstr>
      <vt:lpstr>End User Interaction – Drill Down</vt:lpstr>
      <vt:lpstr>End User Interaction – Filtering</vt:lpstr>
      <vt:lpstr>End User Interaction – Change Column Order</vt:lpstr>
      <vt:lpstr>End User Interaction – Local Calculation I</vt:lpstr>
      <vt:lpstr>End User Interaction – Local Calculation II</vt:lpstr>
      <vt:lpstr>Slide 22</vt:lpstr>
      <vt:lpstr>Designing Workbooks</vt:lpstr>
      <vt:lpstr>Excel Integration </vt:lpstr>
      <vt:lpstr>BExGetData</vt:lpstr>
      <vt:lpstr>BExGetData</vt:lpstr>
      <vt:lpstr>Eg.1 – Changing BEx workbooks that use Excel Formulas</vt:lpstr>
      <vt:lpstr>Eg.2 – Changing BEx workbooks that use Excel Formulas</vt:lpstr>
      <vt:lpstr>Excel Integration </vt:lpstr>
      <vt:lpstr>Example</vt:lpstr>
      <vt:lpstr>Example</vt:lpstr>
      <vt:lpstr>Example</vt:lpstr>
      <vt:lpstr>Example</vt:lpstr>
      <vt:lpstr>Slide 34</vt:lpstr>
      <vt:lpstr>Designing Workbooks</vt:lpstr>
      <vt:lpstr>BEx Analyzer Design Toolbar</vt:lpstr>
      <vt:lpstr>BEx Analyzer Design Toolbar</vt:lpstr>
      <vt:lpstr>BEx Analyzer Design Toolbar</vt:lpstr>
      <vt:lpstr>BEx Analyzer Design Toolbar</vt:lpstr>
      <vt:lpstr>BEx Analyzer Design Toolbar</vt:lpstr>
      <vt:lpstr>Example - Create Button</vt:lpstr>
      <vt:lpstr>BEx Analyzer Design Toolbar</vt:lpstr>
      <vt:lpstr>BEx Analyzer Design Toolbar</vt:lpstr>
      <vt:lpstr>BEx Analyzer Design Toolbar</vt:lpstr>
      <vt:lpstr>Overview of BEx Analyzer </vt:lpstr>
      <vt:lpstr>Summary</vt:lpstr>
      <vt:lpstr>Slide 47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281694</cp:lastModifiedBy>
  <cp:revision>348</cp:revision>
  <dcterms:created xsi:type="dcterms:W3CDTF">2009-01-27T11:34:11Z</dcterms:created>
  <dcterms:modified xsi:type="dcterms:W3CDTF">2009-03-23T12:39:45Z</dcterms:modified>
</cp:coreProperties>
</file>