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2" r:id="rId1"/>
    <p:sldMasterId id="2147483672" r:id="rId2"/>
    <p:sldMasterId id="2147483673" r:id="rId3"/>
    <p:sldMasterId id="2147483777" r:id="rId4"/>
    <p:sldMasterId id="2147483790" r:id="rId5"/>
    <p:sldMasterId id="2147483883" r:id="rId6"/>
  </p:sldMasterIdLst>
  <p:notesMasterIdLst>
    <p:notesMasterId r:id="rId40"/>
  </p:notesMasterIdLst>
  <p:handoutMasterIdLst>
    <p:handoutMasterId r:id="rId41"/>
  </p:handoutMasterIdLst>
  <p:sldIdLst>
    <p:sldId id="374" r:id="rId7"/>
    <p:sldId id="361" r:id="rId8"/>
    <p:sldId id="570" r:id="rId9"/>
    <p:sldId id="510" r:id="rId10"/>
    <p:sldId id="381" r:id="rId11"/>
    <p:sldId id="511" r:id="rId12"/>
    <p:sldId id="512" r:id="rId13"/>
    <p:sldId id="554" r:id="rId14"/>
    <p:sldId id="553" r:id="rId15"/>
    <p:sldId id="513" r:id="rId16"/>
    <p:sldId id="516" r:id="rId17"/>
    <p:sldId id="514" r:id="rId18"/>
    <p:sldId id="547" r:id="rId19"/>
    <p:sldId id="517" r:id="rId20"/>
    <p:sldId id="555" r:id="rId21"/>
    <p:sldId id="552" r:id="rId22"/>
    <p:sldId id="558" r:id="rId23"/>
    <p:sldId id="559" r:id="rId24"/>
    <p:sldId id="563" r:id="rId25"/>
    <p:sldId id="556" r:id="rId26"/>
    <p:sldId id="557" r:id="rId27"/>
    <p:sldId id="560" r:id="rId28"/>
    <p:sldId id="561" r:id="rId29"/>
    <p:sldId id="562" r:id="rId30"/>
    <p:sldId id="564" r:id="rId31"/>
    <p:sldId id="565" r:id="rId32"/>
    <p:sldId id="566" r:id="rId33"/>
    <p:sldId id="567" r:id="rId34"/>
    <p:sldId id="568" r:id="rId35"/>
    <p:sldId id="569" r:id="rId36"/>
    <p:sldId id="525" r:id="rId37"/>
    <p:sldId id="548" r:id="rId38"/>
    <p:sldId id="372" r:id="rId3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0C0"/>
    <a:srgbClr val="FFF2B9"/>
    <a:srgbClr val="FF9900"/>
    <a:srgbClr val="B2B2B2"/>
    <a:srgbClr val="EAEAEA"/>
    <a:srgbClr val="996633"/>
    <a:srgbClr val="FFF9E1"/>
    <a:srgbClr val="FFF6D1"/>
    <a:srgbClr val="FFCC00"/>
    <a:srgbClr val="D6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502" autoAdjust="0"/>
    <p:restoredTop sz="85714" autoAdjust="0"/>
  </p:normalViewPr>
  <p:slideViewPr>
    <p:cSldViewPr snapToGrid="0">
      <p:cViewPr varScale="1">
        <p:scale>
          <a:sx n="70" d="100"/>
          <a:sy n="70" d="100"/>
        </p:scale>
        <p:origin x="-40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877C965B-EA27-4E62-BAFF-F21C688A8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AE2F5C4D-B15E-48F1-A4B0-39DD9BD8F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24CFA-C67F-4AC9-AF36-E4937CEB7A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8E127-4FAD-4557-9973-CE5A07894B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C8793-7C79-4278-97EA-5916EAFFF1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5C88B-F249-44B6-BADA-88D1F323DC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4A953F-AA78-4079-9851-DF83AF7C91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A0004-F993-4840-BAF9-917450475C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EBC7B-8E70-46DA-9647-4CC51BC7DD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478B1-1BDE-469E-B495-24E3C61B97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70984-A371-47E4-9C11-BD262AD745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7EAE0-ECC5-492B-924D-7A5101FA9C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7629FD-FF68-4832-BA3E-765466B4A4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766C7-BB3B-4B1F-9B1E-ECD0101CC3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FF04B-DA97-4CB3-932B-4FA51CC693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47618-9D00-4E88-8901-55DC58F287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03E4F-A9E9-4AD6-8F0F-BCA938B869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122E6-D78F-487C-952C-6144085146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36CB9-689C-40F3-960A-36F300EE0A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4B759-D93E-46DA-BCD0-B76415B142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35B61D-900E-4A9B-8EE9-263C3330EA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C79AA-28F5-4980-B02A-2FC67440F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BC948-909D-45E0-B168-6935DB6A8A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B83021-50A6-404A-9A41-4C2679D9C5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8663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A6010-1337-4B5C-B946-FCF65A2DAA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7DBB2-1F24-4978-9958-4F3089382B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F64FF-207B-4982-92FA-2D82DA97F9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0E61A-9BEC-43B0-9011-85B73FFCB7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8CD0E-D797-47EB-A0EF-DAA5E1CE7A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50DD9-340F-49F5-9641-54335F483F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5313" y="142875"/>
            <a:ext cx="2198687" cy="5907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7663" y="142875"/>
            <a:ext cx="6445250" cy="5907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0542D-4C6C-4DD1-8BFA-4C008B7DC1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47663" y="15240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0B8B5-987E-4861-96F7-A332387832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D6CF7-09C7-4B76-94D1-A9ABAA0730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3024F-2DDB-45AA-A08E-89F7ABB39F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D2BBA-3E42-4BCD-A3E1-04405D57DE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04938-63BA-4D8B-BBC8-DF28B640F2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06769-66F7-4D82-B56F-0739A173C5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ECBAD6-6F89-4291-9EE2-71D095CEF1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73CB11-77DB-4B5F-A4AA-CF63C4FEEF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9B895-B71B-4071-AEA4-368DCEFE37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8C66A-95EB-4BFF-871E-9009EAD3A5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DB367-AD62-4F52-8E95-AD1B951A02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9BB5B-F948-4B15-83DB-5F2DE3C543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42875"/>
            <a:ext cx="2171700" cy="5983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362700" cy="5983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201E73-92ED-49E9-BB49-41C7FF2553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3dLogo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2113" y="5527675"/>
            <a:ext cx="32766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ppt_bgd1"/>
          <p:cNvPicPr>
            <a:picLocks noChangeAspect="1" noChangeArrowheads="1"/>
          </p:cNvPicPr>
          <p:nvPr/>
        </p:nvPicPr>
        <p:blipFill>
          <a:blip r:embed="rId3"/>
          <a:srcRect b="28658"/>
          <a:stretch>
            <a:fillRect/>
          </a:stretch>
        </p:blipFill>
        <p:spPr bwMode="auto">
          <a:xfrm>
            <a:off x="0" y="0"/>
            <a:ext cx="914400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238625" y="3425825"/>
            <a:ext cx="4570413" cy="1481138"/>
          </a:xfrm>
          <a:prstGeom prst="rect">
            <a:avLst/>
          </a:prstGeom>
          <a:solidFill>
            <a:srgbClr val="FFCC0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1550" y="3829050"/>
            <a:ext cx="4111625" cy="9731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D4D70-AC5F-4909-BB03-3D63E98DC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3A962-26EF-4379-BCE1-F15BB45288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4C7FF-279F-45C2-BF50-64DED82037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ABE53-2DEB-42F7-A2EF-03B41652AC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4100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pPr>
              <a:defRPr/>
            </a:pPr>
            <a:fld id="{02C3FE32-247E-4EDE-AB02-2151971C5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  <p:sldLayoutId id="2147483958" r:id="rId12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ACB41FA-DB2D-44BA-ADD7-292B00B809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12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5126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26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9220" name="Picture 27" descr="3dLogoH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100" name="Line 28"/>
          <p:cNvSpPr>
            <a:spLocks noChangeShapeType="1"/>
          </p:cNvSpPr>
          <p:nvPr/>
        </p:nvSpPr>
        <p:spPr bwMode="auto">
          <a:xfrm>
            <a:off x="0" y="990600"/>
            <a:ext cx="9144000" cy="0"/>
          </a:xfrm>
          <a:prstGeom prst="line">
            <a:avLst/>
          </a:prstGeom>
          <a:noFill/>
          <a:ln w="12700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1024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pPr>
              <a:defRPr/>
            </a:pPr>
            <a:fld id="{FF7824AF-D43B-49DE-A38B-26916016E4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  <p:sldLayoutId id="2147483994" r:id="rId1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3" name="Rectangle 7"/>
          <p:cNvSpPr>
            <a:spLocks noChangeArrowheads="1"/>
          </p:cNvSpPr>
          <p:nvPr/>
        </p:nvSpPr>
        <p:spPr bwMode="auto">
          <a:xfrm>
            <a:off x="0" y="998538"/>
            <a:ext cx="9144000" cy="5859462"/>
          </a:xfrm>
          <a:prstGeom prst="rect">
            <a:avLst/>
          </a:prstGeom>
          <a:solidFill>
            <a:srgbClr val="5F5F5F"/>
          </a:solidFill>
          <a:ln w="9525">
            <a:solidFill>
              <a:srgbClr val="3333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47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  <p:sp>
        <p:nvSpPr>
          <p:cNvPr id="2447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16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113D735-C5EC-4AB2-9324-45C2A22C4A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24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246" name="Picture 27" descr="3dLogo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1450" y="200025"/>
            <a:ext cx="22098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2787650" y="142875"/>
            <a:ext cx="63563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77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69963" y="5868988"/>
            <a:ext cx="34083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925" y="6616700"/>
            <a:ext cx="3951288" cy="1968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0"/>
            </a:lvl1pPr>
          </a:lstStyle>
          <a:p>
            <a:pPr>
              <a:defRPr/>
            </a:pPr>
            <a:r>
              <a:rPr lang="en-US"/>
              <a:t>Confidential  |  Copyright © Larsen &amp; Toubro Infotech Ltd.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6" r:id="rId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dirty="0" smtClean="0">
                <a:latin typeface="Trebuchet MS" pitchFamily="34" charset="0"/>
              </a:rPr>
              <a:t>11 February 2009</a:t>
            </a: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4419958" y="3568700"/>
            <a:ext cx="259237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0" dirty="0" smtClean="0"/>
              <a:t>Business Planning</a:t>
            </a:r>
          </a:p>
          <a:p>
            <a:r>
              <a:rPr lang="en-US" b="0" dirty="0" smtClean="0"/>
              <a:t>Integrated Planning</a:t>
            </a:r>
            <a:endParaRPr lang="en-US" b="0" dirty="0"/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4378325" y="4367213"/>
            <a:ext cx="395807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 dirty="0"/>
              <a:t>Presentation to </a:t>
            </a:r>
            <a:r>
              <a:rPr lang="en-US" b="0" dirty="0" smtClean="0"/>
              <a:t>Pratt &amp; Whitney</a:t>
            </a:r>
            <a:endParaRPr 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4925" y="6629579"/>
            <a:ext cx="3951288" cy="196850"/>
          </a:xfrm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SAP Netweaver BI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8186" y="1292249"/>
            <a:ext cx="7363764" cy="4864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7067930" y="6558928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Confidential  |  Copyright © Larsen &amp; Toubro </a:t>
            </a:r>
            <a:r>
              <a:rPr lang="en-US" dirty="0" err="1" smtClean="0"/>
              <a:t>Infotech</a:t>
            </a:r>
            <a:r>
              <a:rPr lang="en-US" dirty="0" smtClean="0"/>
              <a:t>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710376" y="142875"/>
            <a:ext cx="6356350" cy="765175"/>
          </a:xfrm>
        </p:spPr>
        <p:txBody>
          <a:bodyPr/>
          <a:lstStyle/>
          <a:p>
            <a:r>
              <a:rPr lang="en-US" dirty="0" smtClean="0"/>
              <a:t>Business Planning Integrated into the BI Platform &amp; Suite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56192"/>
          <a:stretch>
            <a:fillRect/>
          </a:stretch>
        </p:blipFill>
        <p:spPr bwMode="auto">
          <a:xfrm>
            <a:off x="5158854" y="1234766"/>
            <a:ext cx="3330053" cy="489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55092" y="1255585"/>
            <a:ext cx="4258101" cy="4787170"/>
          </a:xfrm>
          <a:prstGeom prst="rect">
            <a:avLst/>
          </a:prstGeom>
          <a:gradFill rotWithShape="1">
            <a:gsLst>
              <a:gs pos="0">
                <a:srgbClr val="FFFEFB"/>
              </a:gs>
              <a:gs pos="100000">
                <a:srgbClr val="FEEFB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66"/>
            </a:solidFill>
            <a:round/>
            <a:headEnd/>
            <a:tailEnd/>
          </a:ln>
        </p:spPr>
        <p:txBody>
          <a:bodyPr anchor="ctr"/>
          <a:lstStyle/>
          <a:p>
            <a:pPr marL="225425" indent="-225425" eaLnBrk="1" hangingPunct="1">
              <a:spcBef>
                <a:spcPct val="20000"/>
              </a:spcBef>
            </a:pPr>
            <a:r>
              <a:rPr lang="en-US" sz="1600" dirty="0" smtClean="0"/>
              <a:t>Maximum user productivity during planning</a:t>
            </a:r>
          </a:p>
          <a:p>
            <a:pPr marL="225425" indent="-225425" eaLnBrk="1" hangingPunct="1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 smtClean="0"/>
              <a:t> Shared and uniform user interface for planning and analysis</a:t>
            </a:r>
          </a:p>
          <a:p>
            <a:pPr marL="225425" indent="-225425" eaLnBrk="1" hangingPunct="1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 smtClean="0"/>
              <a:t> Shared and uniform processing logic for both planning and analysis (for example: hierarchies, variables, calculated key figures…)</a:t>
            </a:r>
          </a:p>
          <a:p>
            <a:pPr marL="225425" indent="-225425" eaLnBrk="1" hangingPunct="1">
              <a:spcBef>
                <a:spcPct val="20000"/>
              </a:spcBef>
            </a:pPr>
            <a:endParaRPr lang="en-US" sz="1400" dirty="0" smtClean="0"/>
          </a:p>
          <a:p>
            <a:pPr marL="225425" indent="-225425" eaLnBrk="1" hangingPunct="1">
              <a:spcBef>
                <a:spcPct val="20000"/>
              </a:spcBef>
            </a:pPr>
            <a:r>
              <a:rPr lang="en-US" sz="1600" dirty="0" smtClean="0"/>
              <a:t>The design  of planning applications</a:t>
            </a:r>
          </a:p>
          <a:p>
            <a:pPr marL="225425" indent="-225425" eaLnBrk="1" hangingPunct="1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 smtClean="0"/>
              <a:t> User-oriented and uniform design tools for planning and analysis (for example: query design and Web application design use the same-approach</a:t>
            </a:r>
          </a:p>
          <a:p>
            <a:pPr marL="225425" indent="-225425" eaLnBrk="1" hangingPunct="1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 smtClean="0"/>
              <a:t> Web-based and executed modeling and administration environment for planning and application</a:t>
            </a:r>
          </a:p>
          <a:p>
            <a:pPr marL="225425" indent="-225425" eaLnBrk="1" hangingPunct="1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1400" dirty="0" smtClean="0"/>
              <a:t> Shared modeling and integrates metadata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How BIA Works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0913" y="1167086"/>
            <a:ext cx="8023537" cy="5224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7067930" y="6558928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955808" y="6586470"/>
            <a:ext cx="2133600" cy="476250"/>
          </a:xfrm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13</a:t>
            </a:fld>
            <a:endParaRPr lang="en-US" dirty="0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Creating Planning Interfaces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51261" t="46489"/>
          <a:stretch>
            <a:fillRect/>
          </a:stretch>
        </p:blipFill>
        <p:spPr bwMode="auto">
          <a:xfrm>
            <a:off x="4743750" y="3711974"/>
            <a:ext cx="3626380" cy="2549650"/>
          </a:xfrm>
          <a:prstGeom prst="rect">
            <a:avLst/>
          </a:prstGeom>
          <a:noFill/>
          <a:ln w="9525">
            <a:solidFill>
              <a:srgbClr val="FF9900"/>
            </a:solidFill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009934" y="1535200"/>
            <a:ext cx="6892120" cy="738664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1600" dirty="0" err="1" smtClean="0"/>
              <a:t>BEx</a:t>
            </a:r>
            <a:r>
              <a:rPr lang="en-US" sz="1600" dirty="0" smtClean="0"/>
              <a:t> Query Designer (</a:t>
            </a:r>
            <a:r>
              <a:rPr lang="en-US" sz="1600" dirty="0" err="1" smtClean="0"/>
              <a:t>BEx</a:t>
            </a:r>
            <a:r>
              <a:rPr lang="en-US" sz="1600" dirty="0" smtClean="0"/>
              <a:t> Query Designer)</a:t>
            </a:r>
          </a:p>
          <a:p>
            <a:pPr algn="ctr" eaLnBrk="1" hangingPunct="1">
              <a:defRPr/>
            </a:pPr>
            <a:r>
              <a:rPr lang="en-US" sz="1400" dirty="0" smtClean="0"/>
              <a:t>Queries that are based on the aggregation level can write data back to the </a:t>
            </a:r>
          </a:p>
          <a:p>
            <a:pPr algn="ctr" eaLnBrk="1" hangingPunct="1">
              <a:defRPr/>
            </a:pPr>
            <a:r>
              <a:rPr lang="en-US" sz="1400" dirty="0" err="1" smtClean="0"/>
              <a:t>InfoProvider</a:t>
            </a:r>
            <a:endParaRPr lang="en-US" sz="14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105468" y="4715127"/>
            <a:ext cx="3521120" cy="1323439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folHlink">
                  <a:alpha val="5000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r>
              <a:rPr lang="en-US" sz="1600" dirty="0" smtClean="0"/>
              <a:t> </a:t>
            </a:r>
            <a:r>
              <a:rPr lang="en-US" sz="1600" dirty="0" err="1" smtClean="0"/>
              <a:t>BEx</a:t>
            </a:r>
            <a:r>
              <a:rPr lang="en-US" sz="1600" dirty="0" smtClean="0"/>
              <a:t> Web Application Designer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n-US" sz="1600" dirty="0" smtClean="0"/>
              <a:t> </a:t>
            </a:r>
            <a:r>
              <a:rPr lang="en-US" sz="1400" dirty="0" smtClean="0"/>
              <a:t>Creating an interface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n-US" sz="1400" dirty="0" smtClean="0"/>
              <a:t> Configuring an interface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n-US" sz="1400" dirty="0" smtClean="0"/>
              <a:t> Selecting the data connection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n-US" sz="1400" dirty="0" smtClean="0"/>
              <a:t> Configuring the interaction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4640237" y="2279165"/>
            <a:ext cx="2265528" cy="146031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buFont typeface="Wingdings" pitchFamily="2" charset="2"/>
              <a:buChar char="§"/>
              <a:defRPr/>
            </a:pPr>
            <a:r>
              <a:rPr lang="en-US" sz="1400" dirty="0" smtClean="0"/>
              <a:t> Drill-down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n-US" sz="1400" dirty="0" smtClean="0"/>
              <a:t> Hierarchical data in rows </a:t>
            </a:r>
          </a:p>
          <a:p>
            <a:pPr>
              <a:defRPr/>
            </a:pPr>
            <a:r>
              <a:rPr lang="en-US" sz="1400" dirty="0" smtClean="0"/>
              <a:t>   and columns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n-US" sz="1400" dirty="0" smtClean="0"/>
              <a:t> Calculated key figures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n-US" sz="1400" dirty="0" smtClean="0"/>
              <a:t> Structures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n-US" sz="1400" dirty="0" smtClean="0"/>
              <a:t> Unit conversion 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6878474" y="2320110"/>
            <a:ext cx="18697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1400" dirty="0" smtClean="0"/>
              <a:t> Alerting</a:t>
            </a:r>
          </a:p>
          <a:p>
            <a:pPr>
              <a:buFont typeface="Wingdings" pitchFamily="2" charset="2"/>
              <a:buChar char="§"/>
            </a:pPr>
            <a:r>
              <a:rPr lang="en-US" sz="1400" dirty="0" smtClean="0"/>
              <a:t> Conditions</a:t>
            </a:r>
          </a:p>
          <a:p>
            <a:pPr>
              <a:buFont typeface="Wingdings" pitchFamily="2" charset="2"/>
              <a:buChar char="§"/>
            </a:pPr>
            <a:r>
              <a:rPr lang="en-US" sz="1400" dirty="0" smtClean="0"/>
              <a:t> Graphics</a:t>
            </a:r>
          </a:p>
          <a:p>
            <a:pPr>
              <a:buFont typeface="Wingdings" pitchFamily="2" charset="2"/>
              <a:buChar char="§"/>
            </a:pPr>
            <a:r>
              <a:rPr lang="en-US" sz="1400" dirty="0" smtClean="0"/>
              <a:t> Ad hoc currency</a:t>
            </a:r>
          </a:p>
          <a:p>
            <a:pPr>
              <a:buFont typeface="Wingdings" pitchFamily="2" charset="2"/>
              <a:buChar char="§"/>
            </a:pPr>
            <a:r>
              <a:rPr lang="en-US" sz="1400" dirty="0" smtClean="0"/>
              <a:t> Currency conversion</a:t>
            </a:r>
            <a:endParaRPr lang="en-US" sz="14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rcRect l="4097" t="27515" r="52064" b="29233"/>
          <a:stretch>
            <a:fillRect/>
          </a:stretch>
        </p:blipFill>
        <p:spPr bwMode="auto">
          <a:xfrm>
            <a:off x="1160060" y="2524830"/>
            <a:ext cx="3261815" cy="2060811"/>
          </a:xfrm>
          <a:prstGeom prst="rect">
            <a:avLst/>
          </a:prstGeom>
          <a:noFill/>
          <a:ln w="9525">
            <a:solidFill>
              <a:srgbClr val="FF99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955077" y="142875"/>
            <a:ext cx="5847729" cy="765175"/>
          </a:xfrm>
        </p:spPr>
        <p:txBody>
          <a:bodyPr/>
          <a:lstStyle/>
          <a:p>
            <a:r>
              <a:rPr lang="en-US" dirty="0" smtClean="0"/>
              <a:t>Planning Interfaces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 l="43745" t="30423"/>
          <a:stretch>
            <a:fillRect/>
          </a:stretch>
        </p:blipFill>
        <p:spPr bwMode="auto">
          <a:xfrm>
            <a:off x="4318782" y="2715065"/>
            <a:ext cx="4160468" cy="329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ight Arrow 5"/>
          <p:cNvSpPr/>
          <p:nvPr/>
        </p:nvSpPr>
        <p:spPr bwMode="auto">
          <a:xfrm>
            <a:off x="1799401" y="4936487"/>
            <a:ext cx="2169996" cy="928048"/>
          </a:xfrm>
          <a:prstGeom prst="rightArrow">
            <a:avLst/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31765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marL="0" marR="0" indent="119063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en-US" sz="1400" dirty="0" smtClean="0"/>
              <a:t>Excel-based planning  </a:t>
            </a:r>
          </a:p>
          <a:p>
            <a:pPr marL="0" marR="0" indent="119063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en-US" sz="1400" dirty="0" smtClean="0"/>
              <a:t>application</a:t>
            </a:r>
          </a:p>
        </p:txBody>
      </p:sp>
      <p:sp>
        <p:nvSpPr>
          <p:cNvPr id="8" name="Left Arrow 7"/>
          <p:cNvSpPr/>
          <p:nvPr/>
        </p:nvSpPr>
        <p:spPr bwMode="auto">
          <a:xfrm>
            <a:off x="5567026" y="1546840"/>
            <a:ext cx="2167128" cy="914400"/>
          </a:xfrm>
          <a:prstGeom prst="leftArrow">
            <a:avLst/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31765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 anchor="ctr"/>
          <a:lstStyle/>
          <a:p>
            <a:pPr indent="119063" algn="ctr" eaLnBrk="1" hangingPunct="1">
              <a:defRPr/>
            </a:pPr>
            <a:r>
              <a:rPr lang="en-US" sz="1400" dirty="0" smtClean="0"/>
              <a:t>Planning in the </a:t>
            </a:r>
          </a:p>
          <a:p>
            <a:pPr indent="119063" algn="ctr" eaLnBrk="1" hangingPunct="1">
              <a:defRPr/>
            </a:pPr>
            <a:r>
              <a:rPr lang="en-US" sz="1400" dirty="0" smtClean="0"/>
              <a:t>Web application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 r="41574" b="35886"/>
          <a:stretch>
            <a:fillRect/>
          </a:stretch>
        </p:blipFill>
        <p:spPr bwMode="auto">
          <a:xfrm>
            <a:off x="1056227" y="1304002"/>
            <a:ext cx="4320991" cy="3035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632352" y="1321552"/>
            <a:ext cx="457200" cy="457200"/>
          </a:xfrm>
          <a:prstGeom prst="ellipse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32352" y="1986715"/>
            <a:ext cx="457200" cy="457200"/>
          </a:xfrm>
          <a:prstGeom prst="ellipse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632352" y="2661402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208615" y="1381877"/>
            <a:ext cx="15953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rgbClr val="C0C0C0"/>
                </a:solidFill>
              </a:rPr>
              <a:t>Introduction</a:t>
            </a:r>
            <a:endParaRPr lang="en-US" b="0" dirty="0">
              <a:solidFill>
                <a:srgbClr val="C0C0C0"/>
              </a:solidFill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208615" y="2047040"/>
            <a:ext cx="162095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rgbClr val="C0C0C0"/>
                </a:solidFill>
              </a:rPr>
              <a:t>Architecture</a:t>
            </a:r>
            <a:endParaRPr lang="en-US" b="0" dirty="0">
              <a:solidFill>
                <a:srgbClr val="C0C0C0"/>
              </a:solidFill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208615" y="2721727"/>
            <a:ext cx="41750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/>
              <a:t>BIA Configuration &amp; Administration</a:t>
            </a:r>
            <a:endParaRPr lang="en-US" b="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smtClean="0"/>
              <a:t> </a:t>
            </a:r>
            <a:r>
              <a:rPr lang="en-US" dirty="0" smtClean="0"/>
              <a:t>Conflict Between the End User’s “Flexibility” &amp; Integration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 l="9069" b="42990"/>
          <a:stretch>
            <a:fillRect/>
          </a:stretch>
        </p:blipFill>
        <p:spPr bwMode="auto">
          <a:xfrm>
            <a:off x="1241946" y="1253177"/>
            <a:ext cx="6771062" cy="2718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405723" y="5445448"/>
            <a:ext cx="6714697" cy="491330"/>
          </a:xfrm>
          <a:prstGeom prst="rect">
            <a:avLst/>
          </a:prstGeom>
          <a:gradFill rotWithShape="1">
            <a:gsLst>
              <a:gs pos="0">
                <a:srgbClr val="FDCB0C"/>
              </a:gs>
              <a:gs pos="100000">
                <a:srgbClr val="FDCB0C">
                  <a:gamma/>
                  <a:tint val="25490"/>
                  <a:invGamma/>
                </a:srgbClr>
              </a:gs>
            </a:gsLst>
            <a:lin ang="0" scaled="1"/>
          </a:gradFill>
          <a:ln w="6350" algn="ctr">
            <a:solidFill>
              <a:srgbClr val="FFCC00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400" dirty="0" smtClean="0"/>
              <a:t>BI planning covers a broad range and enables both a more user-friendly </a:t>
            </a:r>
          </a:p>
          <a:p>
            <a:pPr>
              <a:defRPr/>
            </a:pPr>
            <a:r>
              <a:rPr lang="en-US" sz="1400" dirty="0" smtClean="0"/>
              <a:t>Experience as wee as many opportunities for integration</a:t>
            </a:r>
            <a:endParaRPr lang="en-US" sz="1400" dirty="0"/>
          </a:p>
        </p:txBody>
      </p:sp>
      <p:sp>
        <p:nvSpPr>
          <p:cNvPr id="8" name="Isosceles Triangle 7"/>
          <p:cNvSpPr/>
          <p:nvPr/>
        </p:nvSpPr>
        <p:spPr bwMode="auto">
          <a:xfrm rot="5400000">
            <a:off x="764275" y="5568281"/>
            <a:ext cx="498142" cy="252483"/>
          </a:xfrm>
          <a:prstGeom prst="triangle">
            <a:avLst/>
          </a:prstGeom>
          <a:gradFill rotWithShape="1">
            <a:gsLst>
              <a:gs pos="0">
                <a:srgbClr val="B2B2B2"/>
              </a:gs>
              <a:gs pos="100000">
                <a:srgbClr val="FDCB0C">
                  <a:gamma/>
                  <a:tint val="25490"/>
                  <a:invGamma/>
                </a:srgbClr>
              </a:gs>
            </a:gsLst>
            <a:lin ang="0" scaled="1"/>
          </a:gradFill>
          <a:ln w="6350" algn="ctr">
            <a:solidFill>
              <a:srgbClr val="FFCC00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marL="0" marR="0" indent="0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endParaRPr lang="en-US" smtClean="0"/>
          </a:p>
        </p:txBody>
      </p:sp>
      <p:sp>
        <p:nvSpPr>
          <p:cNvPr id="9" name="TextBox 8"/>
          <p:cNvSpPr txBox="1"/>
          <p:nvPr/>
        </p:nvSpPr>
        <p:spPr>
          <a:xfrm>
            <a:off x="641446" y="4012444"/>
            <a:ext cx="615553" cy="1282889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vert270" wrap="square" rtlCol="0">
            <a:spAutoFit/>
          </a:bodyPr>
          <a:lstStyle/>
          <a:p>
            <a:pPr algn="ctr"/>
            <a:r>
              <a:rPr lang="en-US" sz="1400" dirty="0" smtClean="0"/>
              <a:t>Covered by the tool: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1446663" y="4203510"/>
            <a:ext cx="1446662" cy="307777"/>
          </a:xfrm>
          <a:prstGeom prst="rect">
            <a:avLst/>
          </a:prstGeom>
          <a:gradFill>
            <a:gsLst>
              <a:gs pos="0">
                <a:srgbClr val="FFF6D1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Spreadsheets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5895833" y="4230806"/>
            <a:ext cx="1733266" cy="307777"/>
          </a:xfrm>
          <a:prstGeom prst="rect">
            <a:avLst/>
          </a:prstGeom>
          <a:gradFill>
            <a:gsLst>
              <a:gs pos="0">
                <a:srgbClr val="FFF6D1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ERP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193577" y="4476465"/>
            <a:ext cx="2470244" cy="307777"/>
          </a:xfrm>
          <a:prstGeom prst="rect">
            <a:avLst/>
          </a:prstGeom>
          <a:gradFill>
            <a:gsLst>
              <a:gs pos="0">
                <a:srgbClr val="FFF6D1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BW-BPS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78925" y="4885899"/>
            <a:ext cx="4694830" cy="307777"/>
          </a:xfrm>
          <a:prstGeom prst="rect">
            <a:avLst/>
          </a:prstGeom>
          <a:gradFill>
            <a:gsLst>
              <a:gs pos="0">
                <a:srgbClr val="FFF6D1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BI Integrated Planning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Example of Offline Planning with Excel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465" y="1276350"/>
            <a:ext cx="7535724" cy="4763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Business Planning – Excel Based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2698" y="1381124"/>
            <a:ext cx="7779649" cy="4633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7067930" y="6558928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Business Planning – Web Based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773" y="1366838"/>
            <a:ext cx="7956010" cy="4751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7067930" y="6558928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1843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E35E0CB-CE2A-4E0B-B3DF-97C7220A5405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Contents</a:t>
            </a: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632352" y="1321552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32352" y="1986715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632352" y="2661402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1208615" y="1381877"/>
            <a:ext cx="15953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/>
              <a:t>Introduction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1208615" y="2047040"/>
            <a:ext cx="162095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/>
              <a:t>Architecture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208615" y="2721727"/>
            <a:ext cx="41750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/>
              <a:t>BIA Configuration &amp; Administration</a:t>
            </a:r>
            <a:endParaRPr lang="en-US" b="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Types of </a:t>
            </a:r>
            <a:r>
              <a:rPr lang="en-US" dirty="0" err="1" smtClean="0"/>
              <a:t>InfoProvider</a:t>
            </a:r>
            <a:r>
              <a:rPr lang="en-US" dirty="0" smtClean="0"/>
              <a:t> in Planning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042" y="1266824"/>
            <a:ext cx="7652376" cy="492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7067930" y="6558928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Processing Request IDs in Real Time </a:t>
            </a:r>
            <a:r>
              <a:rPr lang="en-US" dirty="0" err="1" smtClean="0"/>
              <a:t>InfoProviders</a:t>
            </a:r>
            <a:endParaRPr lang="en-US" dirty="0" smtClean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2512" y="1372675"/>
            <a:ext cx="7767499" cy="4939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7067930" y="6558928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of Process Chain to Control the Switch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426" y="1252538"/>
            <a:ext cx="7478166" cy="4813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787650" y="142875"/>
            <a:ext cx="6042451" cy="765175"/>
          </a:xfrm>
        </p:spPr>
        <p:txBody>
          <a:bodyPr/>
          <a:lstStyle/>
          <a:p>
            <a:r>
              <a:rPr lang="en-US" dirty="0" smtClean="0"/>
              <a:t>BI Planning Modeler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3792" y="1403797"/>
            <a:ext cx="8126569" cy="277685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  <a:buFont typeface="Wingdings" pitchFamily="2" charset="2"/>
              <a:buChar char="W"/>
            </a:pPr>
            <a:r>
              <a:rPr lang="en-US" sz="1800" b="0" dirty="0" smtClean="0"/>
              <a:t> The web-based planning modeler is the core application in which all the  modeling and adjustment for BI Integrated Planning takes place. </a:t>
            </a:r>
          </a:p>
          <a:p>
            <a:pPr algn="just">
              <a:lnSpc>
                <a:spcPct val="200000"/>
              </a:lnSpc>
              <a:buFont typeface="Wingdings" pitchFamily="2" charset="2"/>
              <a:buChar char="W"/>
            </a:pPr>
            <a:r>
              <a:rPr lang="en-US" sz="1800" b="0" dirty="0" smtClean="0"/>
              <a:t> The different objects are maintained in the modeler in connection with planning , such as  aggregation levels, as are the relationships between these objects. </a:t>
            </a:r>
            <a:endParaRPr lang="en-US" sz="18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Modeling the Planning 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50660" y="1259858"/>
            <a:ext cx="7189489" cy="4764378"/>
            <a:chOff x="650660" y="1314450"/>
            <a:chExt cx="7189489" cy="4764378"/>
          </a:xfrm>
        </p:grpSpPr>
        <p:pic>
          <p:nvPicPr>
            <p:cNvPr id="1945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50660" y="1314450"/>
              <a:ext cx="7189489" cy="4764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TextBox 5"/>
            <p:cNvSpPr txBox="1"/>
            <p:nvPr/>
          </p:nvSpPr>
          <p:spPr>
            <a:xfrm>
              <a:off x="5882189" y="1583133"/>
              <a:ext cx="1160056" cy="785793"/>
            </a:xfrm>
            <a:prstGeom prst="rect">
              <a:avLst/>
            </a:prstGeom>
            <a:solidFill>
              <a:srgbClr val="FFF2B9"/>
            </a:solidFill>
            <a:ln>
              <a:solidFill>
                <a:srgbClr val="FF99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600" dirty="0" smtClean="0"/>
                <a:t>Planning Modeler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199800" y="4012434"/>
              <a:ext cx="2101752" cy="785793"/>
            </a:xfrm>
            <a:prstGeom prst="rect">
              <a:avLst/>
            </a:prstGeom>
            <a:solidFill>
              <a:srgbClr val="FFF2B9"/>
            </a:solidFill>
            <a:ln>
              <a:solidFill>
                <a:srgbClr val="FF99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600" dirty="0" smtClean="0"/>
                <a:t>Planning Modeler Wizard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Configurable Interfaces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674853" y="1364775"/>
            <a:ext cx="7445566" cy="4690681"/>
            <a:chOff x="674853" y="1433015"/>
            <a:chExt cx="7445566" cy="4690681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2"/>
            <a:srcRect t="4877" r="20141" b="25648"/>
            <a:stretch>
              <a:fillRect/>
            </a:stretch>
          </p:blipFill>
          <p:spPr bwMode="auto">
            <a:xfrm>
              <a:off x="674853" y="1433015"/>
              <a:ext cx="6012550" cy="3452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TextBox 5"/>
            <p:cNvSpPr txBox="1"/>
            <p:nvPr/>
          </p:nvSpPr>
          <p:spPr>
            <a:xfrm>
              <a:off x="6714701" y="3316399"/>
              <a:ext cx="1405718" cy="523220"/>
            </a:xfrm>
            <a:prstGeom prst="rect">
              <a:avLst/>
            </a:prstGeom>
            <a:solidFill>
              <a:srgbClr val="FFF2B9"/>
            </a:solidFill>
            <a:ln>
              <a:solidFill>
                <a:srgbClr val="FF99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Expand or collapse table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64525" y="5336269"/>
              <a:ext cx="2442949" cy="738664"/>
            </a:xfrm>
            <a:prstGeom prst="rect">
              <a:avLst/>
            </a:prstGeom>
            <a:solidFill>
              <a:srgbClr val="FFF2B9"/>
            </a:solidFill>
            <a:ln>
              <a:solidFill>
                <a:srgbClr val="FF99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Filter:</a:t>
              </a:r>
            </a:p>
            <a:p>
              <a:r>
                <a:rPr lang="en-US" sz="1400" dirty="0" smtClean="0"/>
                <a:t>Select the info objects in the column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653886" y="4954145"/>
              <a:ext cx="2442949" cy="1169551"/>
            </a:xfrm>
            <a:prstGeom prst="rect">
              <a:avLst/>
            </a:prstGeom>
            <a:solidFill>
              <a:srgbClr val="FFF2B9"/>
            </a:solidFill>
            <a:ln>
              <a:solidFill>
                <a:srgbClr val="FF99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Settings:</a:t>
              </a:r>
            </a:p>
            <a:p>
              <a:pPr>
                <a:buFont typeface="Wingdings" pitchFamily="2" charset="2"/>
                <a:buChar char="§"/>
              </a:pPr>
              <a:r>
                <a:rPr lang="en-US" sz="1400" dirty="0" smtClean="0"/>
                <a:t> Select and sort displayed columns</a:t>
              </a:r>
            </a:p>
            <a:p>
              <a:pPr>
                <a:buFont typeface="Wingdings" pitchFamily="2" charset="2"/>
                <a:buChar char="§"/>
              </a:pPr>
              <a:r>
                <a:rPr lang="en-US" sz="1400" dirty="0" smtClean="0"/>
                <a:t> Displayed rows</a:t>
              </a:r>
            </a:p>
            <a:p>
              <a:pPr>
                <a:buFont typeface="Wingdings" pitchFamily="2" charset="2"/>
                <a:buChar char="§"/>
              </a:pPr>
              <a:r>
                <a:rPr lang="en-US" sz="1400" dirty="0" smtClean="0"/>
                <a:t> Table layout </a:t>
              </a:r>
            </a:p>
          </p:txBody>
        </p:sp>
        <p:cxnSp>
          <p:nvCxnSpPr>
            <p:cNvPr id="10" name="Straight Connector 9"/>
            <p:cNvCxnSpPr/>
            <p:nvPr/>
          </p:nvCxnSpPr>
          <p:spPr bwMode="auto">
            <a:xfrm rot="16200000" flipH="1">
              <a:off x="6189260" y="2518012"/>
              <a:ext cx="1119116" cy="4776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Straight Connector 10"/>
            <p:cNvCxnSpPr/>
            <p:nvPr/>
          </p:nvCxnSpPr>
          <p:spPr bwMode="auto">
            <a:xfrm rot="16200000" flipH="1">
              <a:off x="5349922" y="3684895"/>
              <a:ext cx="2156346" cy="409433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 bwMode="auto">
            <a:xfrm rot="10800000" flipV="1">
              <a:off x="2286000" y="2825089"/>
              <a:ext cx="3541594" cy="2524827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Modeling the Planning - 1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00063" y="1665034"/>
            <a:ext cx="7947902" cy="4505089"/>
            <a:chOff x="500063" y="1665034"/>
            <a:chExt cx="7947902" cy="4505089"/>
          </a:xfrm>
        </p:grpSpPr>
        <p:pic>
          <p:nvPicPr>
            <p:cNvPr id="21506" name="Picture 2"/>
            <p:cNvPicPr>
              <a:picLocks noChangeAspect="1" noChangeArrowheads="1"/>
            </p:cNvPicPr>
            <p:nvPr/>
          </p:nvPicPr>
          <p:blipFill>
            <a:blip r:embed="rId2"/>
            <a:srcRect t="20431" r="24360"/>
            <a:stretch>
              <a:fillRect/>
            </a:stretch>
          </p:blipFill>
          <p:spPr bwMode="auto">
            <a:xfrm>
              <a:off x="500063" y="2115403"/>
              <a:ext cx="6160044" cy="4054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TextBox 5"/>
            <p:cNvSpPr txBox="1"/>
            <p:nvPr/>
          </p:nvSpPr>
          <p:spPr>
            <a:xfrm>
              <a:off x="668741" y="1665034"/>
              <a:ext cx="6277969" cy="400110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996633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First step when creating a simple planning model</a:t>
              </a:r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87404" y="2825094"/>
              <a:ext cx="1760561" cy="523220"/>
            </a:xfrm>
            <a:prstGeom prst="rect">
              <a:avLst/>
            </a:prstGeom>
            <a:solidFill>
              <a:srgbClr val="FFF2B9"/>
            </a:solidFill>
            <a:ln>
              <a:solidFill>
                <a:srgbClr val="FF99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Select the </a:t>
              </a:r>
              <a:r>
                <a:rPr lang="en-US" sz="1400" dirty="0" err="1" smtClean="0"/>
                <a:t>InfoProvider</a:t>
              </a:r>
              <a:endParaRPr lang="en-US" sz="1400" dirty="0" smtClean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Modeling the Planning - 2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09588" y="1569493"/>
            <a:ext cx="8047559" cy="4134050"/>
            <a:chOff x="509588" y="1569493"/>
            <a:chExt cx="8047559" cy="413405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/>
            <a:srcRect t="8357" r="30011" b="11798"/>
            <a:stretch>
              <a:fillRect/>
            </a:stretch>
          </p:blipFill>
          <p:spPr bwMode="auto">
            <a:xfrm>
              <a:off x="509588" y="1569493"/>
              <a:ext cx="5686496" cy="3985146"/>
            </a:xfrm>
            <a:prstGeom prst="rect">
              <a:avLst/>
            </a:prstGeom>
            <a:noFill/>
            <a:ln w="9525">
              <a:solidFill>
                <a:srgbClr val="FF9900"/>
              </a:solidFill>
              <a:miter lim="800000"/>
              <a:headEnd/>
              <a:tailEnd/>
            </a:ln>
            <a:effectLst/>
          </p:spPr>
        </p:pic>
        <p:sp>
          <p:nvSpPr>
            <p:cNvPr id="6" name="TextBox 5"/>
            <p:cNvSpPr txBox="1"/>
            <p:nvPr/>
          </p:nvSpPr>
          <p:spPr>
            <a:xfrm>
              <a:off x="6209732" y="2784151"/>
              <a:ext cx="2333767" cy="1384995"/>
            </a:xfrm>
            <a:prstGeom prst="rect">
              <a:avLst/>
            </a:prstGeom>
            <a:solidFill>
              <a:srgbClr val="FFF2B9"/>
            </a:solidFill>
            <a:ln>
              <a:solidFill>
                <a:srgbClr val="FF99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Select the displayed info objects</a:t>
              </a:r>
            </a:p>
            <a:p>
              <a:r>
                <a:rPr lang="en-US" sz="1400" dirty="0" smtClean="0"/>
                <a:t>Functions:</a:t>
              </a:r>
            </a:p>
            <a:p>
              <a:pPr>
                <a:buFont typeface="Wingdings" pitchFamily="2" charset="2"/>
                <a:buChar char="§"/>
              </a:pPr>
              <a:r>
                <a:rPr lang="en-US" sz="1400" dirty="0" smtClean="0"/>
                <a:t> All</a:t>
              </a:r>
            </a:p>
            <a:p>
              <a:pPr>
                <a:buFont typeface="Wingdings" pitchFamily="2" charset="2"/>
                <a:buChar char="§"/>
              </a:pPr>
              <a:r>
                <a:rPr lang="en-US" sz="1400" dirty="0" smtClean="0"/>
                <a:t> Used</a:t>
              </a:r>
            </a:p>
            <a:p>
              <a:pPr>
                <a:buFont typeface="Wingdings" pitchFamily="2" charset="2"/>
                <a:buChar char="§"/>
              </a:pPr>
              <a:r>
                <a:rPr lang="en-US" sz="1400" dirty="0" smtClean="0"/>
                <a:t> Not used</a:t>
              </a:r>
              <a:endParaRPr lang="en-US" sz="14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196084" y="2047178"/>
              <a:ext cx="2333767" cy="523220"/>
            </a:xfrm>
            <a:prstGeom prst="rect">
              <a:avLst/>
            </a:prstGeom>
            <a:solidFill>
              <a:srgbClr val="FFF2B9"/>
            </a:solidFill>
            <a:ln>
              <a:solidFill>
                <a:srgbClr val="FF99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Make or delete your selection</a:t>
              </a:r>
              <a:endParaRPr lang="en-US" sz="14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223380" y="4749436"/>
              <a:ext cx="2333767" cy="954107"/>
            </a:xfrm>
            <a:prstGeom prst="rect">
              <a:avLst/>
            </a:prstGeom>
            <a:solidFill>
              <a:srgbClr val="FFF2B9"/>
            </a:solidFill>
            <a:ln>
              <a:solidFill>
                <a:srgbClr val="FF99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Display the next info object, or the next five, or go to the end of the list</a:t>
              </a:r>
              <a:endParaRPr lang="en-US" sz="1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Modeling the Planning - 3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r="22612" b="25130"/>
          <a:stretch>
            <a:fillRect/>
          </a:stretch>
        </p:blipFill>
        <p:spPr bwMode="auto">
          <a:xfrm>
            <a:off x="485775" y="1112550"/>
            <a:ext cx="6324458" cy="3950769"/>
          </a:xfrm>
          <a:prstGeom prst="rect">
            <a:avLst/>
          </a:prstGeom>
          <a:noFill/>
          <a:ln w="9525">
            <a:solidFill>
              <a:srgbClr val="FF9900"/>
            </a:solidFill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851177" y="2852399"/>
            <a:ext cx="1774208" cy="1600438"/>
          </a:xfrm>
          <a:prstGeom prst="rect">
            <a:avLst/>
          </a:prstGeom>
          <a:solidFill>
            <a:srgbClr val="FFF2B9"/>
          </a:solidFill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Input help for:</a:t>
            </a:r>
          </a:p>
          <a:p>
            <a:pPr>
              <a:buFont typeface="Wingdings" pitchFamily="2" charset="2"/>
              <a:buChar char="§"/>
            </a:pPr>
            <a:r>
              <a:rPr lang="en-US" sz="1400" dirty="0" smtClean="0"/>
              <a:t> Single values</a:t>
            </a:r>
          </a:p>
          <a:p>
            <a:pPr>
              <a:buFont typeface="Wingdings" pitchFamily="2" charset="2"/>
              <a:buChar char="§"/>
            </a:pPr>
            <a:r>
              <a:rPr lang="en-US" sz="1400" dirty="0" smtClean="0"/>
              <a:t> Value ranges</a:t>
            </a:r>
          </a:p>
          <a:p>
            <a:pPr>
              <a:buFont typeface="Wingdings" pitchFamily="2" charset="2"/>
              <a:buChar char="§"/>
            </a:pPr>
            <a:r>
              <a:rPr lang="en-US" sz="1400" dirty="0" smtClean="0"/>
              <a:t> History </a:t>
            </a:r>
          </a:p>
          <a:p>
            <a:pPr>
              <a:buFont typeface="Wingdings" pitchFamily="2" charset="2"/>
              <a:buChar char="§"/>
            </a:pPr>
            <a:r>
              <a:rPr lang="en-US" sz="1400" dirty="0" smtClean="0"/>
              <a:t> Favorites</a:t>
            </a:r>
          </a:p>
          <a:p>
            <a:r>
              <a:rPr lang="en-US" sz="1400" dirty="0" smtClean="0"/>
              <a:t>Or start the wizard for the variables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6864825" y="1419383"/>
            <a:ext cx="1760561" cy="738664"/>
          </a:xfrm>
          <a:prstGeom prst="rect">
            <a:avLst/>
          </a:prstGeom>
          <a:solidFill>
            <a:srgbClr val="FFF2B9"/>
          </a:solidFill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Select an aggregation level and create a filter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709688" y="5158873"/>
            <a:ext cx="6059604" cy="1384995"/>
          </a:xfrm>
          <a:prstGeom prst="rect">
            <a:avLst/>
          </a:prstGeom>
          <a:solidFill>
            <a:srgbClr val="FFF2B9"/>
          </a:solidFill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 smtClean="0"/>
              <a:t>Define a selection of characteristics in your aggregation level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sz="1400" dirty="0" smtClean="0"/>
              <a:t> Dynamic use of variables, hierarchies and attributes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sz="1400" dirty="0" smtClean="0"/>
              <a:t> Flexible design of a version concept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sz="1400" dirty="0" smtClean="0"/>
              <a:t> Define the work package for the planner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sz="1400" dirty="0" smtClean="0"/>
              <a:t> The filter is used together with the Query Designer 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Modeling the Planning - 3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t="17128" b="15708"/>
          <a:stretch>
            <a:fillRect/>
          </a:stretch>
        </p:blipFill>
        <p:spPr bwMode="auto">
          <a:xfrm>
            <a:off x="330248" y="1255593"/>
            <a:ext cx="8363376" cy="3603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843085" y="4579881"/>
            <a:ext cx="7495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Functionality of a Filter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Confidential  |  Copyright © Larsen &amp; Toubro Infotech Ltd.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A9766C7-BB3B-4B1F-9B1E-ECD0101CC36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632352" y="1321552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1</a:t>
            </a: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632352" y="1986715"/>
            <a:ext cx="457200" cy="457200"/>
          </a:xfrm>
          <a:prstGeom prst="ellipse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2</a:t>
            </a: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632352" y="2661402"/>
            <a:ext cx="457200" cy="457200"/>
          </a:xfrm>
          <a:prstGeom prst="ellipse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208615" y="1381877"/>
            <a:ext cx="15953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/>
              <a:t>Introduction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1208615" y="2047040"/>
            <a:ext cx="162095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rgbClr val="C0C0C0"/>
                </a:solidFill>
              </a:rPr>
              <a:t>Architecture</a:t>
            </a:r>
            <a:endParaRPr lang="en-US" b="0" dirty="0">
              <a:solidFill>
                <a:srgbClr val="C0C0C0"/>
              </a:solidFill>
              <a:latin typeface="Trebuchet MS" pitchFamily="34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1208615" y="2721727"/>
            <a:ext cx="41750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rgbClr val="C0C0C0"/>
                </a:solidFill>
              </a:rPr>
              <a:t>BIA Configuration &amp; Administration</a:t>
            </a:r>
            <a:endParaRPr lang="en-US" b="0" dirty="0">
              <a:solidFill>
                <a:srgbClr val="C0C0C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30</a:t>
            </a:fld>
            <a:endParaRPr lang="en-US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t="13239" r="45106"/>
          <a:stretch>
            <a:fillRect/>
          </a:stretch>
        </p:blipFill>
        <p:spPr bwMode="auto">
          <a:xfrm>
            <a:off x="210620" y="1487604"/>
            <a:ext cx="4429618" cy="4421188"/>
          </a:xfrm>
          <a:prstGeom prst="rect">
            <a:avLst/>
          </a:prstGeom>
          <a:noFill/>
          <a:ln w="9525">
            <a:solidFill>
              <a:srgbClr val="FF9900"/>
            </a:solidFill>
            <a:miter lim="800000"/>
            <a:headEnd/>
            <a:tailEnd/>
          </a:ln>
          <a:effectLst/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787650" y="142875"/>
            <a:ext cx="6356350" cy="765175"/>
          </a:xfrm>
        </p:spPr>
        <p:txBody>
          <a:bodyPr/>
          <a:lstStyle/>
          <a:p>
            <a:r>
              <a:rPr lang="en-US" dirty="0" smtClean="0"/>
              <a:t>    Modeling the Planning - 4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99548" y="1937974"/>
            <a:ext cx="3330054" cy="3946914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FFF5D1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C000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sz="1400" dirty="0" smtClean="0"/>
              <a:t> </a:t>
            </a:r>
            <a:r>
              <a:rPr lang="en-US" sz="1400" b="0" dirty="0" smtClean="0"/>
              <a:t>Unit conversion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sz="1400" b="0" dirty="0" smtClean="0"/>
              <a:t> Generating combinations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sz="1400" b="0" dirty="0" smtClean="0"/>
              <a:t> Formula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sz="1400" b="0" dirty="0" smtClean="0"/>
              <a:t> Copying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sz="1400" b="0" dirty="0" smtClean="0"/>
              <a:t> Deleting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sz="1400" b="0" dirty="0" smtClean="0"/>
              <a:t> Deleting invalid combinations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sz="1400" b="0" dirty="0" smtClean="0"/>
              <a:t> Reposting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sz="1400" b="0" dirty="0" smtClean="0"/>
              <a:t> Reposting on the basis of characteristic relationships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sz="1400" b="0" dirty="0" smtClean="0"/>
              <a:t> Revaluation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sz="1400" b="0" dirty="0" smtClean="0"/>
              <a:t> Distribution by key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sz="1400" b="0" dirty="0" smtClean="0"/>
              <a:t> Distribution by reference data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sz="1400" b="0" dirty="0" smtClean="0"/>
              <a:t> Currency translation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sz="1400" b="0" dirty="0" smtClean="0"/>
              <a:t> Customer-defined planning function types (by user exit)</a:t>
            </a:r>
            <a:endParaRPr lang="en-US" sz="1600" b="0" dirty="0"/>
          </a:p>
        </p:txBody>
      </p:sp>
      <p:sp>
        <p:nvSpPr>
          <p:cNvPr id="9" name="AutoShape 1028"/>
          <p:cNvSpPr>
            <a:spLocks noChangeArrowheads="1"/>
          </p:cNvSpPr>
          <p:nvPr/>
        </p:nvSpPr>
        <p:spPr bwMode="auto">
          <a:xfrm>
            <a:off x="4887464" y="1343567"/>
            <a:ext cx="3342137" cy="58076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00"/>
              </a:gs>
              <a:gs pos="50000">
                <a:srgbClr val="FFFFFF"/>
              </a:gs>
              <a:gs pos="100000">
                <a:srgbClr val="FFCC00"/>
              </a:gs>
            </a:gsLst>
            <a:lin ang="5400000" scaled="1"/>
          </a:gradFill>
          <a:ln w="9525">
            <a:solidFill>
              <a:srgbClr val="B18B0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en-US" sz="1600" dirty="0">
                <a:solidFill>
                  <a:srgbClr val="000000"/>
                </a:solidFill>
                <a:cs typeface="Times New Roman" pitchFamily="18" charset="0"/>
              </a:rPr>
              <a:t>   </a:t>
            </a:r>
            <a:r>
              <a:rPr lang="en-US" sz="1600" dirty="0" smtClean="0">
                <a:solidFill>
                  <a:srgbClr val="000000"/>
                </a:solidFill>
                <a:cs typeface="Times New Roman" pitchFamily="18" charset="0"/>
              </a:rPr>
              <a:t>Planning Function Types of the </a:t>
            </a:r>
          </a:p>
          <a:p>
            <a:pPr algn="ctr">
              <a:lnSpc>
                <a:spcPct val="90000"/>
              </a:lnSpc>
            </a:pPr>
            <a:r>
              <a:rPr lang="en-US" sz="1600" dirty="0" smtClean="0">
                <a:solidFill>
                  <a:srgbClr val="000000"/>
                </a:solidFill>
                <a:cs typeface="Times New Roman" pitchFamily="18" charset="0"/>
              </a:rPr>
              <a:t>BI-Integrated Planning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Modeling the Planning - 5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22376" y="2251880"/>
            <a:ext cx="285238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pSp>
        <p:nvGrpSpPr>
          <p:cNvPr id="48" name="Group 47"/>
          <p:cNvGrpSpPr/>
          <p:nvPr/>
        </p:nvGrpSpPr>
        <p:grpSpPr>
          <a:xfrm>
            <a:off x="367347" y="1086560"/>
            <a:ext cx="4968928" cy="4031350"/>
            <a:chOff x="367347" y="1086560"/>
            <a:chExt cx="4968928" cy="4031350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/>
            <a:srcRect r="40719" b="24691"/>
            <a:stretch>
              <a:fillRect/>
            </a:stretch>
          </p:blipFill>
          <p:spPr bwMode="auto">
            <a:xfrm>
              <a:off x="367347" y="1086560"/>
              <a:ext cx="4968928" cy="403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26" name="Group 25"/>
            <p:cNvGrpSpPr/>
            <p:nvPr/>
          </p:nvGrpSpPr>
          <p:grpSpPr>
            <a:xfrm>
              <a:off x="777922" y="1501254"/>
              <a:ext cx="3207224" cy="2972259"/>
              <a:chOff x="777922" y="1501254"/>
              <a:chExt cx="3207224" cy="2972259"/>
            </a:xfrm>
          </p:grpSpPr>
          <p:sp>
            <p:nvSpPr>
              <p:cNvPr id="20" name="Oval 19"/>
              <p:cNvSpPr/>
              <p:nvPr/>
            </p:nvSpPr>
            <p:spPr bwMode="auto">
              <a:xfrm>
                <a:off x="777922" y="2934269"/>
                <a:ext cx="327545" cy="324594"/>
              </a:xfrm>
              <a:prstGeom prst="ellipse">
                <a:avLst/>
              </a:prstGeom>
              <a:solidFill>
                <a:srgbClr val="FFC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txBody>
              <a:bodyPr vert="horz" wrap="square" lIns="91440" tIns="45720" rIns="91440" bIns="45720" numCol="1" rtlCol="0" anchor="ctr" anchorCtr="1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900" i="0" u="none" strike="noStrike" cap="none" spc="-300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rebuchet MS" pitchFamily="34" charset="0"/>
                  </a:rPr>
                  <a:t>1</a:t>
                </a:r>
              </a:p>
            </p:txBody>
          </p:sp>
          <p:sp>
            <p:nvSpPr>
              <p:cNvPr id="21" name="Oval 20"/>
              <p:cNvSpPr/>
              <p:nvPr/>
            </p:nvSpPr>
            <p:spPr bwMode="auto">
              <a:xfrm>
                <a:off x="1405719" y="4135272"/>
                <a:ext cx="327545" cy="324594"/>
              </a:xfrm>
              <a:prstGeom prst="ellipse">
                <a:avLst/>
              </a:prstGeom>
              <a:solidFill>
                <a:srgbClr val="FFC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txBody>
              <a:bodyPr vert="horz" wrap="square" lIns="91440" tIns="45720" rIns="91440" bIns="45720" numCol="1" rtlCol="0" anchor="ctr" anchorCtr="1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900" i="0" u="none" strike="noStrike" cap="none" spc="-300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rebuchet MS" pitchFamily="34" charset="0"/>
                  </a:rPr>
                  <a:t>2</a:t>
                </a:r>
              </a:p>
            </p:txBody>
          </p:sp>
          <p:sp>
            <p:nvSpPr>
              <p:cNvPr id="22" name="Oval 21"/>
              <p:cNvSpPr/>
              <p:nvPr/>
            </p:nvSpPr>
            <p:spPr bwMode="auto">
              <a:xfrm>
                <a:off x="3084394" y="4148919"/>
                <a:ext cx="327545" cy="324594"/>
              </a:xfrm>
              <a:prstGeom prst="ellipse">
                <a:avLst/>
              </a:prstGeom>
              <a:solidFill>
                <a:srgbClr val="FFC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txBody>
              <a:bodyPr vert="horz" wrap="square" lIns="91440" tIns="45720" rIns="91440" bIns="45720" numCol="1" rtlCol="0" anchor="ctr" anchorCtr="1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900" i="0" u="none" strike="noStrike" cap="none" spc="-300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rebuchet MS" pitchFamily="34" charset="0"/>
                  </a:rPr>
                  <a:t>3</a:t>
                </a:r>
              </a:p>
            </p:txBody>
          </p:sp>
          <p:sp>
            <p:nvSpPr>
              <p:cNvPr id="23" name="Oval 22"/>
              <p:cNvSpPr/>
              <p:nvPr/>
            </p:nvSpPr>
            <p:spPr bwMode="auto">
              <a:xfrm>
                <a:off x="1978926" y="1501254"/>
                <a:ext cx="327545" cy="324594"/>
              </a:xfrm>
              <a:prstGeom prst="ellipse">
                <a:avLst/>
              </a:prstGeom>
              <a:solidFill>
                <a:srgbClr val="FFC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txBody>
              <a:bodyPr vert="horz" wrap="square" lIns="91440" tIns="45720" rIns="91440" bIns="45720" numCol="1" rtlCol="0" anchor="ctr" anchorCtr="1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900" i="0" u="none" strike="noStrike" cap="none" spc="-300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rebuchet MS" pitchFamily="34" charset="0"/>
                  </a:rPr>
                  <a:t>4</a:t>
                </a:r>
              </a:p>
            </p:txBody>
          </p:sp>
          <p:sp>
            <p:nvSpPr>
              <p:cNvPr id="24" name="Oval 23"/>
              <p:cNvSpPr/>
              <p:nvPr/>
            </p:nvSpPr>
            <p:spPr bwMode="auto">
              <a:xfrm>
                <a:off x="3657601" y="2920621"/>
                <a:ext cx="327545" cy="324594"/>
              </a:xfrm>
              <a:prstGeom prst="ellipse">
                <a:avLst/>
              </a:prstGeom>
              <a:solidFill>
                <a:srgbClr val="FFC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txBody>
              <a:bodyPr vert="horz" wrap="square" lIns="91440" tIns="45720" rIns="91440" bIns="45720" numCol="1" rtlCol="0" anchor="ctr" anchorCtr="1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900" i="0" u="none" strike="noStrike" cap="none" spc="-300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rebuchet MS" pitchFamily="34" charset="0"/>
                  </a:rPr>
                  <a:t>5</a:t>
                </a:r>
              </a:p>
            </p:txBody>
          </p:sp>
        </p:grpSp>
      </p:grp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/>
          <a:srcRect t="74757" r="8643"/>
          <a:stretch>
            <a:fillRect/>
          </a:stretch>
        </p:blipFill>
        <p:spPr bwMode="auto">
          <a:xfrm>
            <a:off x="272953" y="5124593"/>
            <a:ext cx="7657531" cy="1351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8" name="Group 27"/>
          <p:cNvGrpSpPr/>
          <p:nvPr/>
        </p:nvGrpSpPr>
        <p:grpSpPr>
          <a:xfrm>
            <a:off x="5363568" y="1897020"/>
            <a:ext cx="3548417" cy="2246769"/>
            <a:chOff x="5363568" y="1897020"/>
            <a:chExt cx="3548417" cy="2246769"/>
          </a:xfrm>
        </p:grpSpPr>
        <p:sp>
          <p:nvSpPr>
            <p:cNvPr id="6" name="TextBox 5"/>
            <p:cNvSpPr txBox="1"/>
            <p:nvPr/>
          </p:nvSpPr>
          <p:spPr>
            <a:xfrm>
              <a:off x="5363568" y="1897020"/>
              <a:ext cx="3398293" cy="2246769"/>
            </a:xfrm>
            <a:prstGeom prst="rect">
              <a:avLst/>
            </a:prstGeom>
            <a:solidFill>
              <a:srgbClr val="EAEAEA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sz="1400" dirty="0" smtClean="0"/>
                <a:t>        Add a step for the input template</a:t>
              </a:r>
            </a:p>
            <a:p>
              <a:pPr>
                <a:lnSpc>
                  <a:spcPct val="200000"/>
                </a:lnSpc>
              </a:pPr>
              <a:r>
                <a:rPr lang="en-US" sz="1400" dirty="0" smtClean="0"/>
                <a:t>        Select the aggregation level</a:t>
              </a:r>
            </a:p>
            <a:p>
              <a:pPr>
                <a:lnSpc>
                  <a:spcPct val="200000"/>
                </a:lnSpc>
              </a:pPr>
              <a:r>
                <a:rPr lang="en-US" sz="1400" dirty="0" smtClean="0"/>
                <a:t>        Select your filter</a:t>
              </a:r>
            </a:p>
            <a:p>
              <a:pPr>
                <a:lnSpc>
                  <a:spcPct val="200000"/>
                </a:lnSpc>
              </a:pPr>
              <a:r>
                <a:rPr lang="en-US" sz="1400" dirty="0" smtClean="0"/>
                <a:t>        Save your selection</a:t>
              </a:r>
            </a:p>
            <a:p>
              <a:pPr>
                <a:lnSpc>
                  <a:spcPct val="200000"/>
                </a:lnSpc>
              </a:pPr>
              <a:r>
                <a:rPr lang="en-US" sz="1400" dirty="0" smtClean="0"/>
                <a:t>        Execute</a:t>
              </a:r>
              <a:endParaRPr lang="en-US" sz="1600" dirty="0"/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5431804" y="2033538"/>
              <a:ext cx="327545" cy="324594"/>
            </a:xfrm>
            <a:prstGeom prst="ellips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i="0" u="none" strike="noStrike" cap="none" spc="-300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rebuchet MS" pitchFamily="34" charset="0"/>
                </a:rPr>
                <a:t>1</a:t>
              </a:r>
            </a:p>
          </p:txBody>
        </p:sp>
        <p:sp>
          <p:nvSpPr>
            <p:cNvPr id="14" name="Oval 13"/>
            <p:cNvSpPr/>
            <p:nvPr/>
          </p:nvSpPr>
          <p:spPr bwMode="auto">
            <a:xfrm>
              <a:off x="5431809" y="2470263"/>
              <a:ext cx="327545" cy="324594"/>
            </a:xfrm>
            <a:prstGeom prst="ellips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i="0" u="none" strike="noStrike" cap="none" spc="-300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rebuchet MS" pitchFamily="34" charset="0"/>
                </a:rPr>
                <a:t>2</a:t>
              </a:r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5431802" y="2893341"/>
              <a:ext cx="327545" cy="324594"/>
            </a:xfrm>
            <a:prstGeom prst="ellips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i="0" u="none" strike="noStrike" cap="none" spc="-300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rebuchet MS" pitchFamily="34" charset="0"/>
                </a:rPr>
                <a:t>3</a:t>
              </a:r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5404514" y="3289128"/>
              <a:ext cx="327545" cy="324594"/>
            </a:xfrm>
            <a:prstGeom prst="ellips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i="0" u="none" strike="noStrike" cap="none" spc="-300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rebuchet MS" pitchFamily="34" charset="0"/>
                </a:rPr>
                <a:t>4</a:t>
              </a:r>
            </a:p>
          </p:txBody>
        </p:sp>
        <p:sp>
          <p:nvSpPr>
            <p:cNvPr id="17" name="Oval 16"/>
            <p:cNvSpPr/>
            <p:nvPr/>
          </p:nvSpPr>
          <p:spPr bwMode="auto">
            <a:xfrm>
              <a:off x="5404514" y="3739504"/>
              <a:ext cx="327545" cy="324594"/>
            </a:xfrm>
            <a:prstGeom prst="ellipse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txBody>
            <a:bodyPr vert="horz" wrap="square" lIns="91440" tIns="45720" rIns="91440" bIns="45720" numCol="1" rtlCol="0" anchor="ctr" anchorCtr="1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i="0" u="none" strike="noStrike" cap="none" spc="-300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rebuchet MS" pitchFamily="34" charset="0"/>
                </a:rPr>
                <a:t>5</a:t>
              </a:r>
            </a:p>
          </p:txBody>
        </p:sp>
        <p:sp>
          <p:nvSpPr>
            <p:cNvPr id="42" name="Pentagon 41"/>
            <p:cNvSpPr/>
            <p:nvPr/>
          </p:nvSpPr>
          <p:spPr bwMode="auto">
            <a:xfrm>
              <a:off x="5786645" y="2442939"/>
              <a:ext cx="3125340" cy="307777"/>
            </a:xfrm>
            <a:prstGeom prst="homePlate">
              <a:avLst/>
            </a:prstGeom>
            <a:gradFill>
              <a:gsLst>
                <a:gs pos="0">
                  <a:srgbClr val="FFFFFF"/>
                </a:gs>
                <a:gs pos="100000">
                  <a:srgbClr val="FFF5D1"/>
                </a:gs>
              </a:gsLst>
              <a:path path="shape">
                <a:fillToRect l="50000" t="50000" r="50000" b="50000"/>
              </a:path>
            </a:gradFill>
            <a:ln w="6350" cap="flat" cmpd="dbl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400" dirty="0" smtClean="0"/>
                <a:t>Select the aggregation level</a:t>
              </a:r>
              <a:endPara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43" name="Pentagon 42"/>
            <p:cNvSpPr/>
            <p:nvPr/>
          </p:nvSpPr>
          <p:spPr bwMode="auto">
            <a:xfrm>
              <a:off x="5759349" y="3753124"/>
              <a:ext cx="3125340" cy="307777"/>
            </a:xfrm>
            <a:prstGeom prst="homePlate">
              <a:avLst/>
            </a:prstGeom>
            <a:gradFill>
              <a:gsLst>
                <a:gs pos="0">
                  <a:srgbClr val="FFFFFF"/>
                </a:gs>
                <a:gs pos="100000">
                  <a:srgbClr val="FFF5D1"/>
                </a:gs>
              </a:gsLst>
              <a:path path="shape">
                <a:fillToRect l="50000" t="50000" r="50000" b="50000"/>
              </a:path>
            </a:gradFill>
            <a:ln w="6350" cap="flat" cmpd="dbl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400" dirty="0" smtClean="0"/>
                <a:t>Execute</a:t>
              </a:r>
              <a:endPara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44" name="Pentagon 43"/>
            <p:cNvSpPr/>
            <p:nvPr/>
          </p:nvSpPr>
          <p:spPr bwMode="auto">
            <a:xfrm>
              <a:off x="5772999" y="1992575"/>
              <a:ext cx="3125340" cy="307777"/>
            </a:xfrm>
            <a:prstGeom prst="homePlate">
              <a:avLst/>
            </a:prstGeom>
            <a:gradFill>
              <a:gsLst>
                <a:gs pos="0">
                  <a:srgbClr val="FFFFFF"/>
                </a:gs>
                <a:gs pos="100000">
                  <a:srgbClr val="FFF5D1"/>
                </a:gs>
              </a:gsLst>
              <a:path path="shape">
                <a:fillToRect l="50000" t="50000" r="50000" b="50000"/>
              </a:path>
            </a:gradFill>
            <a:ln w="6350" cap="flat" cmpd="dbl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rebuchet MS" pitchFamily="34" charset="0"/>
                </a:rPr>
                <a:t>Add a step for the input template</a:t>
              </a:r>
            </a:p>
          </p:txBody>
        </p:sp>
        <p:sp>
          <p:nvSpPr>
            <p:cNvPr id="45" name="Pentagon 44"/>
            <p:cNvSpPr/>
            <p:nvPr/>
          </p:nvSpPr>
          <p:spPr bwMode="auto">
            <a:xfrm>
              <a:off x="5759349" y="3316395"/>
              <a:ext cx="3125340" cy="307777"/>
            </a:xfrm>
            <a:prstGeom prst="homePlate">
              <a:avLst/>
            </a:prstGeom>
            <a:gradFill>
              <a:gsLst>
                <a:gs pos="0">
                  <a:srgbClr val="FFFFFF"/>
                </a:gs>
                <a:gs pos="100000">
                  <a:srgbClr val="FFF5D1"/>
                </a:gs>
              </a:gsLst>
              <a:path path="shape">
                <a:fillToRect l="50000" t="50000" r="50000" b="50000"/>
              </a:path>
            </a:gradFill>
            <a:ln w="6350" cap="flat" cmpd="dbl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400" dirty="0" smtClean="0"/>
                <a:t>Save your selection</a:t>
              </a:r>
              <a:endPara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46" name="Pentagon 45"/>
            <p:cNvSpPr/>
            <p:nvPr/>
          </p:nvSpPr>
          <p:spPr bwMode="auto">
            <a:xfrm>
              <a:off x="5786645" y="2893315"/>
              <a:ext cx="3125340" cy="307777"/>
            </a:xfrm>
            <a:prstGeom prst="homePlate">
              <a:avLst/>
            </a:prstGeom>
            <a:gradFill>
              <a:gsLst>
                <a:gs pos="0">
                  <a:srgbClr val="FFFFFF"/>
                </a:gs>
                <a:gs pos="100000">
                  <a:srgbClr val="FFF5D1"/>
                </a:gs>
              </a:gsLst>
              <a:path path="shape">
                <a:fillToRect l="50000" t="50000" r="50000" b="50000"/>
              </a:path>
            </a:gradFill>
            <a:ln w="6350" cap="flat" cmpd="dbl" algn="ctr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400" dirty="0" smtClean="0"/>
                <a:t>Select your filter</a:t>
              </a:r>
              <a:endPara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Steps in Modeling the Planning Process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5766" y="1176002"/>
            <a:ext cx="7383351" cy="5101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7067930" y="6558928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grpSp>
        <p:nvGrpSpPr>
          <p:cNvPr id="27651" name="Group 8"/>
          <p:cNvGrpSpPr>
            <a:grpSpLocks/>
          </p:cNvGrpSpPr>
          <p:nvPr/>
        </p:nvGrpSpPr>
        <p:grpSpPr bwMode="auto">
          <a:xfrm>
            <a:off x="2717800" y="2038350"/>
            <a:ext cx="3808413" cy="3179763"/>
            <a:chOff x="1575" y="1092"/>
            <a:chExt cx="2802" cy="2340"/>
          </a:xfrm>
        </p:grpSpPr>
        <p:grpSp>
          <p:nvGrpSpPr>
            <p:cNvPr id="27653" name="Group 4"/>
            <p:cNvGrpSpPr>
              <a:grpSpLocks/>
            </p:cNvGrpSpPr>
            <p:nvPr/>
          </p:nvGrpSpPr>
          <p:grpSpPr bwMode="auto">
            <a:xfrm>
              <a:off x="1678" y="1092"/>
              <a:ext cx="2595" cy="1908"/>
              <a:chOff x="2258" y="1261"/>
              <a:chExt cx="1911" cy="1405"/>
            </a:xfrm>
          </p:grpSpPr>
          <p:pic>
            <p:nvPicPr>
              <p:cNvPr id="27655" name="Picture 5" descr="3dLogoH"/>
              <p:cNvPicPr>
                <a:picLocks noChangeAspect="1" noChangeArrowheads="1"/>
              </p:cNvPicPr>
              <p:nvPr/>
            </p:nvPicPr>
            <p:blipFill>
              <a:blip r:embed="rId3"/>
              <a:srcRect l="29080"/>
              <a:stretch>
                <a:fillRect/>
              </a:stretch>
            </p:blipFill>
            <p:spPr bwMode="auto">
              <a:xfrm>
                <a:off x="2258" y="1845"/>
                <a:ext cx="1911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56" name="Picture 6" descr="3dLogoH"/>
              <p:cNvPicPr>
                <a:picLocks noChangeAspect="1" noChangeArrowheads="1"/>
              </p:cNvPicPr>
              <p:nvPr/>
            </p:nvPicPr>
            <p:blipFill>
              <a:blip r:embed="rId4"/>
              <a:srcRect r="70135"/>
              <a:stretch>
                <a:fillRect/>
              </a:stretch>
            </p:blipFill>
            <p:spPr bwMode="auto">
              <a:xfrm>
                <a:off x="2811" y="1261"/>
                <a:ext cx="805" cy="8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7654" name="Text Box 7"/>
            <p:cNvSpPr txBox="1">
              <a:spLocks noChangeArrowheads="1"/>
            </p:cNvSpPr>
            <p:nvPr/>
          </p:nvSpPr>
          <p:spPr bwMode="auto">
            <a:xfrm>
              <a:off x="1575" y="2820"/>
              <a:ext cx="2802" cy="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400" b="0" i="1"/>
                <a:t>Our Business Knowledge, </a:t>
              </a:r>
            </a:p>
            <a:p>
              <a:pPr algn="ctr"/>
              <a:r>
                <a:rPr lang="en-US" sz="2400" b="0" i="1"/>
                <a:t>Your Winning Edge.</a:t>
              </a:r>
            </a:p>
          </p:txBody>
        </p:sp>
      </p:grpSp>
      <p:sp>
        <p:nvSpPr>
          <p:cNvPr id="27652" name="Text Box 9"/>
          <p:cNvSpPr txBox="1">
            <a:spLocks noChangeArrowheads="1"/>
          </p:cNvSpPr>
          <p:nvPr/>
        </p:nvSpPr>
        <p:spPr bwMode="auto">
          <a:xfrm>
            <a:off x="2041525" y="1081088"/>
            <a:ext cx="5281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0"/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3019472" y="142875"/>
            <a:ext cx="6356350" cy="765175"/>
          </a:xfrm>
        </p:spPr>
        <p:txBody>
          <a:bodyPr/>
          <a:lstStyle/>
          <a:p>
            <a:r>
              <a:rPr lang="en-US" dirty="0" smtClean="0"/>
              <a:t>Management Cycle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133546"/>
            <a:ext cx="814387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7067930" y="6558928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929319" y="142875"/>
            <a:ext cx="6356350" cy="765175"/>
          </a:xfrm>
        </p:spPr>
        <p:txBody>
          <a:bodyPr/>
          <a:lstStyle/>
          <a:p>
            <a:r>
              <a:rPr lang="en-US" dirty="0" smtClean="0"/>
              <a:t>  Levels of Planning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7046" y="1222553"/>
            <a:ext cx="7627643" cy="4869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7067930" y="6558928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967956" y="142875"/>
            <a:ext cx="6356350" cy="765175"/>
          </a:xfrm>
        </p:spPr>
        <p:txBody>
          <a:bodyPr/>
          <a:lstStyle/>
          <a:p>
            <a:r>
              <a:rPr lang="en-US" dirty="0" smtClean="0"/>
              <a:t>Planning Approach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729" y="1209674"/>
            <a:ext cx="7395660" cy="4714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7067930" y="6558928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2684618" y="142875"/>
            <a:ext cx="6356350" cy="765175"/>
          </a:xfrm>
        </p:spPr>
        <p:txBody>
          <a:bodyPr/>
          <a:lstStyle/>
          <a:p>
            <a:r>
              <a:rPr lang="en-US" dirty="0" smtClean="0"/>
              <a:t>Integrated Planning with SAP Netweaver BI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3" y="1181708"/>
            <a:ext cx="8372475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7067930" y="6558928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5A3150-724B-4C45-B360-104C50D9C899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5230" y="142875"/>
            <a:ext cx="6356350" cy="765175"/>
          </a:xfrm>
        </p:spPr>
        <p:txBody>
          <a:bodyPr/>
          <a:lstStyle/>
          <a:p>
            <a:r>
              <a:rPr lang="en-US" dirty="0" smtClean="0"/>
              <a:t>How BI Supports Business Planning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" y="1194050"/>
            <a:ext cx="8172450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7067930" y="6558928"/>
            <a:ext cx="1176925" cy="2308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9pPr>
          </a:lstStyle>
          <a:p>
            <a:r>
              <a:rPr lang="en-US" sz="900" dirty="0" smtClean="0"/>
              <a:t>*Copyright SAP AG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Confidential  |  Copyright © Larsen &amp; Toubro Infotech Ltd.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C18B4C7-2F21-472D-8ED7-C7A8B81AA7AA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632352" y="1321552"/>
            <a:ext cx="457200" cy="457200"/>
          </a:xfrm>
          <a:prstGeom prst="ellipse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itchFamily="34" charset="0"/>
              </a:rPr>
              <a:t>1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32352" y="1986715"/>
            <a:ext cx="457200" cy="4572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632352" y="2661402"/>
            <a:ext cx="457200" cy="457200"/>
          </a:xfrm>
          <a:prstGeom prst="ellipse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Trebuchet MS" pitchFamily="34" charset="0"/>
              </a:rPr>
              <a:t>3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208615" y="1381877"/>
            <a:ext cx="15953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rgbClr val="C0C0C0"/>
                </a:solidFill>
              </a:rPr>
              <a:t>Introduction</a:t>
            </a:r>
            <a:endParaRPr lang="en-US" b="0" dirty="0">
              <a:solidFill>
                <a:srgbClr val="C0C0C0"/>
              </a:solidFill>
              <a:latin typeface="Trebuchet MS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208615" y="2047040"/>
            <a:ext cx="162095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/>
              <a:t>Architecture</a:t>
            </a:r>
            <a:endParaRPr lang="en-US" b="0" dirty="0">
              <a:latin typeface="Trebuchet MS" pitchFamily="34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208615" y="2721727"/>
            <a:ext cx="41750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b="0" dirty="0" smtClean="0">
                <a:solidFill>
                  <a:srgbClr val="C0C0C0"/>
                </a:solidFill>
              </a:rPr>
              <a:t>BIA Configuration &amp; Administration</a:t>
            </a:r>
            <a:endParaRPr lang="en-US" b="0" dirty="0">
              <a:solidFill>
                <a:srgbClr val="C0C0C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owerpoint Template">
  <a:themeElements>
    <a:clrScheme name="1_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1_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1_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owerpoint Template">
  <a:themeElements>
    <a:clrScheme name="Powerpoint Template 15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B2B2B2"/>
      </a:accent1>
      <a:accent2>
        <a:srgbClr val="00CCFF"/>
      </a:accent2>
      <a:accent3>
        <a:srgbClr val="FFFFFF"/>
      </a:accent3>
      <a:accent4>
        <a:srgbClr val="000000"/>
      </a:accent4>
      <a:accent5>
        <a:srgbClr val="D5D5D5"/>
      </a:accent5>
      <a:accent6>
        <a:srgbClr val="00B9E7"/>
      </a:accent6>
      <a:hlink>
        <a:srgbClr val="08CE6B"/>
      </a:hlink>
      <a:folHlink>
        <a:srgbClr val="FFCC01"/>
      </a:folHlink>
    </a:clrScheme>
    <a:fontScheme name="Powerpoint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Template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Custom Design">
  <a:themeElements>
    <a:clrScheme name="Custom Design 14">
      <a:dk1>
        <a:srgbClr val="000000"/>
      </a:dk1>
      <a:lt1>
        <a:srgbClr val="FFFFFF"/>
      </a:lt1>
      <a:dk2>
        <a:srgbClr val="000000"/>
      </a:dk2>
      <a:lt2>
        <a:srgbClr val="5F5F5F"/>
      </a:lt2>
      <a:accent1>
        <a:srgbClr val="5F5F5F"/>
      </a:accent1>
      <a:accent2>
        <a:srgbClr val="00CCFF"/>
      </a:accent2>
      <a:accent3>
        <a:srgbClr val="FFFFFF"/>
      </a:accent3>
      <a:accent4>
        <a:srgbClr val="000000"/>
      </a:accent4>
      <a:accent5>
        <a:srgbClr val="B6B6B6"/>
      </a:accent5>
      <a:accent6>
        <a:srgbClr val="00B9E7"/>
      </a:accent6>
      <a:hlink>
        <a:srgbClr val="08CE6B"/>
      </a:hlink>
      <a:folHlink>
        <a:srgbClr val="FFCC01"/>
      </a:folHlink>
    </a:clrScheme>
    <a:fontScheme name="8_Custom Desig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F5F5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5C8A"/>
        </a:accent6>
        <a:hlink>
          <a:srgbClr val="339966"/>
        </a:hlink>
        <a:folHlink>
          <a:srgbClr val="FFA4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4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5F5F5F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5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00CCF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00B9E7"/>
        </a:accent6>
        <a:hlink>
          <a:srgbClr val="08CE6B"/>
        </a:hlink>
        <a:folHlink>
          <a:srgbClr val="FFCC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779</TotalTime>
  <Words>1131</Words>
  <Application>Microsoft PowerPoint</Application>
  <PresentationFormat>On-screen Show (4:3)</PresentationFormat>
  <Paragraphs>241</Paragraphs>
  <Slides>33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blank</vt:lpstr>
      <vt:lpstr>4_Custom Design</vt:lpstr>
      <vt:lpstr>1_Powerpoint Template</vt:lpstr>
      <vt:lpstr>2_Powerpoint Template</vt:lpstr>
      <vt:lpstr>5_Custom Design</vt:lpstr>
      <vt:lpstr>8_Custom Design</vt:lpstr>
      <vt:lpstr>Slide 1</vt:lpstr>
      <vt:lpstr>Contents</vt:lpstr>
      <vt:lpstr>Slide 3</vt:lpstr>
      <vt:lpstr>Management Cycle</vt:lpstr>
      <vt:lpstr>  Levels of Planning</vt:lpstr>
      <vt:lpstr>Planning Approach</vt:lpstr>
      <vt:lpstr>Integrated Planning with SAP Netweaver BI</vt:lpstr>
      <vt:lpstr>How BI Supports Business Planning</vt:lpstr>
      <vt:lpstr>Slide 9</vt:lpstr>
      <vt:lpstr>    SAP Netweaver BI </vt:lpstr>
      <vt:lpstr>Business Planning Integrated into the BI Platform &amp; Suite</vt:lpstr>
      <vt:lpstr> How BIA Works</vt:lpstr>
      <vt:lpstr> Creating Planning Interfaces</vt:lpstr>
      <vt:lpstr>Planning Interfaces</vt:lpstr>
      <vt:lpstr>Slide 15</vt:lpstr>
      <vt:lpstr> Conflict Between the End User’s “Flexibility” &amp; Integration</vt:lpstr>
      <vt:lpstr> Example of Offline Planning with Excel</vt:lpstr>
      <vt:lpstr> Business Planning – Excel Based</vt:lpstr>
      <vt:lpstr> Business Planning – Web Based</vt:lpstr>
      <vt:lpstr> Types of InfoProvider in Planning</vt:lpstr>
      <vt:lpstr> Processing Request IDs in Real Time InfoProviders</vt:lpstr>
      <vt:lpstr>Use of Process Chain to Control the Switch</vt:lpstr>
      <vt:lpstr>BI Planning Modeler </vt:lpstr>
      <vt:lpstr>    Modeling the Planning </vt:lpstr>
      <vt:lpstr>    Configurable Interfaces</vt:lpstr>
      <vt:lpstr>    Modeling the Planning - 1</vt:lpstr>
      <vt:lpstr>    Modeling the Planning - 2</vt:lpstr>
      <vt:lpstr>    Modeling the Planning - 3</vt:lpstr>
      <vt:lpstr>    Modeling the Planning - 3</vt:lpstr>
      <vt:lpstr>    Modeling the Planning - 4</vt:lpstr>
      <vt:lpstr>      Modeling the Planning - 5</vt:lpstr>
      <vt:lpstr>Further Steps in Modeling the Planning Process</vt:lpstr>
      <vt:lpstr>Slide 33</vt:lpstr>
    </vt:vector>
  </TitlesOfParts>
  <Manager>Sushma Rajagopalan</Manager>
  <Company>L&amp;TInfotech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LTITL</dc:creator>
  <cp:lastModifiedBy>281694</cp:lastModifiedBy>
  <cp:revision>463</cp:revision>
  <dcterms:created xsi:type="dcterms:W3CDTF">2009-01-27T11:34:11Z</dcterms:created>
  <dcterms:modified xsi:type="dcterms:W3CDTF">2009-03-23T12:24:46Z</dcterms:modified>
</cp:coreProperties>
</file>