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heme/theme7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2" r:id="rId1"/>
    <p:sldMasterId id="2147483672" r:id="rId2"/>
    <p:sldMasterId id="2147483673" r:id="rId3"/>
    <p:sldMasterId id="2147483777" r:id="rId4"/>
    <p:sldMasterId id="2147483790" r:id="rId5"/>
    <p:sldMasterId id="2147483883" r:id="rId6"/>
  </p:sldMasterIdLst>
  <p:notesMasterIdLst>
    <p:notesMasterId r:id="rId26"/>
  </p:notesMasterIdLst>
  <p:handoutMasterIdLst>
    <p:handoutMasterId r:id="rId27"/>
  </p:handoutMasterIdLst>
  <p:sldIdLst>
    <p:sldId id="374" r:id="rId7"/>
    <p:sldId id="436" r:id="rId8"/>
    <p:sldId id="437" r:id="rId9"/>
    <p:sldId id="362" r:id="rId10"/>
    <p:sldId id="380" r:id="rId11"/>
    <p:sldId id="432" r:id="rId12"/>
    <p:sldId id="411" r:id="rId13"/>
    <p:sldId id="431" r:id="rId14"/>
    <p:sldId id="412" r:id="rId15"/>
    <p:sldId id="413" r:id="rId16"/>
    <p:sldId id="416" r:id="rId17"/>
    <p:sldId id="417" r:id="rId18"/>
    <p:sldId id="418" r:id="rId19"/>
    <p:sldId id="419" r:id="rId20"/>
    <p:sldId id="433" r:id="rId21"/>
    <p:sldId id="420" r:id="rId22"/>
    <p:sldId id="421" r:id="rId23"/>
    <p:sldId id="422" r:id="rId24"/>
    <p:sldId id="435" r:id="rId2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5pPr>
    <a:lvl6pPr marL="2286000" algn="l" defTabSz="914400" rtl="0" eaLnBrk="1" latinLnBrk="0" hangingPunct="1"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6pPr>
    <a:lvl7pPr marL="2743200" algn="l" defTabSz="914400" rtl="0" eaLnBrk="1" latinLnBrk="0" hangingPunct="1"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7pPr>
    <a:lvl8pPr marL="3200400" algn="l" defTabSz="914400" rtl="0" eaLnBrk="1" latinLnBrk="0" hangingPunct="1"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8pPr>
    <a:lvl9pPr marL="3657600" algn="l" defTabSz="914400" rtl="0" eaLnBrk="1" latinLnBrk="0" hangingPunct="1"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  <a:srgbClr val="FFCC66"/>
    <a:srgbClr val="EAEAEA"/>
    <a:srgbClr val="808080"/>
    <a:srgbClr val="5F5F5F"/>
    <a:srgbClr val="007161"/>
    <a:srgbClr val="D71903"/>
    <a:srgbClr val="0054B4"/>
    <a:srgbClr val="04ACB4"/>
    <a:srgbClr val="72B24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502" autoAdjust="0"/>
    <p:restoredTop sz="85714" autoAdjust="0"/>
  </p:normalViewPr>
  <p:slideViewPr>
    <p:cSldViewPr snapToGrid="0">
      <p:cViewPr varScale="1">
        <p:scale>
          <a:sx n="70" d="100"/>
          <a:sy n="70" d="100"/>
        </p:scale>
        <p:origin x="-40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97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97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97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fld id="{877C965B-EA27-4E62-BAFF-F21C688A88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fld id="{AE2F5C4D-B15E-48F1-A4B0-39DD9BD8F1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B24CFA-C67F-4AC9-AF36-E4937CEB7A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08E127-4FAD-4557-9973-CE5A07894B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45313" y="142875"/>
            <a:ext cx="2198687" cy="59070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7663" y="142875"/>
            <a:ext cx="6445250" cy="59070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6C8793-7C79-4278-97EA-5916EAFFF1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650" y="142875"/>
            <a:ext cx="6356350" cy="7651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347663" y="1524000"/>
            <a:ext cx="8229600" cy="4525963"/>
          </a:xfr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A5C88B-F249-44B6-BADA-88D1F323DC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4A953F-AA78-4079-9851-DF83AF7C91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AA0004-F993-4840-BAF9-917450475C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EEBC7B-8E70-46DA-9647-4CC51BC7DD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B478B1-1BDE-469E-B495-24E3C61B97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A70984-A371-47E4-9C11-BD262AD745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17EAE0-ECC5-492B-924D-7A5101FA9C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7629FD-FF68-4832-BA3E-765466B4A4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9766C7-BB3B-4B1F-9B1E-ECD0101CC3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0FF04B-DA97-4CB3-932B-4FA51CC693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247618-9D00-4E88-8901-55DC58F287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03E4F-A9E9-4AD6-8F0F-BCA938B869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72300" y="142875"/>
            <a:ext cx="2171700" cy="59832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2875"/>
            <a:ext cx="6362700" cy="59832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D122E6-D78F-487C-952C-6144085146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8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736CB9-689C-40F3-960A-36F300EE0A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45313" y="142875"/>
            <a:ext cx="2198687" cy="59070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7663" y="142875"/>
            <a:ext cx="6445250" cy="59070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4B759-D93E-46DA-BCD0-B76415B142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35B61D-900E-4A9B-8EE9-263C3330EA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8C79AA-28F5-4980-B02A-2FC67440FC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8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3BC948-909D-45E0-B168-6935DB6A8A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B83021-50A6-404A-9A41-4C2679D9C5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8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FA6010-1337-4B5C-B946-FCF65A2DAA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07DBB2-1F24-4978-9958-4F3089382B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3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F64FF-207B-4982-92FA-2D82DA97F9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E0E61A-9BEC-43B0-9011-85B73FFCB7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48CD0E-D797-47EB-A0EF-DAA5E1CE7A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B50DD9-340F-49F5-9641-54335F483F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45313" y="142875"/>
            <a:ext cx="2198687" cy="59070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7663" y="142875"/>
            <a:ext cx="6445250" cy="59070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C0542D-4C6C-4DD1-8BFA-4C008B7DC1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650" y="142875"/>
            <a:ext cx="6356350" cy="7651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347663" y="15240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C0B8B5-987E-4861-96F7-A332387832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2D6CF7-09C7-4B76-94D1-A9ABAA0730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B3024F-2DDB-45AA-A08E-89F7ABB39F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AD2BBA-3E42-4BCD-A3E1-04405D57DE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B04938-63BA-4D8B-BBC8-DF28B640F2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906769-66F7-4D82-B56F-0739A173C5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ECBAD6-6F89-4291-9EE2-71D095CEF1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73CB11-77DB-4B5F-A4AA-CF63C4FEEF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99B895-B71B-4071-AEA4-368DCEFE37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F8C66A-95EB-4BFF-871E-9009EAD3A5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9DB367-AD62-4F52-8E95-AD1B951A02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F9BB5B-F948-4B15-83DB-5F2DE3C543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72300" y="142875"/>
            <a:ext cx="2171700" cy="59832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2875"/>
            <a:ext cx="6362700" cy="59832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201E73-92ED-49E9-BB49-41C7FF2553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7" descr="3dLogo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72113" y="5527675"/>
            <a:ext cx="3276600" cy="99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ppt_bgd1"/>
          <p:cNvPicPr>
            <a:picLocks noChangeAspect="1" noChangeArrowheads="1"/>
          </p:cNvPicPr>
          <p:nvPr/>
        </p:nvPicPr>
        <p:blipFill>
          <a:blip r:embed="rId3"/>
          <a:srcRect b="28658"/>
          <a:stretch>
            <a:fillRect/>
          </a:stretch>
        </p:blipFill>
        <p:spPr bwMode="auto">
          <a:xfrm>
            <a:off x="0" y="0"/>
            <a:ext cx="9144000" cy="489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4238625" y="3425825"/>
            <a:ext cx="4570413" cy="1481138"/>
          </a:xfrm>
          <a:prstGeom prst="rect">
            <a:avLst/>
          </a:prstGeom>
          <a:solidFill>
            <a:srgbClr val="FFCC0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81550" y="3829050"/>
            <a:ext cx="4111625" cy="97313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None/>
              <a:defRPr/>
            </a:lvl1pPr>
          </a:lstStyle>
          <a:p>
            <a:pPr lvl="0"/>
            <a:endParaRPr lang="en-US" dirty="0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ED4D70-AC5F-4909-BB03-3D63E98DCC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3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43A962-26EF-4379-BCE1-F15BB45288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74C7FF-279F-45C2-BF50-64DED82037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FABE53-2DEB-42F7-A2EF-03B41652AC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image" Target="../media/image1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5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7663" y="15240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4100" name="Picture 27" descr="3dLogoH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71450" y="200025"/>
            <a:ext cx="22098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100" name="Line 28"/>
          <p:cNvSpPr>
            <a:spLocks noChangeShapeType="1"/>
          </p:cNvSpPr>
          <p:nvPr/>
        </p:nvSpPr>
        <p:spPr bwMode="auto">
          <a:xfrm>
            <a:off x="0" y="990600"/>
            <a:ext cx="9144000" cy="0"/>
          </a:xfrm>
          <a:prstGeom prst="line">
            <a:avLst/>
          </a:prstGeom>
          <a:noFill/>
          <a:ln w="12700">
            <a:solidFill>
              <a:srgbClr val="B2B2B2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411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0"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10241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516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/>
            </a:lvl1pPr>
          </a:lstStyle>
          <a:p>
            <a:pPr>
              <a:defRPr/>
            </a:pPr>
            <a:fld id="{02C3FE32-247E-4EDE-AB02-2151971C56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7" r:id="rId1"/>
    <p:sldLayoutId id="2147483948" r:id="rId2"/>
    <p:sldLayoutId id="2147483949" r:id="rId3"/>
    <p:sldLayoutId id="2147483950" r:id="rId4"/>
    <p:sldLayoutId id="2147483951" r:id="rId5"/>
    <p:sldLayoutId id="2147483952" r:id="rId6"/>
    <p:sldLayoutId id="2147483953" r:id="rId7"/>
    <p:sldLayoutId id="2147483954" r:id="rId8"/>
    <p:sldLayoutId id="2147483955" r:id="rId9"/>
    <p:sldLayoutId id="2147483956" r:id="rId10"/>
    <p:sldLayoutId id="2147483957" r:id="rId11"/>
    <p:sldLayoutId id="2147483958" r:id="rId12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43" name="Rectangle 7"/>
          <p:cNvSpPr>
            <a:spLocks noChangeArrowheads="1"/>
          </p:cNvSpPr>
          <p:nvPr/>
        </p:nvSpPr>
        <p:spPr bwMode="auto">
          <a:xfrm>
            <a:off x="0" y="998538"/>
            <a:ext cx="9144000" cy="5859462"/>
          </a:xfrm>
          <a:prstGeom prst="rect">
            <a:avLst/>
          </a:prstGeom>
          <a:solidFill>
            <a:srgbClr val="5F5F5F"/>
          </a:solidFill>
          <a:ln w="9525">
            <a:solidFill>
              <a:srgbClr val="33333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44745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244746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516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7ACB41FA-DB2D-44BA-ADD7-292B00B809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125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5126" name="Picture 27" descr="3dLogoH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71450" y="200025"/>
            <a:ext cx="22098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7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9" r:id="rId1"/>
    <p:sldLayoutId id="2147483960" r:id="rId2"/>
    <p:sldLayoutId id="2147483961" r:id="rId3"/>
    <p:sldLayoutId id="2147483962" r:id="rId4"/>
    <p:sldLayoutId id="2147483963" r:id="rId5"/>
    <p:sldLayoutId id="2147483964" r:id="rId6"/>
    <p:sldLayoutId id="2147483965" r:id="rId7"/>
    <p:sldLayoutId id="2147483966" r:id="rId8"/>
    <p:sldLayoutId id="2147483967" r:id="rId9"/>
    <p:sldLayoutId id="2147483968" r:id="rId10"/>
    <p:sldLayoutId id="2147483969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6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7763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7663" y="15240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826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0"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0" r:id="rId1"/>
    <p:sldLayoutId id="2147483971" r:id="rId2"/>
    <p:sldLayoutId id="2147483972" r:id="rId3"/>
    <p:sldLayoutId id="2147483973" r:id="rId4"/>
    <p:sldLayoutId id="2147483974" r:id="rId5"/>
    <p:sldLayoutId id="2147483975" r:id="rId6"/>
    <p:sldLayoutId id="2147483976" r:id="rId7"/>
    <p:sldLayoutId id="2147483977" r:id="rId8"/>
    <p:sldLayoutId id="2147483978" r:id="rId9"/>
    <p:sldLayoutId id="2147483979" r:id="rId10"/>
    <p:sldLayoutId id="2147483980" r:id="rId1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7663" y="15240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9220" name="Picture 27" descr="3dLogoH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71450" y="200025"/>
            <a:ext cx="22098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100" name="Line 28"/>
          <p:cNvSpPr>
            <a:spLocks noChangeShapeType="1"/>
          </p:cNvSpPr>
          <p:nvPr/>
        </p:nvSpPr>
        <p:spPr bwMode="auto">
          <a:xfrm>
            <a:off x="0" y="990600"/>
            <a:ext cx="9144000" cy="0"/>
          </a:xfrm>
          <a:prstGeom prst="line">
            <a:avLst/>
          </a:prstGeom>
          <a:noFill/>
          <a:ln w="12700">
            <a:solidFill>
              <a:srgbClr val="B2B2B2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411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0"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10241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516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/>
            </a:lvl1pPr>
          </a:lstStyle>
          <a:p>
            <a:pPr>
              <a:defRPr/>
            </a:pPr>
            <a:fld id="{FF7824AF-D43B-49DE-A38B-26916016E4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3" r:id="rId1"/>
    <p:sldLayoutId id="2147483984" r:id="rId2"/>
    <p:sldLayoutId id="2147483985" r:id="rId3"/>
    <p:sldLayoutId id="2147483986" r:id="rId4"/>
    <p:sldLayoutId id="2147483987" r:id="rId5"/>
    <p:sldLayoutId id="2147483988" r:id="rId6"/>
    <p:sldLayoutId id="2147483989" r:id="rId7"/>
    <p:sldLayoutId id="2147483990" r:id="rId8"/>
    <p:sldLayoutId id="2147483991" r:id="rId9"/>
    <p:sldLayoutId id="2147483992" r:id="rId10"/>
    <p:sldLayoutId id="2147483993" r:id="rId11"/>
    <p:sldLayoutId id="2147483994" r:id="rId12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43" name="Rectangle 7"/>
          <p:cNvSpPr>
            <a:spLocks noChangeArrowheads="1"/>
          </p:cNvSpPr>
          <p:nvPr/>
        </p:nvSpPr>
        <p:spPr bwMode="auto">
          <a:xfrm>
            <a:off x="0" y="998538"/>
            <a:ext cx="9144000" cy="5859462"/>
          </a:xfrm>
          <a:prstGeom prst="rect">
            <a:avLst/>
          </a:prstGeom>
          <a:solidFill>
            <a:srgbClr val="5F5F5F"/>
          </a:solidFill>
          <a:ln w="9525">
            <a:solidFill>
              <a:srgbClr val="33333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44745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244746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516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4113D735-C5EC-4AB2-9324-45C2A22C4A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245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0246" name="Picture 27" descr="3dLogoH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71450" y="200025"/>
            <a:ext cx="22098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7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5" r:id="rId1"/>
    <p:sldLayoutId id="2147483996" r:id="rId2"/>
    <p:sldLayoutId id="2147483997" r:id="rId3"/>
    <p:sldLayoutId id="2147483998" r:id="rId4"/>
    <p:sldLayoutId id="2147483999" r:id="rId5"/>
    <p:sldLayoutId id="2147484000" r:id="rId6"/>
    <p:sldLayoutId id="2147484001" r:id="rId7"/>
    <p:sldLayoutId id="2147484002" r:id="rId8"/>
    <p:sldLayoutId id="2147484003" r:id="rId9"/>
    <p:sldLayoutId id="2147484004" r:id="rId10"/>
    <p:sldLayoutId id="2147484005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6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7763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69963" y="5868988"/>
            <a:ext cx="3408362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0"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6" r:id="rId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en-US" dirty="0" smtClean="0">
                <a:latin typeface="Trebuchet MS" pitchFamily="34" charset="0"/>
              </a:rPr>
              <a:t>11 February 2009</a:t>
            </a:r>
          </a:p>
        </p:txBody>
      </p:sp>
      <p:sp>
        <p:nvSpPr>
          <p:cNvPr id="13316" name="Text Box 5"/>
          <p:cNvSpPr txBox="1">
            <a:spLocks noChangeArrowheads="1"/>
          </p:cNvSpPr>
          <p:nvPr/>
        </p:nvSpPr>
        <p:spPr bwMode="auto">
          <a:xfrm>
            <a:off x="4394200" y="3568700"/>
            <a:ext cx="391376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0" dirty="0" smtClean="0"/>
              <a:t>Enterprise Data </a:t>
            </a:r>
            <a:r>
              <a:rPr lang="en-US" sz="2400" b="0" dirty="0" smtClean="0"/>
              <a:t>Warehouse</a:t>
            </a:r>
          </a:p>
          <a:p>
            <a:r>
              <a:rPr lang="en-US" sz="2400" b="0" dirty="0" smtClean="0"/>
              <a:t>Process Chains</a:t>
            </a:r>
            <a:endParaRPr lang="en-US" sz="2400" b="0" dirty="0"/>
          </a:p>
        </p:txBody>
      </p:sp>
      <p:sp>
        <p:nvSpPr>
          <p:cNvPr id="13317" name="Text Box 6"/>
          <p:cNvSpPr txBox="1">
            <a:spLocks noChangeArrowheads="1"/>
          </p:cNvSpPr>
          <p:nvPr/>
        </p:nvSpPr>
        <p:spPr bwMode="auto">
          <a:xfrm>
            <a:off x="4388896" y="4430462"/>
            <a:ext cx="395807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 dirty="0"/>
              <a:t>Presentation to </a:t>
            </a:r>
            <a:r>
              <a:rPr lang="en-US" b="0" dirty="0" smtClean="0"/>
              <a:t>Pratt &amp; Whitney</a:t>
            </a:r>
            <a:endParaRPr lang="en-US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>
          <a:xfrm>
            <a:off x="3070988" y="142875"/>
            <a:ext cx="6356350" cy="765175"/>
          </a:xfrm>
        </p:spPr>
        <p:txBody>
          <a:bodyPr/>
          <a:lstStyle/>
          <a:p>
            <a:r>
              <a:rPr lang="en-US" dirty="0" smtClean="0"/>
              <a:t>Variant Creation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18614" y="1260399"/>
            <a:ext cx="8188657" cy="656526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marL="277813" indent="-177800" eaLnBrk="1" hangingPunct="1">
              <a:lnSpc>
                <a:spcPct val="120000"/>
              </a:lnSpc>
            </a:pPr>
            <a:r>
              <a:rPr lang="en-US" sz="1600" b="0" dirty="0" smtClean="0"/>
              <a:t>Create a new Decision maker or use an existing one. Click on the create button to </a:t>
            </a:r>
          </a:p>
          <a:p>
            <a:pPr marL="277813" indent="-177800" eaLnBrk="1" hangingPunct="1">
              <a:lnSpc>
                <a:spcPct val="120000"/>
              </a:lnSpc>
            </a:pPr>
            <a:r>
              <a:rPr lang="en-US" sz="1600" b="0" dirty="0" smtClean="0"/>
              <a:t>define new decision maker and its </a:t>
            </a:r>
            <a:r>
              <a:rPr lang="en-US" sz="1600" b="0" dirty="0" smtClean="0"/>
              <a:t>description </a:t>
            </a:r>
            <a:endParaRPr lang="en-US" sz="1600" b="0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8063" y="2485087"/>
            <a:ext cx="755332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5124" y="4028807"/>
            <a:ext cx="7496175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Maintain Variant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8620" y="1970468"/>
            <a:ext cx="7515225" cy="4043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7"/>
          <p:cNvSpPr/>
          <p:nvPr/>
        </p:nvSpPr>
        <p:spPr>
          <a:xfrm>
            <a:off x="719495" y="1337481"/>
            <a:ext cx="5080804" cy="395785"/>
          </a:xfrm>
          <a:prstGeom prst="rect">
            <a:avLst/>
          </a:prstGeom>
          <a:solidFill>
            <a:srgbClr val="FFC000"/>
          </a:solidFill>
          <a:ln w="9525" algn="ctr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marL="277813" indent="-177800" eaLnBrk="1" hangingPunct="1">
              <a:lnSpc>
                <a:spcPct val="120000"/>
              </a:lnSpc>
            </a:pPr>
            <a:r>
              <a:rPr lang="en-US" sz="1800" b="0" dirty="0" smtClean="0"/>
              <a:t>Define the logic for selection of the processes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Decision Making</a:t>
            </a:r>
          </a:p>
        </p:txBody>
      </p:sp>
      <p:sp>
        <p:nvSpPr>
          <p:cNvPr id="6" name="AutoShape 121"/>
          <p:cNvSpPr>
            <a:spLocks noChangeArrowheads="1"/>
          </p:cNvSpPr>
          <p:nvPr/>
        </p:nvSpPr>
        <p:spPr bwMode="auto">
          <a:xfrm>
            <a:off x="573596" y="2190164"/>
            <a:ext cx="290512" cy="561975"/>
          </a:xfrm>
          <a:custGeom>
            <a:avLst/>
            <a:gdLst>
              <a:gd name="G0" fmla="+- 12407 0 0"/>
              <a:gd name="G1" fmla="+- 5464 0 0"/>
              <a:gd name="G2" fmla="+- 21600 0 5464"/>
              <a:gd name="G3" fmla="+- 10800 0 5464"/>
              <a:gd name="G4" fmla="+- 21600 0 12407"/>
              <a:gd name="G5" fmla="*/ G4 G3 10800"/>
              <a:gd name="G6" fmla="+- 21600 0 G5"/>
              <a:gd name="T0" fmla="*/ 12407 w 21600"/>
              <a:gd name="T1" fmla="*/ 0 h 21600"/>
              <a:gd name="T2" fmla="*/ 0 w 21600"/>
              <a:gd name="T3" fmla="*/ 10800 h 21600"/>
              <a:gd name="T4" fmla="*/ 12407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2407" y="0"/>
                </a:moveTo>
                <a:lnTo>
                  <a:pt x="12407" y="5464"/>
                </a:lnTo>
                <a:lnTo>
                  <a:pt x="3375" y="5464"/>
                </a:lnTo>
                <a:lnTo>
                  <a:pt x="3375" y="16136"/>
                </a:lnTo>
                <a:lnTo>
                  <a:pt x="12407" y="16136"/>
                </a:lnTo>
                <a:lnTo>
                  <a:pt x="12407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64"/>
                </a:moveTo>
                <a:lnTo>
                  <a:pt x="1350" y="16136"/>
                </a:lnTo>
                <a:lnTo>
                  <a:pt x="2700" y="16136"/>
                </a:lnTo>
                <a:lnTo>
                  <a:pt x="2700" y="5464"/>
                </a:lnTo>
                <a:close/>
              </a:path>
              <a:path w="21600" h="21600">
                <a:moveTo>
                  <a:pt x="0" y="5464"/>
                </a:moveTo>
                <a:lnTo>
                  <a:pt x="0" y="16136"/>
                </a:lnTo>
                <a:lnTo>
                  <a:pt x="675" y="16136"/>
                </a:lnTo>
                <a:lnTo>
                  <a:pt x="675" y="5464"/>
                </a:lnTo>
                <a:close/>
              </a:path>
            </a:pathLst>
          </a:custGeom>
          <a:solidFill>
            <a:srgbClr val="FFCC00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AutoShape 128"/>
          <p:cNvSpPr>
            <a:spLocks noChangeArrowheads="1"/>
          </p:cNvSpPr>
          <p:nvPr/>
        </p:nvSpPr>
        <p:spPr bwMode="auto">
          <a:xfrm>
            <a:off x="1074287" y="2274135"/>
            <a:ext cx="6909654" cy="676320"/>
          </a:xfrm>
          <a:prstGeom prst="homePlate">
            <a:avLst>
              <a:gd name="adj" fmla="val 56900"/>
            </a:avLst>
          </a:prstGeom>
          <a:solidFill>
            <a:srgbClr val="FFF8DF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pPr>
              <a:lnSpc>
                <a:spcPct val="120000"/>
              </a:lnSpc>
            </a:pPr>
            <a:r>
              <a:rPr lang="en-US" sz="1600" b="0" dirty="0" smtClean="0"/>
              <a:t>When this particular Decision maker is triggered it will execute </a:t>
            </a:r>
            <a:endParaRPr lang="en-US" sz="1600" b="0" dirty="0" smtClean="0"/>
          </a:p>
          <a:p>
            <a:pPr>
              <a:lnSpc>
                <a:spcPct val="120000"/>
              </a:lnSpc>
            </a:pPr>
            <a:r>
              <a:rPr lang="en-US" sz="1600" b="0" dirty="0" smtClean="0"/>
              <a:t>the formulae </a:t>
            </a:r>
            <a:r>
              <a:rPr lang="en-US" sz="1600" b="0" dirty="0" smtClean="0"/>
              <a:t>and check the </a:t>
            </a:r>
            <a:r>
              <a:rPr lang="en-US" sz="1600" b="0" dirty="0" smtClean="0"/>
              <a:t>result</a:t>
            </a:r>
            <a:endParaRPr lang="en-US" sz="1600" b="0" dirty="0" smtClean="0"/>
          </a:p>
        </p:txBody>
      </p:sp>
      <p:sp>
        <p:nvSpPr>
          <p:cNvPr id="9" name="AutoShape 128"/>
          <p:cNvSpPr>
            <a:spLocks noChangeArrowheads="1"/>
          </p:cNvSpPr>
          <p:nvPr/>
        </p:nvSpPr>
        <p:spPr bwMode="auto">
          <a:xfrm>
            <a:off x="1074287" y="3200927"/>
            <a:ext cx="6909654" cy="676320"/>
          </a:xfrm>
          <a:prstGeom prst="homePlate">
            <a:avLst>
              <a:gd name="adj" fmla="val 56900"/>
            </a:avLst>
          </a:prstGeom>
          <a:solidFill>
            <a:srgbClr val="FFF8DF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pPr marL="112713" eaLnBrk="1" hangingPunct="1">
              <a:lnSpc>
                <a:spcPct val="120000"/>
              </a:lnSpc>
              <a:spcBef>
                <a:spcPts val="300"/>
              </a:spcBef>
            </a:pPr>
            <a:r>
              <a:rPr lang="en-US" sz="1600" b="0" dirty="0" smtClean="0">
                <a:solidFill>
                  <a:srgbClr val="000000"/>
                </a:solidFill>
              </a:rPr>
              <a:t>If the formula returns value as ‘true’, then </a:t>
            </a:r>
            <a:r>
              <a:rPr lang="en-US" sz="1600" b="0" dirty="0" smtClean="0">
                <a:solidFill>
                  <a:srgbClr val="000000"/>
                </a:solidFill>
              </a:rPr>
              <a:t>the Option </a:t>
            </a:r>
            <a:r>
              <a:rPr lang="en-US" sz="1600" b="0" dirty="0" smtClean="0">
                <a:solidFill>
                  <a:srgbClr val="000000"/>
                </a:solidFill>
              </a:rPr>
              <a:t>01 </a:t>
            </a:r>
            <a:r>
              <a:rPr lang="en-US" sz="1600" b="0" dirty="0" smtClean="0">
                <a:solidFill>
                  <a:srgbClr val="000000"/>
                </a:solidFill>
              </a:rPr>
              <a:t>will</a:t>
            </a:r>
          </a:p>
          <a:p>
            <a:pPr marL="112713" eaLnBrk="1" hangingPunct="1">
              <a:lnSpc>
                <a:spcPct val="120000"/>
              </a:lnSpc>
              <a:spcBef>
                <a:spcPts val="300"/>
              </a:spcBef>
            </a:pPr>
            <a:r>
              <a:rPr lang="en-US" sz="1600" b="0" dirty="0" smtClean="0">
                <a:solidFill>
                  <a:srgbClr val="000000"/>
                </a:solidFill>
              </a:rPr>
              <a:t>be </a:t>
            </a:r>
            <a:r>
              <a:rPr lang="en-US" sz="1600" b="0" dirty="0" smtClean="0">
                <a:solidFill>
                  <a:srgbClr val="000000"/>
                </a:solidFill>
              </a:rPr>
              <a:t>executed or else it will go to the second step</a:t>
            </a:r>
            <a:endParaRPr lang="en-US" sz="1600" b="0" dirty="0"/>
          </a:p>
        </p:txBody>
      </p:sp>
      <p:sp>
        <p:nvSpPr>
          <p:cNvPr id="10" name="AutoShape 128"/>
          <p:cNvSpPr>
            <a:spLocks noChangeArrowheads="1"/>
          </p:cNvSpPr>
          <p:nvPr/>
        </p:nvSpPr>
        <p:spPr bwMode="auto">
          <a:xfrm>
            <a:off x="1074286" y="4152068"/>
            <a:ext cx="6909654" cy="676320"/>
          </a:xfrm>
          <a:prstGeom prst="homePlate">
            <a:avLst>
              <a:gd name="adj" fmla="val 56900"/>
            </a:avLst>
          </a:prstGeom>
          <a:solidFill>
            <a:srgbClr val="FFF8DF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pPr marL="112713" eaLnBrk="1" hangingPunct="1">
              <a:lnSpc>
                <a:spcPct val="120000"/>
              </a:lnSpc>
              <a:spcBef>
                <a:spcPts val="300"/>
              </a:spcBef>
            </a:pPr>
            <a:r>
              <a:rPr lang="en-US" sz="1600" b="0" dirty="0" smtClean="0"/>
              <a:t>It </a:t>
            </a:r>
            <a:r>
              <a:rPr lang="en-US" sz="1600" b="0" dirty="0" smtClean="0"/>
              <a:t>will follow </a:t>
            </a:r>
            <a:r>
              <a:rPr lang="en-US" sz="1600" b="0" dirty="0" smtClean="0"/>
              <a:t>the </a:t>
            </a:r>
            <a:r>
              <a:rPr lang="en-US" sz="1600" b="0" dirty="0" smtClean="0"/>
              <a:t>same logic for the second step and so on we </a:t>
            </a:r>
            <a:endParaRPr lang="en-US" sz="1600" b="0" dirty="0" smtClean="0"/>
          </a:p>
          <a:p>
            <a:pPr marL="112713" eaLnBrk="1" hangingPunct="1">
              <a:lnSpc>
                <a:spcPct val="120000"/>
              </a:lnSpc>
              <a:spcBef>
                <a:spcPts val="300"/>
              </a:spcBef>
            </a:pPr>
            <a:r>
              <a:rPr lang="en-US" sz="1600" b="0" dirty="0" smtClean="0"/>
              <a:t>can </a:t>
            </a:r>
            <a:r>
              <a:rPr lang="en-US" sz="1600" b="0" dirty="0" smtClean="0"/>
              <a:t>define further steps as we </a:t>
            </a:r>
            <a:r>
              <a:rPr lang="en-US" sz="1600" b="0" dirty="0" smtClean="0"/>
              <a:t>want</a:t>
            </a:r>
            <a:endParaRPr lang="en-US" sz="1600" b="0" dirty="0" smtClean="0"/>
          </a:p>
        </p:txBody>
      </p:sp>
      <p:sp>
        <p:nvSpPr>
          <p:cNvPr id="11" name="AutoShape 121"/>
          <p:cNvSpPr>
            <a:spLocks noChangeArrowheads="1"/>
          </p:cNvSpPr>
          <p:nvPr/>
        </p:nvSpPr>
        <p:spPr bwMode="auto">
          <a:xfrm>
            <a:off x="573596" y="3116954"/>
            <a:ext cx="290512" cy="561975"/>
          </a:xfrm>
          <a:custGeom>
            <a:avLst/>
            <a:gdLst>
              <a:gd name="G0" fmla="+- 12407 0 0"/>
              <a:gd name="G1" fmla="+- 5464 0 0"/>
              <a:gd name="G2" fmla="+- 21600 0 5464"/>
              <a:gd name="G3" fmla="+- 10800 0 5464"/>
              <a:gd name="G4" fmla="+- 21600 0 12407"/>
              <a:gd name="G5" fmla="*/ G4 G3 10800"/>
              <a:gd name="G6" fmla="+- 21600 0 G5"/>
              <a:gd name="T0" fmla="*/ 12407 w 21600"/>
              <a:gd name="T1" fmla="*/ 0 h 21600"/>
              <a:gd name="T2" fmla="*/ 0 w 21600"/>
              <a:gd name="T3" fmla="*/ 10800 h 21600"/>
              <a:gd name="T4" fmla="*/ 12407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2407" y="0"/>
                </a:moveTo>
                <a:lnTo>
                  <a:pt x="12407" y="5464"/>
                </a:lnTo>
                <a:lnTo>
                  <a:pt x="3375" y="5464"/>
                </a:lnTo>
                <a:lnTo>
                  <a:pt x="3375" y="16136"/>
                </a:lnTo>
                <a:lnTo>
                  <a:pt x="12407" y="16136"/>
                </a:lnTo>
                <a:lnTo>
                  <a:pt x="12407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64"/>
                </a:moveTo>
                <a:lnTo>
                  <a:pt x="1350" y="16136"/>
                </a:lnTo>
                <a:lnTo>
                  <a:pt x="2700" y="16136"/>
                </a:lnTo>
                <a:lnTo>
                  <a:pt x="2700" y="5464"/>
                </a:lnTo>
                <a:close/>
              </a:path>
              <a:path w="21600" h="21600">
                <a:moveTo>
                  <a:pt x="0" y="5464"/>
                </a:moveTo>
                <a:lnTo>
                  <a:pt x="0" y="16136"/>
                </a:lnTo>
                <a:lnTo>
                  <a:pt x="675" y="16136"/>
                </a:lnTo>
                <a:lnTo>
                  <a:pt x="675" y="5464"/>
                </a:lnTo>
                <a:close/>
              </a:path>
            </a:pathLst>
          </a:custGeom>
          <a:solidFill>
            <a:srgbClr val="FFCC00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AutoShape 121"/>
          <p:cNvSpPr>
            <a:spLocks noChangeArrowheads="1"/>
          </p:cNvSpPr>
          <p:nvPr/>
        </p:nvSpPr>
        <p:spPr bwMode="auto">
          <a:xfrm>
            <a:off x="573596" y="4081741"/>
            <a:ext cx="290512" cy="561975"/>
          </a:xfrm>
          <a:custGeom>
            <a:avLst/>
            <a:gdLst>
              <a:gd name="G0" fmla="+- 12407 0 0"/>
              <a:gd name="G1" fmla="+- 5464 0 0"/>
              <a:gd name="G2" fmla="+- 21600 0 5464"/>
              <a:gd name="G3" fmla="+- 10800 0 5464"/>
              <a:gd name="G4" fmla="+- 21600 0 12407"/>
              <a:gd name="G5" fmla="*/ G4 G3 10800"/>
              <a:gd name="G6" fmla="+- 21600 0 G5"/>
              <a:gd name="T0" fmla="*/ 12407 w 21600"/>
              <a:gd name="T1" fmla="*/ 0 h 21600"/>
              <a:gd name="T2" fmla="*/ 0 w 21600"/>
              <a:gd name="T3" fmla="*/ 10800 h 21600"/>
              <a:gd name="T4" fmla="*/ 12407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2407" y="0"/>
                </a:moveTo>
                <a:lnTo>
                  <a:pt x="12407" y="5464"/>
                </a:lnTo>
                <a:lnTo>
                  <a:pt x="3375" y="5464"/>
                </a:lnTo>
                <a:lnTo>
                  <a:pt x="3375" y="16136"/>
                </a:lnTo>
                <a:lnTo>
                  <a:pt x="12407" y="16136"/>
                </a:lnTo>
                <a:lnTo>
                  <a:pt x="12407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64"/>
                </a:moveTo>
                <a:lnTo>
                  <a:pt x="1350" y="16136"/>
                </a:lnTo>
                <a:lnTo>
                  <a:pt x="2700" y="16136"/>
                </a:lnTo>
                <a:lnTo>
                  <a:pt x="2700" y="5464"/>
                </a:lnTo>
                <a:close/>
              </a:path>
              <a:path w="21600" h="21600">
                <a:moveTo>
                  <a:pt x="0" y="5464"/>
                </a:moveTo>
                <a:lnTo>
                  <a:pt x="0" y="16136"/>
                </a:lnTo>
                <a:lnTo>
                  <a:pt x="675" y="16136"/>
                </a:lnTo>
                <a:lnTo>
                  <a:pt x="675" y="5464"/>
                </a:lnTo>
                <a:close/>
              </a:path>
            </a:pathLst>
          </a:custGeom>
          <a:solidFill>
            <a:srgbClr val="FFCC00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64525" y="1364795"/>
            <a:ext cx="6673756" cy="655076"/>
          </a:xfrm>
          <a:prstGeom prst="rect">
            <a:avLst/>
          </a:prstGeom>
          <a:gradFill flip="none" rotWithShape="1">
            <a:gsLst>
              <a:gs pos="0">
                <a:srgbClr val="FDCE49"/>
              </a:gs>
              <a:gs pos="50000">
                <a:srgbClr val="FFF9DD"/>
              </a:gs>
              <a:gs pos="100000">
                <a:srgbClr val="FDCE49"/>
              </a:gs>
            </a:gsLst>
            <a:path path="circle">
              <a:fillToRect r="100000" b="100000"/>
            </a:path>
            <a:tileRect l="-100000" t="-100000"/>
          </a:gradFill>
          <a:ln w="9525">
            <a:solidFill>
              <a:srgbClr val="996633"/>
            </a:solidFill>
            <a:miter lim="800000"/>
            <a:headEnd/>
            <a:tailEnd/>
          </a:ln>
        </p:spPr>
        <p:txBody>
          <a:bodyPr lIns="91440" tIns="0" rIns="0" bIns="91440" anchor="ctr"/>
          <a:lstStyle/>
          <a:p>
            <a:pPr marL="109538">
              <a:lnSpc>
                <a:spcPct val="120000"/>
              </a:lnSpc>
            </a:pPr>
            <a:r>
              <a:rPr lang="en-US" sz="1600" b="0" dirty="0" smtClean="0"/>
              <a:t>In the previous screen we followed the If-Else logic which get’s executed in the following </a:t>
            </a:r>
            <a:r>
              <a:rPr lang="en-US" sz="1600" b="0" dirty="0" smtClean="0"/>
              <a:t>way:</a:t>
            </a:r>
            <a:endParaRPr lang="en-US" sz="1600" b="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>
          <a:xfrm>
            <a:off x="2955077" y="142875"/>
            <a:ext cx="6356350" cy="765175"/>
          </a:xfrm>
        </p:spPr>
        <p:txBody>
          <a:bodyPr/>
          <a:lstStyle/>
          <a:p>
            <a:r>
              <a:rPr lang="en-US" dirty="0" smtClean="0"/>
              <a:t>Formula Builder - 1</a:t>
            </a:r>
          </a:p>
        </p:txBody>
      </p:sp>
      <p:sp>
        <p:nvSpPr>
          <p:cNvPr id="7" name="Rectangle 6"/>
          <p:cNvSpPr/>
          <p:nvPr/>
        </p:nvSpPr>
        <p:spPr>
          <a:xfrm>
            <a:off x="393861" y="1255596"/>
            <a:ext cx="8255358" cy="2142699"/>
          </a:xfrm>
          <a:prstGeom prst="rect">
            <a:avLst/>
          </a:prstGeom>
          <a:solidFill>
            <a:srgbClr val="FFF2BD"/>
          </a:solidFill>
          <a:ln w="9525" algn="ctr">
            <a:solidFill>
              <a:srgbClr val="FF9900"/>
            </a:solidFill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  <p:txBody>
          <a:bodyPr wrap="none" lIns="0" tIns="0" rIns="0" bIns="0" anchor="ctr" anchorCtr="0"/>
          <a:lstStyle/>
          <a:p>
            <a:pPr marL="338138" indent="-225425">
              <a:spcBef>
                <a:spcPct val="50000"/>
              </a:spcBef>
              <a:buFont typeface="Wingdings" pitchFamily="2" charset="2"/>
              <a:buChar char="w"/>
            </a:pPr>
            <a:r>
              <a:rPr lang="en-US" sz="1600" dirty="0" smtClean="0">
                <a:solidFill>
                  <a:srgbClr val="000000"/>
                </a:solidFill>
              </a:rPr>
              <a:t>Now the most critical part of the whole Decision maker Exercise is to build the</a:t>
            </a:r>
          </a:p>
          <a:p>
            <a:pPr marL="287338">
              <a:spcBef>
                <a:spcPct val="50000"/>
              </a:spcBef>
            </a:pPr>
            <a:r>
              <a:rPr lang="en-US" sz="1600" dirty="0" smtClean="0">
                <a:solidFill>
                  <a:srgbClr val="000000"/>
                </a:solidFill>
              </a:rPr>
              <a:t> formulae </a:t>
            </a:r>
            <a:r>
              <a:rPr lang="en-US" sz="1600" dirty="0" smtClean="0">
                <a:solidFill>
                  <a:srgbClr val="000000"/>
                </a:solidFill>
              </a:rPr>
              <a:t>accurately</a:t>
            </a:r>
            <a:endParaRPr lang="en-US" sz="1600" dirty="0" smtClean="0">
              <a:solidFill>
                <a:srgbClr val="000000"/>
              </a:solidFill>
            </a:endParaRPr>
          </a:p>
          <a:p>
            <a:pPr marL="338138" indent="-225425">
              <a:spcBef>
                <a:spcPct val="50000"/>
              </a:spcBef>
              <a:buFont typeface="Wingdings" pitchFamily="2" charset="2"/>
              <a:buChar char="w"/>
            </a:pPr>
            <a:endParaRPr lang="en-US" sz="1600" dirty="0" smtClean="0">
              <a:solidFill>
                <a:srgbClr val="000000"/>
              </a:solidFill>
            </a:endParaRPr>
          </a:p>
          <a:p>
            <a:pPr marL="338138" indent="-225425">
              <a:spcBef>
                <a:spcPct val="50000"/>
              </a:spcBef>
              <a:buFont typeface="Wingdings" pitchFamily="2" charset="2"/>
              <a:buChar char="w"/>
            </a:pPr>
            <a:r>
              <a:rPr lang="en-US" sz="1600" dirty="0" smtClean="0">
                <a:solidFill>
                  <a:srgbClr val="000000"/>
                </a:solidFill>
              </a:rPr>
              <a:t>To </a:t>
            </a:r>
            <a:r>
              <a:rPr lang="en-US" sz="1600" dirty="0" smtClean="0">
                <a:solidFill>
                  <a:srgbClr val="000000"/>
                </a:solidFill>
              </a:rPr>
              <a:t>define our own formulae we have to create a new formulae </a:t>
            </a:r>
          </a:p>
          <a:p>
            <a:pPr marL="338138" indent="3175">
              <a:spcBef>
                <a:spcPct val="50000"/>
              </a:spcBef>
            </a:pPr>
            <a:r>
              <a:rPr lang="en-US" sz="1600" dirty="0" smtClean="0">
                <a:solidFill>
                  <a:srgbClr val="000000"/>
                </a:solidFill>
              </a:rPr>
              <a:t>by clicking on the following create formulae  </a:t>
            </a:r>
            <a:r>
              <a:rPr lang="en-US" sz="1600" dirty="0" smtClean="0">
                <a:solidFill>
                  <a:srgbClr val="000000"/>
                </a:solidFill>
              </a:rPr>
              <a:t>button</a:t>
            </a:r>
            <a:endParaRPr lang="en-US" sz="1600" dirty="0" smtClean="0">
              <a:solidFill>
                <a:srgbClr val="00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3405" y="2866033"/>
            <a:ext cx="835759" cy="546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9"/>
          <p:cNvSpPr/>
          <p:nvPr/>
        </p:nvSpPr>
        <p:spPr>
          <a:xfrm>
            <a:off x="403666" y="3722670"/>
            <a:ext cx="6502102" cy="338554"/>
          </a:xfrm>
          <a:prstGeom prst="rect">
            <a:avLst/>
          </a:prstGeom>
          <a:solidFill>
            <a:srgbClr val="FFC000"/>
          </a:solidFill>
          <a:ln w="9525" algn="ctr">
            <a:solidFill>
              <a:srgbClr val="FF9900"/>
            </a:solidFill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  <p:txBody>
          <a:bodyPr wrap="none" lIns="0" tIns="0" rIns="0" bIns="0" anchor="ctr" anchorCtr="0"/>
          <a:lstStyle/>
          <a:p>
            <a:pPr marL="338138" indent="-225425">
              <a:spcBef>
                <a:spcPct val="50000"/>
              </a:spcBef>
            </a:pPr>
            <a:r>
              <a:rPr lang="en-US" sz="1600" dirty="0" smtClean="0">
                <a:solidFill>
                  <a:srgbClr val="000000"/>
                </a:solidFill>
              </a:rPr>
              <a:t>Enter the description of the formulae we want to </a:t>
            </a:r>
            <a:r>
              <a:rPr lang="en-US" sz="1600" dirty="0" smtClean="0">
                <a:solidFill>
                  <a:srgbClr val="000000"/>
                </a:solidFill>
              </a:rPr>
              <a:t>build </a:t>
            </a:r>
            <a:endParaRPr lang="en-US" sz="1600" dirty="0" smtClean="0">
              <a:solidFill>
                <a:srgbClr val="000000"/>
              </a:solidFill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7421" y="4233017"/>
            <a:ext cx="7467600" cy="151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Formula Builder – 2 – Write Formulae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7104" y="1304172"/>
            <a:ext cx="7035835" cy="4888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Formula Builder – 2 – Formulae Definition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4537" y="1392072"/>
            <a:ext cx="7415552" cy="491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Formula Builder – 2 – Defining Condition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425002" y="1228301"/>
            <a:ext cx="8132144" cy="4531055"/>
          </a:xfrm>
          <a:prstGeom prst="rect">
            <a:avLst/>
          </a:prstGeom>
          <a:gradFill rotWithShape="1">
            <a:gsLst>
              <a:gs pos="0">
                <a:srgbClr val="FFFEFB"/>
              </a:gs>
              <a:gs pos="100000">
                <a:srgbClr val="FFF0BE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CC66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38138" indent="-225425" eaLnBrk="1" hangingPunct="1">
              <a:lnSpc>
                <a:spcPct val="120000"/>
              </a:lnSpc>
              <a:spcBef>
                <a:spcPct val="20000"/>
              </a:spcBef>
              <a:buFont typeface="Wingdings" pitchFamily="2" charset="2"/>
              <a:buChar char="W"/>
            </a:pPr>
            <a:endParaRPr lang="en-US" sz="1600" dirty="0" smtClean="0"/>
          </a:p>
          <a:p>
            <a:pPr marL="338138" indent="-225425" eaLnBrk="1" hangingPunct="1">
              <a:lnSpc>
                <a:spcPct val="120000"/>
              </a:lnSpc>
              <a:spcBef>
                <a:spcPct val="20000"/>
              </a:spcBef>
              <a:buFont typeface="Wingdings" pitchFamily="2" charset="2"/>
              <a:buChar char="W"/>
            </a:pPr>
            <a:r>
              <a:rPr lang="en-US" sz="1600" dirty="0" smtClean="0"/>
              <a:t>In </a:t>
            </a:r>
            <a:r>
              <a:rPr lang="en-US" sz="1600" dirty="0" smtClean="0"/>
              <a:t>the first step of formulae it checks which the day today is according </a:t>
            </a:r>
            <a:r>
              <a:rPr lang="en-US" sz="1600" dirty="0" smtClean="0"/>
              <a:t>to the </a:t>
            </a:r>
            <a:r>
              <a:rPr lang="en-US" sz="1600" dirty="0" smtClean="0"/>
              <a:t>system date, if its finds it Wednesday then option 1 is executed </a:t>
            </a:r>
            <a:r>
              <a:rPr lang="en-US" sz="1600" dirty="0" smtClean="0"/>
              <a:t>and comes </a:t>
            </a:r>
            <a:r>
              <a:rPr lang="en-US" sz="1600" dirty="0" smtClean="0"/>
              <a:t>out of the </a:t>
            </a:r>
            <a:r>
              <a:rPr lang="en-US" sz="1600" dirty="0" smtClean="0"/>
              <a:t>loop</a:t>
            </a:r>
            <a:br>
              <a:rPr lang="en-US" sz="1600" dirty="0" smtClean="0"/>
            </a:br>
            <a:endParaRPr lang="en-US" sz="1600" dirty="0" smtClean="0"/>
          </a:p>
          <a:p>
            <a:pPr marL="341313" indent="-228600" eaLnBrk="1" hangingPunct="1">
              <a:lnSpc>
                <a:spcPct val="120000"/>
              </a:lnSpc>
              <a:spcBef>
                <a:spcPct val="20000"/>
              </a:spcBef>
              <a:buFont typeface="Wingdings" pitchFamily="2" charset="2"/>
              <a:buChar char="W"/>
            </a:pPr>
            <a:r>
              <a:rPr lang="en-US" sz="1600" dirty="0" smtClean="0"/>
              <a:t>If </a:t>
            </a:r>
            <a:r>
              <a:rPr lang="en-US" sz="1600" dirty="0" smtClean="0"/>
              <a:t>the condition fails it is if its not Monday then it will come to second step</a:t>
            </a:r>
          </a:p>
          <a:p>
            <a:pPr marL="338138" indent="317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sz="1600" dirty="0" smtClean="0"/>
              <a:t> where it will check whether system day is Thursday, If it’s yes it will execute</a:t>
            </a:r>
          </a:p>
          <a:p>
            <a:pPr marL="338138" indent="317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sz="1600" dirty="0" smtClean="0"/>
              <a:t> option </a:t>
            </a:r>
            <a:r>
              <a:rPr lang="en-US" sz="1600" dirty="0" smtClean="0"/>
              <a:t>2</a:t>
            </a:r>
            <a:br>
              <a:rPr lang="en-US" sz="1600" dirty="0" smtClean="0"/>
            </a:br>
            <a:endParaRPr lang="en-US" sz="1600" dirty="0" smtClean="0"/>
          </a:p>
          <a:p>
            <a:pPr marL="341313" indent="-228600" eaLnBrk="1" hangingPunct="1">
              <a:lnSpc>
                <a:spcPct val="120000"/>
              </a:lnSpc>
              <a:spcBef>
                <a:spcPct val="20000"/>
              </a:spcBef>
              <a:buFont typeface="Wingdings" pitchFamily="2" charset="2"/>
              <a:buChar char="W"/>
            </a:pPr>
            <a:r>
              <a:rPr lang="en-US" sz="1600" dirty="0" smtClean="0"/>
              <a:t>In </a:t>
            </a:r>
            <a:r>
              <a:rPr lang="en-US" sz="1600" dirty="0" smtClean="0"/>
              <a:t>the same way if its Friday it will execute option </a:t>
            </a:r>
            <a:r>
              <a:rPr lang="en-US" sz="1600" dirty="0" smtClean="0"/>
              <a:t>3</a:t>
            </a:r>
            <a:br>
              <a:rPr lang="en-US" sz="1600" dirty="0" smtClean="0"/>
            </a:br>
            <a:endParaRPr lang="en-US" sz="1600" dirty="0" smtClean="0"/>
          </a:p>
          <a:p>
            <a:pPr marL="341313" indent="-228600" eaLnBrk="1" hangingPunct="1">
              <a:lnSpc>
                <a:spcPct val="120000"/>
              </a:lnSpc>
              <a:spcBef>
                <a:spcPct val="20000"/>
              </a:spcBef>
              <a:buFont typeface="Wingdings" pitchFamily="2" charset="2"/>
              <a:buChar char="W"/>
            </a:pPr>
            <a:r>
              <a:rPr lang="en-US" sz="1600" dirty="0" smtClean="0"/>
              <a:t>If </a:t>
            </a:r>
            <a:r>
              <a:rPr lang="en-US" sz="1600" dirty="0" smtClean="0"/>
              <a:t>all the three conditions fail then the process chain comes out of </a:t>
            </a:r>
            <a:r>
              <a:rPr lang="en-US" sz="1600" dirty="0" smtClean="0"/>
              <a:t>the decision </a:t>
            </a:r>
            <a:r>
              <a:rPr lang="en-US" sz="1600" dirty="0" smtClean="0"/>
              <a:t>maker and the next process is </a:t>
            </a:r>
            <a:r>
              <a:rPr lang="en-US" sz="1600" dirty="0" smtClean="0"/>
              <a:t>executed</a:t>
            </a:r>
            <a:endParaRPr lang="en-US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17</a:t>
            </a:fld>
            <a:endParaRPr lang="en-US" smtClean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0914" y="2202833"/>
            <a:ext cx="7894748" cy="1789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2607971" y="344737"/>
            <a:ext cx="59307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0" i="1" dirty="0" smtClean="0"/>
              <a:t> Formula Builder – 2 – Defining Condition</a:t>
            </a:r>
            <a:endParaRPr lang="en-US" sz="2400" b="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Decision Maker in Process Chain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74905" y="2140926"/>
            <a:ext cx="525780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720644" y="1090721"/>
            <a:ext cx="6894811" cy="451475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marL="277813" indent="-177800" eaLnBrk="1" hangingPunct="1">
              <a:lnSpc>
                <a:spcPct val="120000"/>
              </a:lnSpc>
            </a:pPr>
            <a:r>
              <a:rPr lang="en-US" sz="1600" b="0" dirty="0" smtClean="0"/>
              <a:t>Define three jobs which have to be executed on those respective </a:t>
            </a:r>
            <a:r>
              <a:rPr lang="en-US" sz="1600" b="0" dirty="0" smtClean="0"/>
              <a:t>days</a:t>
            </a:r>
          </a:p>
        </p:txBody>
      </p:sp>
      <p:sp>
        <p:nvSpPr>
          <p:cNvPr id="8" name="Rectangle 7"/>
          <p:cNvSpPr/>
          <p:nvPr/>
        </p:nvSpPr>
        <p:spPr>
          <a:xfrm>
            <a:off x="1293844" y="1609335"/>
            <a:ext cx="5816637" cy="451475"/>
          </a:xfrm>
          <a:prstGeom prst="rect">
            <a:avLst/>
          </a:prstGeom>
          <a:solidFill>
            <a:srgbClr val="FFC000"/>
          </a:solidFill>
          <a:ln w="9525" algn="ctr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marL="277813" indent="-177800" eaLnBrk="1" hangingPunct="1">
              <a:lnSpc>
                <a:spcPct val="120000"/>
              </a:lnSpc>
            </a:pPr>
            <a:r>
              <a:rPr lang="en-US" sz="1600" b="0" dirty="0" smtClean="0"/>
              <a:t>Connect </a:t>
            </a:r>
            <a:r>
              <a:rPr lang="en-US" sz="1600" b="0" dirty="0" smtClean="0"/>
              <a:t>to decision maker process type in the following way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2717800" y="2038350"/>
            <a:ext cx="3808413" cy="3179763"/>
            <a:chOff x="1575" y="1092"/>
            <a:chExt cx="2802" cy="2340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1678" y="1092"/>
              <a:ext cx="2595" cy="1908"/>
              <a:chOff x="2258" y="1261"/>
              <a:chExt cx="1911" cy="1405"/>
            </a:xfrm>
          </p:grpSpPr>
          <p:pic>
            <p:nvPicPr>
              <p:cNvPr id="27655" name="Picture 5" descr="3dLogoH"/>
              <p:cNvPicPr>
                <a:picLocks noChangeAspect="1" noChangeArrowheads="1"/>
              </p:cNvPicPr>
              <p:nvPr/>
            </p:nvPicPr>
            <p:blipFill>
              <a:blip r:embed="rId3"/>
              <a:srcRect l="29080"/>
              <a:stretch>
                <a:fillRect/>
              </a:stretch>
            </p:blipFill>
            <p:spPr bwMode="auto">
              <a:xfrm>
                <a:off x="2258" y="1845"/>
                <a:ext cx="1911" cy="8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7656" name="Picture 6" descr="3dLogoH"/>
              <p:cNvPicPr>
                <a:picLocks noChangeAspect="1" noChangeArrowheads="1"/>
              </p:cNvPicPr>
              <p:nvPr/>
            </p:nvPicPr>
            <p:blipFill>
              <a:blip r:embed="rId4"/>
              <a:srcRect r="70135"/>
              <a:stretch>
                <a:fillRect/>
              </a:stretch>
            </p:blipFill>
            <p:spPr bwMode="auto">
              <a:xfrm>
                <a:off x="2811" y="1261"/>
                <a:ext cx="805" cy="8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7654" name="Text Box 7"/>
            <p:cNvSpPr txBox="1">
              <a:spLocks noChangeArrowheads="1"/>
            </p:cNvSpPr>
            <p:nvPr/>
          </p:nvSpPr>
          <p:spPr bwMode="auto">
            <a:xfrm>
              <a:off x="1575" y="2820"/>
              <a:ext cx="2802" cy="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2400" b="0" i="1"/>
                <a:t>Our Business Knowledge, </a:t>
              </a:r>
            </a:p>
            <a:p>
              <a:pPr algn="ctr"/>
              <a:r>
                <a:rPr lang="en-US" sz="2400" b="0" i="1"/>
                <a:t>Your Winning Edge.</a:t>
              </a:r>
            </a:p>
          </p:txBody>
        </p:sp>
      </p:grpSp>
      <p:sp>
        <p:nvSpPr>
          <p:cNvPr id="27652" name="Text Box 9"/>
          <p:cNvSpPr txBox="1">
            <a:spLocks noChangeArrowheads="1"/>
          </p:cNvSpPr>
          <p:nvPr/>
        </p:nvSpPr>
        <p:spPr bwMode="auto">
          <a:xfrm>
            <a:off x="2041525" y="1081088"/>
            <a:ext cx="5281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0"/>
              <a:t>Thank you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1843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BE35E0CB-CE2A-4E0B-B3DF-97C7220A5405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184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Contents</a:t>
            </a:r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571167" y="1266519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585455" y="1931681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093455" y="1326844"/>
            <a:ext cx="319747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 dirty="0" smtClean="0"/>
              <a:t>Overview of Process Chain</a:t>
            </a:r>
            <a:endParaRPr lang="en-US" b="0" dirty="0"/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1134730" y="1992006"/>
            <a:ext cx="28528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 dirty="0" smtClean="0"/>
              <a:t>Step by Step Procedure</a:t>
            </a:r>
            <a:endParaRPr lang="en-US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Confidential  |  Copyright © Larsen &amp; Toubro Infotech Ltd.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A9766C7-BB3B-4B1F-9B1E-ECD0101CC363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571167" y="1266519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585455" y="1931681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1093455" y="1326844"/>
            <a:ext cx="319747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 dirty="0" smtClean="0"/>
              <a:t>Overview of Process Chain</a:t>
            </a:r>
            <a:endParaRPr lang="en-US" b="0" dirty="0"/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1134730" y="1992006"/>
            <a:ext cx="28528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 dirty="0" smtClean="0">
                <a:solidFill>
                  <a:schemeClr val="bg1">
                    <a:lumMod val="75000"/>
                  </a:schemeClr>
                </a:solidFill>
              </a:rPr>
              <a:t>Step by Step Procedure</a:t>
            </a:r>
            <a:endParaRPr lang="en-US" b="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Overview</a:t>
            </a:r>
          </a:p>
        </p:txBody>
      </p:sp>
      <p:sp>
        <p:nvSpPr>
          <p:cNvPr id="7" name="Rectangle 6"/>
          <p:cNvSpPr/>
          <p:nvPr/>
        </p:nvSpPr>
        <p:spPr>
          <a:xfrm>
            <a:off x="709661" y="2817946"/>
            <a:ext cx="4162573" cy="2736681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marL="277813" indent="-177800" algn="just" eaLnBrk="1" hangingPunct="1">
              <a:lnSpc>
                <a:spcPct val="150000"/>
              </a:lnSpc>
            </a:pPr>
            <a:r>
              <a:rPr lang="en-US" sz="1600" b="0" dirty="0" smtClean="0"/>
              <a:t>In the times when Business processes are </a:t>
            </a:r>
            <a:endParaRPr lang="en-US" sz="1600" b="0" dirty="0" smtClean="0"/>
          </a:p>
          <a:p>
            <a:pPr marL="277813" indent="-177800" algn="just" eaLnBrk="1" hangingPunct="1">
              <a:lnSpc>
                <a:spcPct val="150000"/>
              </a:lnSpc>
            </a:pPr>
            <a:r>
              <a:rPr lang="en-US" sz="1600" b="0" dirty="0" smtClean="0"/>
              <a:t>getting </a:t>
            </a:r>
            <a:r>
              <a:rPr lang="en-US" sz="1600" b="0" dirty="0" smtClean="0"/>
              <a:t>c</a:t>
            </a:r>
            <a:r>
              <a:rPr lang="en-US" sz="1600" b="0" dirty="0" smtClean="0"/>
              <a:t>omplicated  to such </a:t>
            </a:r>
            <a:r>
              <a:rPr lang="en-US" sz="1600" b="0" dirty="0" smtClean="0"/>
              <a:t>an extent </a:t>
            </a:r>
            <a:endParaRPr lang="en-US" sz="1600" b="0" dirty="0" smtClean="0"/>
          </a:p>
          <a:p>
            <a:pPr marL="277813" indent="-177800" algn="just" eaLnBrk="1" hangingPunct="1">
              <a:lnSpc>
                <a:spcPct val="150000"/>
              </a:lnSpc>
            </a:pPr>
            <a:r>
              <a:rPr lang="en-US" sz="1600" b="0" dirty="0" smtClean="0"/>
              <a:t>that </a:t>
            </a:r>
            <a:r>
              <a:rPr lang="en-US" sz="1600" b="0" dirty="0" smtClean="0"/>
              <a:t>each day </a:t>
            </a:r>
            <a:r>
              <a:rPr lang="en-US" sz="1600" b="0" dirty="0" smtClean="0"/>
              <a:t>we have </a:t>
            </a:r>
            <a:r>
              <a:rPr lang="en-US" sz="1600" b="0" dirty="0" smtClean="0"/>
              <a:t>to run specific </a:t>
            </a:r>
            <a:r>
              <a:rPr lang="en-US" sz="1600" b="0" dirty="0" smtClean="0"/>
              <a:t>set</a:t>
            </a:r>
          </a:p>
          <a:p>
            <a:pPr marL="277813" indent="-177800" algn="just" eaLnBrk="1" hangingPunct="1">
              <a:lnSpc>
                <a:spcPct val="150000"/>
              </a:lnSpc>
            </a:pPr>
            <a:r>
              <a:rPr lang="en-US" sz="1600" b="0" dirty="0" smtClean="0"/>
              <a:t>of jobs</a:t>
            </a:r>
            <a:r>
              <a:rPr lang="en-US" sz="1600" b="0" dirty="0" smtClean="0"/>
              <a:t>, based on the </a:t>
            </a:r>
            <a:r>
              <a:rPr lang="en-US" sz="1600" b="0" dirty="0" smtClean="0"/>
              <a:t>date </a:t>
            </a:r>
            <a:r>
              <a:rPr lang="en-US" sz="1600" b="0" dirty="0" smtClean="0"/>
              <a:t>and the day, </a:t>
            </a:r>
            <a:endParaRPr lang="en-US" sz="1600" b="0" dirty="0" smtClean="0"/>
          </a:p>
          <a:p>
            <a:pPr marL="277813" indent="-177800" algn="just" eaLnBrk="1" hangingPunct="1">
              <a:lnSpc>
                <a:spcPct val="150000"/>
              </a:lnSpc>
            </a:pPr>
            <a:r>
              <a:rPr lang="en-US" sz="1600" b="0" dirty="0" smtClean="0"/>
              <a:t>Decision </a:t>
            </a:r>
            <a:r>
              <a:rPr lang="en-US" sz="1600" b="0" dirty="0" smtClean="0"/>
              <a:t>makers come </a:t>
            </a:r>
            <a:r>
              <a:rPr lang="en-US" sz="1600" b="0" dirty="0" smtClean="0"/>
              <a:t>handy in</a:t>
            </a:r>
          </a:p>
          <a:p>
            <a:pPr marL="277813" indent="-177800" algn="just" eaLnBrk="1" hangingPunct="1">
              <a:lnSpc>
                <a:spcPct val="150000"/>
              </a:lnSpc>
            </a:pPr>
            <a:r>
              <a:rPr lang="en-US" sz="1600" b="0" dirty="0" smtClean="0"/>
              <a:t> </a:t>
            </a:r>
            <a:r>
              <a:rPr lang="en-US" sz="1600" b="0" dirty="0" smtClean="0"/>
              <a:t>implementing them, through process </a:t>
            </a:r>
            <a:endParaRPr lang="en-US" sz="1600" b="0" dirty="0" smtClean="0"/>
          </a:p>
          <a:p>
            <a:pPr marL="277813" indent="-177800" algn="just" eaLnBrk="1" hangingPunct="1">
              <a:lnSpc>
                <a:spcPct val="150000"/>
              </a:lnSpc>
            </a:pPr>
            <a:r>
              <a:rPr lang="en-US" sz="1600" b="0" dirty="0" smtClean="0"/>
              <a:t>chains </a:t>
            </a:r>
            <a:endParaRPr lang="en-US" sz="1600" b="0" dirty="0" smtClean="0"/>
          </a:p>
        </p:txBody>
      </p:sp>
      <p:sp>
        <p:nvSpPr>
          <p:cNvPr id="9" name="Rectangle 8"/>
          <p:cNvSpPr/>
          <p:nvPr/>
        </p:nvSpPr>
        <p:spPr>
          <a:xfrm>
            <a:off x="519851" y="1316220"/>
            <a:ext cx="7928117" cy="785793"/>
          </a:xfrm>
          <a:prstGeom prst="rect">
            <a:avLst/>
          </a:prstGeom>
          <a:solidFill>
            <a:srgbClr val="FFC000"/>
          </a:solidFill>
          <a:ln>
            <a:solidFill>
              <a:srgbClr val="996633"/>
            </a:solidFill>
          </a:ln>
        </p:spPr>
        <p:txBody>
          <a:bodyPr wrap="square">
            <a:spAutoFit/>
          </a:bodyPr>
          <a:lstStyle/>
          <a:p>
            <a:pPr marL="53975" indent="46038" eaLnBrk="1" hangingPunct="1">
              <a:lnSpc>
                <a:spcPct val="150000"/>
              </a:lnSpc>
            </a:pPr>
            <a:r>
              <a:rPr lang="en-US" sz="1600" b="0" dirty="0" smtClean="0"/>
              <a:t>In this customer centric world, the business processes are </a:t>
            </a:r>
            <a:r>
              <a:rPr lang="en-US" sz="1600" b="0" dirty="0" smtClean="0"/>
              <a:t>becoming </a:t>
            </a:r>
            <a:r>
              <a:rPr lang="en-US" sz="1600" b="0" dirty="0" smtClean="0"/>
              <a:t>complex day by </a:t>
            </a:r>
            <a:r>
              <a:rPr lang="en-US" sz="1600" b="0" dirty="0" smtClean="0"/>
              <a:t>day. So </a:t>
            </a:r>
            <a:r>
              <a:rPr lang="en-US" sz="1600" b="0" dirty="0" smtClean="0"/>
              <a:t>to make them possible in SAP we have to  adopt several m</a:t>
            </a:r>
            <a:r>
              <a:rPr lang="en-US" sz="1600" b="0" dirty="0" smtClean="0"/>
              <a:t>ethodologies</a:t>
            </a:r>
            <a:endParaRPr lang="en-US" sz="1600" b="0" dirty="0" smtClean="0"/>
          </a:p>
        </p:txBody>
      </p:sp>
      <p:sp>
        <p:nvSpPr>
          <p:cNvPr id="10" name="Rectangle 9"/>
          <p:cNvSpPr/>
          <p:nvPr/>
        </p:nvSpPr>
        <p:spPr>
          <a:xfrm>
            <a:off x="5295330" y="3029803"/>
            <a:ext cx="3166280" cy="1569660"/>
          </a:xfrm>
          <a:prstGeom prst="rect">
            <a:avLst/>
          </a:prstGeom>
          <a:solidFill>
            <a:srgbClr val="FFE98B"/>
          </a:solidFill>
          <a:ln>
            <a:solidFill>
              <a:srgbClr val="996633"/>
            </a:solidFill>
          </a:ln>
        </p:spPr>
        <p:txBody>
          <a:bodyPr wrap="square">
            <a:spAutoFit/>
          </a:bodyPr>
          <a:lstStyle/>
          <a:p>
            <a:pPr marL="109538" indent="-9525" eaLnBrk="1" hangingPunct="1">
              <a:lnSpc>
                <a:spcPct val="150000"/>
              </a:lnSpc>
            </a:pPr>
            <a:r>
              <a:rPr lang="en-US" sz="1600" b="0" dirty="0" smtClean="0"/>
              <a:t>Process chains are those steps </a:t>
            </a:r>
            <a:r>
              <a:rPr lang="en-US" sz="1600" b="0" dirty="0" smtClean="0"/>
              <a:t>which </a:t>
            </a:r>
            <a:r>
              <a:rPr lang="en-US" sz="1600" b="0" dirty="0" smtClean="0"/>
              <a:t>makes scheduling of jobs </a:t>
            </a:r>
            <a:r>
              <a:rPr lang="en-US" sz="1600" b="0" dirty="0" smtClean="0"/>
              <a:t>with inter dependencies </a:t>
            </a:r>
            <a:r>
              <a:rPr lang="en-US" sz="1600" b="0" dirty="0" smtClean="0"/>
              <a:t>and exceptions</a:t>
            </a:r>
            <a:r>
              <a:rPr lang="en-US" sz="1600" b="0" dirty="0" smtClean="0"/>
              <a:t>, easier</a:t>
            </a:r>
            <a:endParaRPr lang="en-US" sz="1600" b="0" dirty="0" smtClean="0"/>
          </a:p>
        </p:txBody>
      </p:sp>
      <p:sp>
        <p:nvSpPr>
          <p:cNvPr id="17" name="AutoShape 20"/>
          <p:cNvSpPr>
            <a:spLocks noChangeArrowheads="1"/>
          </p:cNvSpPr>
          <p:nvPr/>
        </p:nvSpPr>
        <p:spPr bwMode="auto">
          <a:xfrm>
            <a:off x="395767" y="2415643"/>
            <a:ext cx="586854" cy="647626"/>
          </a:xfrm>
          <a:prstGeom prst="star16">
            <a:avLst>
              <a:gd name="adj" fmla="val 37500"/>
            </a:avLst>
          </a:prstGeom>
          <a:solidFill>
            <a:srgbClr val="FFC000"/>
          </a:solidFill>
          <a:ln>
            <a:solidFill>
              <a:srgbClr val="996633"/>
            </a:solidFill>
          </a:ln>
        </p:spPr>
        <p:txBody>
          <a:bodyPr wrap="square">
            <a:spAutoFit/>
          </a:bodyPr>
          <a:lstStyle/>
          <a:p>
            <a:pPr marL="53975" lvl="0" indent="46038" eaLnBrk="1" hangingPunct="1">
              <a:lnSpc>
                <a:spcPct val="150000"/>
              </a:lnSpc>
              <a:defRPr/>
            </a:pPr>
            <a:endParaRPr lang="en-US" sz="1100" b="0" dirty="0" smtClean="0"/>
          </a:p>
        </p:txBody>
      </p:sp>
      <p:sp>
        <p:nvSpPr>
          <p:cNvPr id="18" name="Striped Right Arrow 17"/>
          <p:cNvSpPr/>
          <p:nvPr/>
        </p:nvSpPr>
        <p:spPr bwMode="auto">
          <a:xfrm rot="5400000">
            <a:off x="6305264" y="2320118"/>
            <a:ext cx="600502" cy="436728"/>
          </a:xfrm>
          <a:prstGeom prst="stripedRightArrow">
            <a:avLst>
              <a:gd name="adj1" fmla="val 50000"/>
              <a:gd name="adj2" fmla="val 50000"/>
            </a:avLst>
          </a:prstGeom>
          <a:gradFill rotWithShape="0">
            <a:gsLst>
              <a:gs pos="0">
                <a:schemeClr val="folHlink"/>
              </a:gs>
              <a:gs pos="100000">
                <a:schemeClr val="folHlink">
                  <a:gamma/>
                  <a:tint val="66667"/>
                  <a:invGamma/>
                </a:schemeClr>
              </a:gs>
            </a:gsLst>
            <a:lin ang="0" scaled="1"/>
          </a:gradFill>
          <a:ln w="9525">
            <a:solidFill>
              <a:srgbClr val="996633"/>
            </a:solidFill>
            <a:miter lim="800000"/>
            <a:headEnd/>
            <a:tailEnd/>
          </a:ln>
          <a:effectLst>
            <a:prstShdw prst="shdw17" dist="17961" dir="2700000">
              <a:srgbClr val="FF6600">
                <a:gamma/>
                <a:shade val="60000"/>
                <a:invGamma/>
              </a:srgbClr>
            </a:prstShdw>
          </a:effectLst>
        </p:spPr>
        <p:txBody>
          <a:bodyPr wrap="none" lIns="0" tIns="0" rIns="0" bIns="0" anchor="ctr"/>
          <a:lstStyle/>
          <a:p>
            <a:pPr marL="173038" marR="0" indent="119063" defTabSz="914400" latinLnBrk="0">
              <a:lnSpc>
                <a:spcPct val="100000"/>
              </a:lnSpc>
              <a:buClrTx/>
              <a:buSzTx/>
              <a:buFontTx/>
              <a:buNone/>
              <a:tabLst/>
              <a:defRPr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>
          <a:xfrm>
            <a:off x="3006593" y="142875"/>
            <a:ext cx="6356350" cy="765175"/>
          </a:xfrm>
        </p:spPr>
        <p:txBody>
          <a:bodyPr/>
          <a:lstStyle/>
          <a:p>
            <a:r>
              <a:rPr lang="en-US" dirty="0" smtClean="0"/>
              <a:t>    Introduction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3521128" y="1883388"/>
            <a:ext cx="5213444" cy="3002511"/>
          </a:xfrm>
          <a:prstGeom prst="rect">
            <a:avLst/>
          </a:prstGeom>
          <a:gradFill rotWithShape="1">
            <a:gsLst>
              <a:gs pos="0">
                <a:srgbClr val="FFFEFB"/>
              </a:gs>
              <a:gs pos="100000">
                <a:srgbClr val="FFF0BE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CC66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w"/>
            </a:pPr>
            <a:endParaRPr lang="en-US" sz="1600" b="0" dirty="0" smtClean="0"/>
          </a:p>
          <a:p>
            <a:pPr marL="109538" indent="-109538" eaLnBrk="1" hangingPunct="1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w"/>
            </a:pPr>
            <a:r>
              <a:rPr lang="en-US" sz="1600" b="0" dirty="0" smtClean="0"/>
              <a:t> We </a:t>
            </a:r>
            <a:r>
              <a:rPr lang="en-US" sz="1600" b="0" dirty="0" smtClean="0"/>
              <a:t>can implement a </a:t>
            </a:r>
            <a:r>
              <a:rPr lang="en-US" sz="1600" b="0" dirty="0" smtClean="0"/>
              <a:t>typical </a:t>
            </a:r>
            <a:r>
              <a:rPr lang="en-US" sz="1600" b="0" dirty="0" smtClean="0"/>
              <a:t>sequence of jobs, which are day specific or date </a:t>
            </a:r>
            <a:r>
              <a:rPr lang="en-US" sz="1600" b="0" dirty="0" smtClean="0"/>
              <a:t>specific</a:t>
            </a:r>
          </a:p>
          <a:p>
            <a:pPr marL="109538" indent="-109538" eaLnBrk="1" hangingPunct="1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w"/>
            </a:pPr>
            <a:r>
              <a:rPr lang="en-US" sz="1600" b="0" dirty="0" smtClean="0"/>
              <a:t> It </a:t>
            </a:r>
            <a:r>
              <a:rPr lang="en-US" sz="1600" b="0" dirty="0" smtClean="0"/>
              <a:t>is the “If-else” logic which the decision maker will </a:t>
            </a:r>
            <a:r>
              <a:rPr lang="en-US" sz="1600" b="0" dirty="0" smtClean="0"/>
              <a:t>  follow  </a:t>
            </a:r>
            <a:r>
              <a:rPr lang="en-US" sz="1600" b="0" dirty="0" smtClean="0"/>
              <a:t>while making the </a:t>
            </a:r>
            <a:r>
              <a:rPr lang="en-US" sz="1600" b="0" dirty="0" smtClean="0"/>
              <a:t>decisions</a:t>
            </a:r>
          </a:p>
          <a:p>
            <a:pPr marL="109538" indent="-109538" eaLnBrk="1" hangingPunct="1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w"/>
            </a:pPr>
            <a:r>
              <a:rPr lang="en-US" sz="1600" b="0" dirty="0" smtClean="0"/>
              <a:t> So </a:t>
            </a:r>
            <a:r>
              <a:rPr lang="en-US" sz="1600" b="0" dirty="0" smtClean="0"/>
              <a:t>we have to follow that logic </a:t>
            </a:r>
            <a:r>
              <a:rPr lang="en-US" sz="1600" b="0" dirty="0" smtClean="0"/>
              <a:t>and </a:t>
            </a:r>
            <a:r>
              <a:rPr lang="en-US" sz="1600" b="0" dirty="0" smtClean="0"/>
              <a:t>design our formulae and connect the </a:t>
            </a:r>
            <a:r>
              <a:rPr lang="en-US" sz="1600" b="0" dirty="0" smtClean="0"/>
              <a:t>processes</a:t>
            </a:r>
            <a:endParaRPr lang="en-US" sz="1600" b="0" dirty="0" smtClean="0"/>
          </a:p>
        </p:txBody>
      </p:sp>
      <p:sp>
        <p:nvSpPr>
          <p:cNvPr id="8" name="Rectangle 16"/>
          <p:cNvSpPr>
            <a:spLocks noChangeArrowheads="1"/>
          </p:cNvSpPr>
          <p:nvPr/>
        </p:nvSpPr>
        <p:spPr bwMode="auto">
          <a:xfrm>
            <a:off x="259312" y="2538486"/>
            <a:ext cx="3261813" cy="1433016"/>
          </a:xfrm>
          <a:prstGeom prst="rect">
            <a:avLst/>
          </a:prstGeom>
          <a:solidFill>
            <a:srgbClr val="FFCC66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A3D"/>
            </a:prstShdw>
          </a:effectLst>
        </p:spPr>
        <p:txBody>
          <a:bodyPr wrap="none" anchor="ctr"/>
          <a:lstStyle/>
          <a:p>
            <a:pPr algn="ctr">
              <a:lnSpc>
                <a:spcPct val="150000"/>
              </a:lnSpc>
            </a:pPr>
            <a:r>
              <a:rPr lang="en-US" sz="1600" b="0" dirty="0" smtClean="0"/>
              <a:t>Decision maker is a process type, </a:t>
            </a:r>
            <a:endParaRPr lang="en-US" sz="1600" b="0" dirty="0" smtClean="0"/>
          </a:p>
          <a:p>
            <a:pPr algn="ctr">
              <a:lnSpc>
                <a:spcPct val="150000"/>
              </a:lnSpc>
            </a:pPr>
            <a:r>
              <a:rPr lang="en-US" sz="1600" b="0" dirty="0" smtClean="0"/>
              <a:t>in </a:t>
            </a:r>
            <a:r>
              <a:rPr lang="en-US" sz="1600" b="0" dirty="0" smtClean="0"/>
              <a:t>the context </a:t>
            </a:r>
            <a:r>
              <a:rPr lang="en-US" sz="1600" b="0" dirty="0" smtClean="0"/>
              <a:t>of Process chains, </a:t>
            </a:r>
          </a:p>
          <a:p>
            <a:pPr algn="ctr">
              <a:lnSpc>
                <a:spcPct val="150000"/>
              </a:lnSpc>
            </a:pPr>
            <a:r>
              <a:rPr lang="en-US" sz="1600" b="0" dirty="0" smtClean="0"/>
              <a:t>as per the definition</a:t>
            </a:r>
            <a:endParaRPr lang="en-US" sz="1600" b="0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Process Type – Decision Between Multiple Alternatives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74174" y="1487606"/>
            <a:ext cx="8060142" cy="3725838"/>
          </a:xfrm>
          <a:prstGeom prst="rect">
            <a:avLst/>
          </a:prstGeom>
          <a:gradFill rotWithShape="1">
            <a:gsLst>
              <a:gs pos="0">
                <a:srgbClr val="FFF0BE">
                  <a:gamma/>
                  <a:tint val="15686"/>
                  <a:invGamma/>
                </a:srgbClr>
              </a:gs>
              <a:gs pos="100000">
                <a:srgbClr val="FFF0BE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rgbClr val="FFCC00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 marL="338138" indent="-225425">
              <a:lnSpc>
                <a:spcPct val="150000"/>
              </a:lnSpc>
              <a:spcBef>
                <a:spcPct val="50000"/>
              </a:spcBef>
            </a:pPr>
            <a:r>
              <a:rPr lang="en-US" sz="1600" dirty="0" smtClean="0">
                <a:solidFill>
                  <a:srgbClr val="000000"/>
                </a:solidFill>
              </a:rPr>
              <a:t>This process Supports if (condition1) then (event1) </a:t>
            </a:r>
            <a:r>
              <a:rPr lang="en-US" sz="1600" dirty="0" err="1" smtClean="0">
                <a:solidFill>
                  <a:srgbClr val="000000"/>
                </a:solidFill>
              </a:rPr>
              <a:t>elseif</a:t>
            </a:r>
            <a:r>
              <a:rPr lang="en-US" sz="1600" dirty="0" smtClean="0">
                <a:solidFill>
                  <a:srgbClr val="000000"/>
                </a:solidFill>
              </a:rPr>
              <a:t>; </a:t>
            </a:r>
          </a:p>
          <a:p>
            <a:pPr marL="338138" indent="-225425">
              <a:lnSpc>
                <a:spcPct val="150000"/>
              </a:lnSpc>
              <a:spcBef>
                <a:spcPct val="50000"/>
              </a:spcBef>
            </a:pPr>
            <a:r>
              <a:rPr lang="en-US" sz="1600" dirty="0" smtClean="0">
                <a:solidFill>
                  <a:srgbClr val="000000"/>
                </a:solidFill>
              </a:rPr>
              <a:t>decisions up to 99 resulting events and an error event can be </a:t>
            </a:r>
            <a:r>
              <a:rPr lang="en-US" sz="1600" dirty="0" smtClean="0">
                <a:solidFill>
                  <a:srgbClr val="000000"/>
                </a:solidFill>
              </a:rPr>
              <a:t>defined</a:t>
            </a:r>
          </a:p>
          <a:p>
            <a:pPr marL="109538" indent="3175">
              <a:lnSpc>
                <a:spcPct val="150000"/>
              </a:lnSpc>
              <a:spcBef>
                <a:spcPct val="50000"/>
              </a:spcBef>
            </a:pPr>
            <a:endParaRPr lang="en-US" sz="1600" b="0" dirty="0" smtClean="0">
              <a:solidFill>
                <a:srgbClr val="000000"/>
              </a:solidFill>
            </a:endParaRPr>
          </a:p>
          <a:p>
            <a:pPr marL="109538" indent="3175">
              <a:lnSpc>
                <a:spcPct val="150000"/>
              </a:lnSpc>
              <a:spcBef>
                <a:spcPct val="50000"/>
              </a:spcBef>
            </a:pPr>
            <a:r>
              <a:rPr lang="en-US" sz="1600" b="0" dirty="0" smtClean="0">
                <a:solidFill>
                  <a:srgbClr val="000000"/>
                </a:solidFill>
              </a:rPr>
              <a:t>Once </a:t>
            </a:r>
            <a:r>
              <a:rPr lang="en-US" sz="1600" b="0" dirty="0" smtClean="0">
                <a:solidFill>
                  <a:srgbClr val="000000"/>
                </a:solidFill>
              </a:rPr>
              <a:t>you put all conditions in the process type, then when you connect a </a:t>
            </a:r>
            <a:r>
              <a:rPr lang="en-US" sz="1600" b="0" dirty="0" smtClean="0">
                <a:solidFill>
                  <a:srgbClr val="000000"/>
                </a:solidFill>
              </a:rPr>
              <a:t>link </a:t>
            </a:r>
            <a:r>
              <a:rPr lang="en-US" sz="1600" b="0" dirty="0" smtClean="0">
                <a:solidFill>
                  <a:srgbClr val="000000"/>
                </a:solidFill>
              </a:rPr>
              <a:t>between decision process type to the next process, it will asks on what </a:t>
            </a:r>
            <a:r>
              <a:rPr lang="en-US" sz="1600" b="0" dirty="0" smtClean="0">
                <a:solidFill>
                  <a:srgbClr val="000000"/>
                </a:solidFill>
              </a:rPr>
              <a:t>condition </a:t>
            </a:r>
            <a:r>
              <a:rPr lang="en-US" sz="1600" b="0" dirty="0" smtClean="0">
                <a:solidFill>
                  <a:srgbClr val="000000"/>
                </a:solidFill>
              </a:rPr>
              <a:t>you need to proceed to next process </a:t>
            </a:r>
            <a:r>
              <a:rPr lang="en-US" sz="1600" b="0" dirty="0" smtClean="0">
                <a:solidFill>
                  <a:srgbClr val="000000"/>
                </a:solidFill>
              </a:rPr>
              <a:t>type</a:t>
            </a:r>
            <a:endParaRPr lang="en-US" sz="1600" b="0" dirty="0" smtClean="0">
              <a:solidFill>
                <a:srgbClr val="000000"/>
              </a:solidFill>
            </a:endParaRPr>
          </a:p>
          <a:p>
            <a:pPr marL="109538" indent="3175">
              <a:lnSpc>
                <a:spcPct val="150000"/>
              </a:lnSpc>
              <a:spcBef>
                <a:spcPct val="50000"/>
              </a:spcBef>
            </a:pPr>
            <a:endParaRPr lang="en-US" sz="1600" b="0" dirty="0" smtClean="0">
              <a:solidFill>
                <a:srgbClr val="000000"/>
              </a:solidFill>
            </a:endParaRP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458500" y="4577106"/>
            <a:ext cx="5068843" cy="387350"/>
          </a:xfrm>
          <a:prstGeom prst="rect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53882" dir="2700000" algn="ctr" rotWithShape="0">
              <a:srgbClr val="000000"/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en-US" sz="1400" dirty="0" smtClean="0">
                <a:solidFill>
                  <a:srgbClr val="000000"/>
                </a:solidFill>
              </a:rPr>
              <a:t>   You </a:t>
            </a:r>
            <a:r>
              <a:rPr lang="en-US" sz="1400" dirty="0" smtClean="0">
                <a:solidFill>
                  <a:srgbClr val="000000"/>
                </a:solidFill>
              </a:rPr>
              <a:t>can find this process type in "General </a:t>
            </a:r>
            <a:r>
              <a:rPr lang="en-US" sz="1400" dirty="0" smtClean="0">
                <a:solidFill>
                  <a:srgbClr val="000000"/>
                </a:solidFill>
              </a:rPr>
              <a:t>Services”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>
          <a:xfrm>
            <a:off x="2852045" y="142875"/>
            <a:ext cx="6356350" cy="765175"/>
          </a:xfrm>
        </p:spPr>
        <p:txBody>
          <a:bodyPr/>
          <a:lstStyle/>
          <a:p>
            <a:r>
              <a:rPr lang="en-US" dirty="0" smtClean="0"/>
              <a:t>      Introduction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6" name="AutoShape 9"/>
          <p:cNvSpPr>
            <a:spLocks noChangeArrowheads="1"/>
          </p:cNvSpPr>
          <p:nvPr/>
        </p:nvSpPr>
        <p:spPr bwMode="auto">
          <a:xfrm>
            <a:off x="624741" y="1337478"/>
            <a:ext cx="8027942" cy="1569660"/>
          </a:xfrm>
          <a:prstGeom prst="chevron">
            <a:avLst>
              <a:gd name="adj" fmla="val 4414"/>
            </a:avLst>
          </a:prstGeom>
          <a:gradFill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6350" cap="flat" cmpd="dbl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109538" indent="3175">
              <a:lnSpc>
                <a:spcPct val="150000"/>
              </a:lnSpc>
              <a:spcBef>
                <a:spcPct val="50000"/>
              </a:spcBef>
            </a:pPr>
            <a:r>
              <a:rPr lang="en-US" sz="1600" b="0" dirty="0" smtClean="0">
                <a:solidFill>
                  <a:srgbClr val="000000"/>
                </a:solidFill>
              </a:rPr>
              <a:t>The Decision process type allows you to determine a set of conditions which form </a:t>
            </a:r>
            <a:r>
              <a:rPr lang="en-US" sz="1600" b="0" dirty="0" smtClean="0">
                <a:solidFill>
                  <a:srgbClr val="000000"/>
                </a:solidFill>
              </a:rPr>
              <a:t> the </a:t>
            </a:r>
            <a:r>
              <a:rPr lang="en-US" sz="1600" b="0" dirty="0" smtClean="0">
                <a:solidFill>
                  <a:srgbClr val="000000"/>
                </a:solidFill>
              </a:rPr>
              <a:t>basis for a decision, in accordance with the following logic: </a:t>
            </a:r>
          </a:p>
          <a:p>
            <a:pPr marL="338138" indent="-225425">
              <a:spcBef>
                <a:spcPct val="50000"/>
              </a:spcBef>
            </a:pPr>
            <a:endParaRPr lang="en-US" sz="1600" b="0" dirty="0" smtClean="0">
              <a:solidFill>
                <a:srgbClr val="000000"/>
              </a:solidFill>
            </a:endParaRPr>
          </a:p>
          <a:p>
            <a:pPr marL="338138" indent="-225425">
              <a:spcBef>
                <a:spcPct val="50000"/>
              </a:spcBef>
            </a:pPr>
            <a:endParaRPr lang="en-US" sz="1600" b="0" dirty="0" smtClean="0">
              <a:solidFill>
                <a:srgbClr val="000000"/>
              </a:solidFill>
            </a:endParaRP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665684" y="3234519"/>
            <a:ext cx="8027942" cy="707886"/>
          </a:xfrm>
          <a:prstGeom prst="chevron">
            <a:avLst>
              <a:gd name="adj" fmla="val 8875"/>
            </a:avLst>
          </a:prstGeom>
          <a:gradFill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6350" cap="flat" cmpd="dbl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338138" indent="-225425">
              <a:spcBef>
                <a:spcPct val="50000"/>
              </a:spcBef>
            </a:pPr>
            <a:r>
              <a:rPr lang="en-US" sz="1600" b="0" dirty="0" smtClean="0">
                <a:solidFill>
                  <a:srgbClr val="000000"/>
                </a:solidFill>
              </a:rPr>
              <a:t>The conditions have a description and are formulated as logical </a:t>
            </a:r>
          </a:p>
          <a:p>
            <a:pPr marL="338138" indent="-225425">
              <a:spcBef>
                <a:spcPct val="50000"/>
              </a:spcBef>
            </a:pPr>
            <a:r>
              <a:rPr lang="en-US" sz="1600" b="0" dirty="0" smtClean="0">
                <a:solidFill>
                  <a:srgbClr val="000000"/>
                </a:solidFill>
              </a:rPr>
              <a:t>expressions, using  the formula builder.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19366" y="2183636"/>
            <a:ext cx="6100550" cy="584775"/>
          </a:xfrm>
          <a:prstGeom prst="rect">
            <a:avLst/>
          </a:prstGeom>
          <a:solidFill>
            <a:schemeClr val="bg1"/>
          </a:solidFill>
          <a:ln>
            <a:solidFill>
              <a:srgbClr val="996633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marL="338138" indent="-225425">
              <a:spcBef>
                <a:spcPct val="50000"/>
              </a:spcBef>
            </a:pPr>
            <a:r>
              <a:rPr lang="en-US" sz="1600" b="0" dirty="0" smtClean="0">
                <a:solidFill>
                  <a:srgbClr val="000000"/>
                </a:solidFill>
              </a:rPr>
              <a:t>“If condition A is filled, option X applies, if condition B is filled</a:t>
            </a:r>
            <a:r>
              <a:rPr lang="en-US" sz="1600" b="0" dirty="0" smtClean="0">
                <a:solidFill>
                  <a:srgbClr val="000000"/>
                </a:solidFill>
              </a:rPr>
              <a:t>, </a:t>
            </a:r>
            <a:r>
              <a:rPr lang="en-US" sz="1600" b="0" dirty="0" smtClean="0">
                <a:solidFill>
                  <a:srgbClr val="000000"/>
                </a:solidFill>
              </a:rPr>
              <a:t>option Y </a:t>
            </a:r>
            <a:r>
              <a:rPr lang="en-US" sz="1600" b="0" dirty="0" smtClean="0">
                <a:solidFill>
                  <a:srgbClr val="000000"/>
                </a:solidFill>
              </a:rPr>
              <a:t>applies…otherwise</a:t>
            </a:r>
            <a:r>
              <a:rPr lang="en-US" sz="1600" b="0" dirty="0" smtClean="0">
                <a:solidFill>
                  <a:srgbClr val="000000"/>
                </a:solidFill>
              </a:rPr>
              <a:t>, option Z applies”</a:t>
            </a:r>
          </a:p>
        </p:txBody>
      </p:sp>
      <p:sp>
        <p:nvSpPr>
          <p:cNvPr id="10" name="Bevel 9"/>
          <p:cNvSpPr/>
          <p:nvPr/>
        </p:nvSpPr>
        <p:spPr bwMode="auto">
          <a:xfrm>
            <a:off x="436729" y="3425589"/>
            <a:ext cx="245659" cy="272955"/>
          </a:xfrm>
          <a:prstGeom prst="bevel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sp>
        <p:nvSpPr>
          <p:cNvPr id="11" name="Bevel 10"/>
          <p:cNvSpPr/>
          <p:nvPr/>
        </p:nvSpPr>
        <p:spPr bwMode="auto">
          <a:xfrm>
            <a:off x="423081" y="1937981"/>
            <a:ext cx="245659" cy="272955"/>
          </a:xfrm>
          <a:prstGeom prst="bevel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571167" y="1266519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585455" y="1931681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1093455" y="1326844"/>
            <a:ext cx="319747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 dirty="0" smtClean="0">
                <a:solidFill>
                  <a:schemeClr val="bg1">
                    <a:lumMod val="75000"/>
                  </a:schemeClr>
                </a:solidFill>
              </a:rPr>
              <a:t>Overview of Process Chain</a:t>
            </a:r>
            <a:endParaRPr lang="en-US" b="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1134730" y="1992006"/>
            <a:ext cx="28528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 dirty="0" smtClean="0"/>
              <a:t>Step by Step Procedure</a:t>
            </a:r>
            <a:endParaRPr lang="en-US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8" name="Rectangle 7"/>
          <p:cNvSpPr/>
          <p:nvPr/>
        </p:nvSpPr>
        <p:spPr>
          <a:xfrm>
            <a:off x="399245" y="1234695"/>
            <a:ext cx="8319752" cy="703287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marL="277813" indent="-177800" eaLnBrk="1" hangingPunct="1">
              <a:lnSpc>
                <a:spcPct val="120000"/>
              </a:lnSpc>
            </a:pPr>
            <a:r>
              <a:rPr lang="en-US" sz="1600" b="0" dirty="0" smtClean="0"/>
              <a:t>Drag and drop the “Decision between Multiple Alternatives” in to Process chain change</a:t>
            </a:r>
          </a:p>
          <a:p>
            <a:pPr marL="277813" indent="-177800" eaLnBrk="1" hangingPunct="1">
              <a:lnSpc>
                <a:spcPct val="120000"/>
              </a:lnSpc>
            </a:pPr>
            <a:r>
              <a:rPr lang="en-US" sz="1600" b="0" dirty="0" smtClean="0"/>
              <a:t> window</a:t>
            </a:r>
          </a:p>
        </p:txBody>
      </p:sp>
      <p:sp>
        <p:nvSpPr>
          <p:cNvPr id="10" name="Rectangle 9"/>
          <p:cNvSpPr/>
          <p:nvPr/>
        </p:nvSpPr>
        <p:spPr>
          <a:xfrm>
            <a:off x="2374714" y="290144"/>
            <a:ext cx="69057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0" i="1" dirty="0" smtClean="0"/>
              <a:t>Setting up of a Decision maker in Process Chain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00686" y="2251881"/>
            <a:ext cx="6819900" cy="316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Powerpoint Template 15">
      <a:dk1>
        <a:srgbClr val="000000"/>
      </a:dk1>
      <a:lt1>
        <a:srgbClr val="FFFFFF"/>
      </a:lt1>
      <a:dk2>
        <a:srgbClr val="000000"/>
      </a:dk2>
      <a:lt2>
        <a:srgbClr val="5F5F5F"/>
      </a:lt2>
      <a:accent1>
        <a:srgbClr val="B2B2B2"/>
      </a:accent1>
      <a:accent2>
        <a:srgbClr val="00CCFF"/>
      </a:accent2>
      <a:accent3>
        <a:srgbClr val="FFFFFF"/>
      </a:accent3>
      <a:accent4>
        <a:srgbClr val="000000"/>
      </a:accent4>
      <a:accent5>
        <a:srgbClr val="D5D5D5"/>
      </a:accent5>
      <a:accent6>
        <a:srgbClr val="00B9E7"/>
      </a:accent6>
      <a:hlink>
        <a:srgbClr val="08CE6B"/>
      </a:hlink>
      <a:folHlink>
        <a:srgbClr val="FFCC01"/>
      </a:folHlink>
    </a:clrScheme>
    <a:fontScheme name="Powerpoint Templat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Powerpoint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F5F5F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5C8A"/>
        </a:accent6>
        <a:hlink>
          <a:srgbClr val="339966"/>
        </a:hlink>
        <a:folHlink>
          <a:srgbClr val="FFA4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14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5F5F5F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15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B2B2B2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4_Custom Design">
  <a:themeElements>
    <a:clrScheme name="4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Custom Design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4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Powerpoint Template">
  <a:themeElements>
    <a:clrScheme name="1_Powerpoint Template 15">
      <a:dk1>
        <a:srgbClr val="000000"/>
      </a:dk1>
      <a:lt1>
        <a:srgbClr val="FFFFFF"/>
      </a:lt1>
      <a:dk2>
        <a:srgbClr val="000000"/>
      </a:dk2>
      <a:lt2>
        <a:srgbClr val="5F5F5F"/>
      </a:lt2>
      <a:accent1>
        <a:srgbClr val="B2B2B2"/>
      </a:accent1>
      <a:accent2>
        <a:srgbClr val="00CCFF"/>
      </a:accent2>
      <a:accent3>
        <a:srgbClr val="FFFFFF"/>
      </a:accent3>
      <a:accent4>
        <a:srgbClr val="000000"/>
      </a:accent4>
      <a:accent5>
        <a:srgbClr val="D5D5D5"/>
      </a:accent5>
      <a:accent6>
        <a:srgbClr val="00B9E7"/>
      </a:accent6>
      <a:hlink>
        <a:srgbClr val="08CE6B"/>
      </a:hlink>
      <a:folHlink>
        <a:srgbClr val="FFCC01"/>
      </a:folHlink>
    </a:clrScheme>
    <a:fontScheme name="1_Powerpoint Templat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1_Powerpoint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F5F5F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5C8A"/>
        </a:accent6>
        <a:hlink>
          <a:srgbClr val="339966"/>
        </a:hlink>
        <a:folHlink>
          <a:srgbClr val="FFA4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14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5F5F5F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15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B2B2B2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Powerpoint Template">
  <a:themeElements>
    <a:clrScheme name="Powerpoint Template 15">
      <a:dk1>
        <a:srgbClr val="000000"/>
      </a:dk1>
      <a:lt1>
        <a:srgbClr val="FFFFFF"/>
      </a:lt1>
      <a:dk2>
        <a:srgbClr val="000000"/>
      </a:dk2>
      <a:lt2>
        <a:srgbClr val="5F5F5F"/>
      </a:lt2>
      <a:accent1>
        <a:srgbClr val="B2B2B2"/>
      </a:accent1>
      <a:accent2>
        <a:srgbClr val="00CCFF"/>
      </a:accent2>
      <a:accent3>
        <a:srgbClr val="FFFFFF"/>
      </a:accent3>
      <a:accent4>
        <a:srgbClr val="000000"/>
      </a:accent4>
      <a:accent5>
        <a:srgbClr val="D5D5D5"/>
      </a:accent5>
      <a:accent6>
        <a:srgbClr val="00B9E7"/>
      </a:accent6>
      <a:hlink>
        <a:srgbClr val="08CE6B"/>
      </a:hlink>
      <a:folHlink>
        <a:srgbClr val="FFCC01"/>
      </a:folHlink>
    </a:clrScheme>
    <a:fontScheme name="Powerpoint Templat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Powerpoint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F5F5F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5C8A"/>
        </a:accent6>
        <a:hlink>
          <a:srgbClr val="339966"/>
        </a:hlink>
        <a:folHlink>
          <a:srgbClr val="FFA4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14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5F5F5F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15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B2B2B2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5_Custom Design">
  <a:themeElements>
    <a:clrScheme name="4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Custom Design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4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8_Custom Design">
  <a:themeElements>
    <a:clrScheme name="Custom Design 14">
      <a:dk1>
        <a:srgbClr val="000000"/>
      </a:dk1>
      <a:lt1>
        <a:srgbClr val="FFFFFF"/>
      </a:lt1>
      <a:dk2>
        <a:srgbClr val="000000"/>
      </a:dk2>
      <a:lt2>
        <a:srgbClr val="5F5F5F"/>
      </a:lt2>
      <a:accent1>
        <a:srgbClr val="5F5F5F"/>
      </a:accent1>
      <a:accent2>
        <a:srgbClr val="00CCFF"/>
      </a:accent2>
      <a:accent3>
        <a:srgbClr val="FFFFFF"/>
      </a:accent3>
      <a:accent4>
        <a:srgbClr val="000000"/>
      </a:accent4>
      <a:accent5>
        <a:srgbClr val="B6B6B6"/>
      </a:accent5>
      <a:accent6>
        <a:srgbClr val="00B9E7"/>
      </a:accent6>
      <a:hlink>
        <a:srgbClr val="08CE6B"/>
      </a:hlink>
      <a:folHlink>
        <a:srgbClr val="FFCC01"/>
      </a:folHlink>
    </a:clrScheme>
    <a:fontScheme name="8_Custom Design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F5F5F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5C8A"/>
        </a:accent6>
        <a:hlink>
          <a:srgbClr val="339966"/>
        </a:hlink>
        <a:folHlink>
          <a:srgbClr val="FFA4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14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5F5F5F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15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B2B2B2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Powerpoint Template 15">
    <a:dk1>
      <a:srgbClr val="000000"/>
    </a:dk1>
    <a:lt1>
      <a:srgbClr val="FFFFFF"/>
    </a:lt1>
    <a:dk2>
      <a:srgbClr val="000000"/>
    </a:dk2>
    <a:lt2>
      <a:srgbClr val="5F5F5F"/>
    </a:lt2>
    <a:accent1>
      <a:srgbClr val="B2B2B2"/>
    </a:accent1>
    <a:accent2>
      <a:srgbClr val="00CCFF"/>
    </a:accent2>
    <a:accent3>
      <a:srgbClr val="FFFFFF"/>
    </a:accent3>
    <a:accent4>
      <a:srgbClr val="000000"/>
    </a:accent4>
    <a:accent5>
      <a:srgbClr val="D5D5D5"/>
    </a:accent5>
    <a:accent6>
      <a:srgbClr val="00B9E7"/>
    </a:accent6>
    <a:hlink>
      <a:srgbClr val="08CE6B"/>
    </a:hlink>
    <a:folHlink>
      <a:srgbClr val="FFCC01"/>
    </a:folHlink>
  </a:clrScheme>
</a:themeOverride>
</file>

<file path=ppt/theme/themeOverride2.xml><?xml version="1.0" encoding="utf-8"?>
<a:themeOverride xmlns:a="http://schemas.openxmlformats.org/drawingml/2006/main">
  <a:clrScheme name="Powerpoint Template 15">
    <a:dk1>
      <a:srgbClr val="000000"/>
    </a:dk1>
    <a:lt1>
      <a:srgbClr val="FFFFFF"/>
    </a:lt1>
    <a:dk2>
      <a:srgbClr val="000000"/>
    </a:dk2>
    <a:lt2>
      <a:srgbClr val="5F5F5F"/>
    </a:lt2>
    <a:accent1>
      <a:srgbClr val="B2B2B2"/>
    </a:accent1>
    <a:accent2>
      <a:srgbClr val="00CCFF"/>
    </a:accent2>
    <a:accent3>
      <a:srgbClr val="FFFFFF"/>
    </a:accent3>
    <a:accent4>
      <a:srgbClr val="000000"/>
    </a:accent4>
    <a:accent5>
      <a:srgbClr val="D5D5D5"/>
    </a:accent5>
    <a:accent6>
      <a:srgbClr val="00B9E7"/>
    </a:accent6>
    <a:hlink>
      <a:srgbClr val="08CE6B"/>
    </a:hlink>
    <a:folHlink>
      <a:srgbClr val="FFCC01"/>
    </a:folHlink>
  </a:clrScheme>
</a:themeOverride>
</file>

<file path=ppt/theme/themeOverride3.xml><?xml version="1.0" encoding="utf-8"?>
<a:themeOverride xmlns:a="http://schemas.openxmlformats.org/drawingml/2006/main">
  <a:clrScheme name="Powerpoint Template 15">
    <a:dk1>
      <a:srgbClr val="000000"/>
    </a:dk1>
    <a:lt1>
      <a:srgbClr val="FFFFFF"/>
    </a:lt1>
    <a:dk2>
      <a:srgbClr val="000000"/>
    </a:dk2>
    <a:lt2>
      <a:srgbClr val="5F5F5F"/>
    </a:lt2>
    <a:accent1>
      <a:srgbClr val="B2B2B2"/>
    </a:accent1>
    <a:accent2>
      <a:srgbClr val="00CCFF"/>
    </a:accent2>
    <a:accent3>
      <a:srgbClr val="FFFFFF"/>
    </a:accent3>
    <a:accent4>
      <a:srgbClr val="000000"/>
    </a:accent4>
    <a:accent5>
      <a:srgbClr val="D5D5D5"/>
    </a:accent5>
    <a:accent6>
      <a:srgbClr val="00B9E7"/>
    </a:accent6>
    <a:hlink>
      <a:srgbClr val="08CE6B"/>
    </a:hlink>
    <a:folHlink>
      <a:srgbClr val="FFCC0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416</TotalTime>
  <Words>868</Words>
  <Application>Microsoft PowerPoint</Application>
  <PresentationFormat>On-screen Show (4:3)</PresentationFormat>
  <Paragraphs>122</Paragraphs>
  <Slides>19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blank</vt:lpstr>
      <vt:lpstr>4_Custom Design</vt:lpstr>
      <vt:lpstr>1_Powerpoint Template</vt:lpstr>
      <vt:lpstr>2_Powerpoint Template</vt:lpstr>
      <vt:lpstr>5_Custom Design</vt:lpstr>
      <vt:lpstr>8_Custom Design</vt:lpstr>
      <vt:lpstr>Slide 1</vt:lpstr>
      <vt:lpstr>Contents</vt:lpstr>
      <vt:lpstr>Slide 3</vt:lpstr>
      <vt:lpstr>    Overview</vt:lpstr>
      <vt:lpstr>    Introduction</vt:lpstr>
      <vt:lpstr>Process Type – Decision Between Multiple Alternatives</vt:lpstr>
      <vt:lpstr>      Introduction</vt:lpstr>
      <vt:lpstr>Slide 8</vt:lpstr>
      <vt:lpstr>Slide 9</vt:lpstr>
      <vt:lpstr>Variant Creation</vt:lpstr>
      <vt:lpstr>   Maintain Variant</vt:lpstr>
      <vt:lpstr>Decision Making</vt:lpstr>
      <vt:lpstr>Formula Builder - 1</vt:lpstr>
      <vt:lpstr>Formula Builder – 2 – Write Formulae</vt:lpstr>
      <vt:lpstr>Formula Builder – 2 – Formulae Definition</vt:lpstr>
      <vt:lpstr>Formula Builder – 2 – Defining Condition</vt:lpstr>
      <vt:lpstr>Slide 17</vt:lpstr>
      <vt:lpstr>Using Decision Maker in Process Chain</vt:lpstr>
      <vt:lpstr>Slide 19</vt:lpstr>
    </vt:vector>
  </TitlesOfParts>
  <Manager>Sushma Rajagopalan</Manager>
  <Company>L&amp;TInfotech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LTITL</dc:creator>
  <cp:lastModifiedBy>281694</cp:lastModifiedBy>
  <cp:revision>207</cp:revision>
  <dcterms:created xsi:type="dcterms:W3CDTF">2009-01-27T11:34:11Z</dcterms:created>
  <dcterms:modified xsi:type="dcterms:W3CDTF">2009-03-05T10:18:06Z</dcterms:modified>
</cp:coreProperties>
</file>