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 id="2147483672" r:id="rId2"/>
    <p:sldMasterId id="2147483673" r:id="rId3"/>
    <p:sldMasterId id="2147483777" r:id="rId4"/>
    <p:sldMasterId id="2147483790" r:id="rId5"/>
    <p:sldMasterId id="2147483883" r:id="rId6"/>
  </p:sldMasterIdLst>
  <p:notesMasterIdLst>
    <p:notesMasterId r:id="rId51"/>
  </p:notesMasterIdLst>
  <p:handoutMasterIdLst>
    <p:handoutMasterId r:id="rId52"/>
  </p:handoutMasterIdLst>
  <p:sldIdLst>
    <p:sldId id="374" r:id="rId7"/>
    <p:sldId id="361" r:id="rId8"/>
    <p:sldId id="410" r:id="rId9"/>
    <p:sldId id="510" r:id="rId10"/>
    <p:sldId id="381" r:id="rId11"/>
    <p:sldId id="511" r:id="rId12"/>
    <p:sldId id="512" r:id="rId13"/>
    <p:sldId id="513" r:id="rId14"/>
    <p:sldId id="514" r:id="rId15"/>
    <p:sldId id="547" r:id="rId16"/>
    <p:sldId id="515" r:id="rId17"/>
    <p:sldId id="516" r:id="rId18"/>
    <p:sldId id="517" r:id="rId19"/>
    <p:sldId id="525" r:id="rId20"/>
    <p:sldId id="522" r:id="rId21"/>
    <p:sldId id="550" r:id="rId22"/>
    <p:sldId id="520" r:id="rId23"/>
    <p:sldId id="521" r:id="rId24"/>
    <p:sldId id="529" r:id="rId25"/>
    <p:sldId id="535" r:id="rId26"/>
    <p:sldId id="539" r:id="rId27"/>
    <p:sldId id="536" r:id="rId28"/>
    <p:sldId id="538" r:id="rId29"/>
    <p:sldId id="537" r:id="rId30"/>
    <p:sldId id="552" r:id="rId31"/>
    <p:sldId id="553" r:id="rId32"/>
    <p:sldId id="554" r:id="rId33"/>
    <p:sldId id="555" r:id="rId34"/>
    <p:sldId id="556" r:id="rId35"/>
    <p:sldId id="557" r:id="rId36"/>
    <p:sldId id="558" r:id="rId37"/>
    <p:sldId id="559" r:id="rId38"/>
    <p:sldId id="560" r:id="rId39"/>
    <p:sldId id="561" r:id="rId40"/>
    <p:sldId id="562" r:id="rId41"/>
    <p:sldId id="563" r:id="rId42"/>
    <p:sldId id="564" r:id="rId43"/>
    <p:sldId id="551" r:id="rId44"/>
    <p:sldId id="531" r:id="rId45"/>
    <p:sldId id="540" r:id="rId46"/>
    <p:sldId id="541" r:id="rId47"/>
    <p:sldId id="542" r:id="rId48"/>
    <p:sldId id="543" r:id="rId49"/>
    <p:sldId id="372" r:id="rId50"/>
  </p:sldIdLst>
  <p:sldSz cx="9144000" cy="6858000" type="screen4x3"/>
  <p:notesSz cx="6858000" cy="9144000"/>
  <p:defaultTextStyle>
    <a:defPPr>
      <a:defRPr lang="en-US"/>
    </a:defPPr>
    <a:lvl1pPr algn="l" rtl="0" fontAlgn="base">
      <a:spcBef>
        <a:spcPct val="0"/>
      </a:spcBef>
      <a:spcAft>
        <a:spcPct val="0"/>
      </a:spcAft>
      <a:defRPr sz="2000" b="1" kern="1200">
        <a:solidFill>
          <a:schemeClr val="tx1"/>
        </a:solidFill>
        <a:latin typeface="Trebuchet MS" pitchFamily="34" charset="0"/>
        <a:ea typeface="+mn-ea"/>
        <a:cs typeface="+mn-cs"/>
      </a:defRPr>
    </a:lvl1pPr>
    <a:lvl2pPr marL="457200" algn="l" rtl="0" fontAlgn="base">
      <a:spcBef>
        <a:spcPct val="0"/>
      </a:spcBef>
      <a:spcAft>
        <a:spcPct val="0"/>
      </a:spcAft>
      <a:defRPr sz="2000" b="1" kern="1200">
        <a:solidFill>
          <a:schemeClr val="tx1"/>
        </a:solidFill>
        <a:latin typeface="Trebuchet MS" pitchFamily="34" charset="0"/>
        <a:ea typeface="+mn-ea"/>
        <a:cs typeface="+mn-cs"/>
      </a:defRPr>
    </a:lvl2pPr>
    <a:lvl3pPr marL="914400" algn="l" rtl="0" fontAlgn="base">
      <a:spcBef>
        <a:spcPct val="0"/>
      </a:spcBef>
      <a:spcAft>
        <a:spcPct val="0"/>
      </a:spcAft>
      <a:defRPr sz="2000" b="1" kern="1200">
        <a:solidFill>
          <a:schemeClr val="tx1"/>
        </a:solidFill>
        <a:latin typeface="Trebuchet MS" pitchFamily="34" charset="0"/>
        <a:ea typeface="+mn-ea"/>
        <a:cs typeface="+mn-cs"/>
      </a:defRPr>
    </a:lvl3pPr>
    <a:lvl4pPr marL="1371600" algn="l" rtl="0" fontAlgn="base">
      <a:spcBef>
        <a:spcPct val="0"/>
      </a:spcBef>
      <a:spcAft>
        <a:spcPct val="0"/>
      </a:spcAft>
      <a:defRPr sz="2000" b="1" kern="1200">
        <a:solidFill>
          <a:schemeClr val="tx1"/>
        </a:solidFill>
        <a:latin typeface="Trebuchet MS" pitchFamily="34" charset="0"/>
        <a:ea typeface="+mn-ea"/>
        <a:cs typeface="+mn-cs"/>
      </a:defRPr>
    </a:lvl4pPr>
    <a:lvl5pPr marL="1828800" algn="l" rtl="0" fontAlgn="base">
      <a:spcBef>
        <a:spcPct val="0"/>
      </a:spcBef>
      <a:spcAft>
        <a:spcPct val="0"/>
      </a:spcAft>
      <a:defRPr sz="2000" b="1" kern="1200">
        <a:solidFill>
          <a:schemeClr val="tx1"/>
        </a:solidFill>
        <a:latin typeface="Trebuchet MS" pitchFamily="34" charset="0"/>
        <a:ea typeface="+mn-ea"/>
        <a:cs typeface="+mn-cs"/>
      </a:defRPr>
    </a:lvl5pPr>
    <a:lvl6pPr marL="2286000" algn="l" defTabSz="914400" rtl="0" eaLnBrk="1" latinLnBrk="0" hangingPunct="1">
      <a:defRPr sz="2000" b="1" kern="1200">
        <a:solidFill>
          <a:schemeClr val="tx1"/>
        </a:solidFill>
        <a:latin typeface="Trebuchet MS" pitchFamily="34" charset="0"/>
        <a:ea typeface="+mn-ea"/>
        <a:cs typeface="+mn-cs"/>
      </a:defRPr>
    </a:lvl6pPr>
    <a:lvl7pPr marL="2743200" algn="l" defTabSz="914400" rtl="0" eaLnBrk="1" latinLnBrk="0" hangingPunct="1">
      <a:defRPr sz="2000" b="1" kern="1200">
        <a:solidFill>
          <a:schemeClr val="tx1"/>
        </a:solidFill>
        <a:latin typeface="Trebuchet MS" pitchFamily="34" charset="0"/>
        <a:ea typeface="+mn-ea"/>
        <a:cs typeface="+mn-cs"/>
      </a:defRPr>
    </a:lvl7pPr>
    <a:lvl8pPr marL="3200400" algn="l" defTabSz="914400" rtl="0" eaLnBrk="1" latinLnBrk="0" hangingPunct="1">
      <a:defRPr sz="2000" b="1" kern="1200">
        <a:solidFill>
          <a:schemeClr val="tx1"/>
        </a:solidFill>
        <a:latin typeface="Trebuchet MS" pitchFamily="34" charset="0"/>
        <a:ea typeface="+mn-ea"/>
        <a:cs typeface="+mn-cs"/>
      </a:defRPr>
    </a:lvl8pPr>
    <a:lvl9pPr marL="3657600" algn="l" defTabSz="914400" rtl="0" eaLnBrk="1" latinLnBrk="0" hangingPunct="1">
      <a:defRPr sz="2000" b="1" kern="1200">
        <a:solidFill>
          <a:schemeClr val="tx1"/>
        </a:solidFill>
        <a:latin typeface="Trebuchet M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EC9B"/>
    <a:srgbClr val="FFF2B9"/>
    <a:srgbClr val="CC6600"/>
    <a:srgbClr val="FFD961"/>
    <a:srgbClr val="FFFF99"/>
    <a:srgbClr val="FF9900"/>
    <a:srgbClr val="F5DB7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503" autoAdjust="0"/>
    <p:restoredTop sz="85714" autoAdjust="0"/>
  </p:normalViewPr>
  <p:slideViewPr>
    <p:cSldViewPr snapToGrid="0">
      <p:cViewPr varScale="1">
        <p:scale>
          <a:sx n="80" d="100"/>
          <a:sy n="80" d="100"/>
        </p:scale>
        <p:origin x="-192" y="-84"/>
      </p:cViewPr>
      <p:guideLst>
        <p:guide orient="horz" pos="2160"/>
        <p:guide pos="2880"/>
      </p:guideLst>
    </p:cSldViewPr>
  </p:slideViewPr>
  <p:outlineViewPr>
    <p:cViewPr>
      <p:scale>
        <a:sx n="33" d="100"/>
        <a:sy n="33" d="100"/>
      </p:scale>
      <p:origin x="0" y="5286"/>
    </p:cViewPr>
  </p:outlineViewPr>
  <p:notesTextViewPr>
    <p:cViewPr>
      <p:scale>
        <a:sx n="100" d="100"/>
        <a:sy n="100" d="100"/>
      </p:scale>
      <p:origin x="0" y="0"/>
    </p:cViewPr>
  </p:notesText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159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b="0">
                <a:latin typeface="Times" pitchFamily="18" charset="0"/>
              </a:defRPr>
            </a:lvl1pPr>
          </a:lstStyle>
          <a:p>
            <a:pPr>
              <a:defRPr/>
            </a:pPr>
            <a:endParaRPr lang="en-US"/>
          </a:p>
        </p:txBody>
      </p:sp>
      <p:sp>
        <p:nvSpPr>
          <p:cNvPr id="159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159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b="0">
                <a:latin typeface="Times" pitchFamily="18" charset="0"/>
              </a:defRPr>
            </a:lvl1pPr>
          </a:lstStyle>
          <a:p>
            <a:pPr>
              <a:defRPr/>
            </a:pPr>
            <a:fld id="{B13EAA46-3BD6-4A54-B239-52845893561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b="0">
                <a:latin typeface="Times" pitchFamily="18" charset="0"/>
              </a:defRPr>
            </a:lvl1pPr>
          </a:lstStyle>
          <a:p>
            <a:pPr>
              <a:defRPr/>
            </a:pPr>
            <a:endParaRPr lang="en-US"/>
          </a:p>
        </p:txBody>
      </p:sp>
      <p:sp>
        <p:nvSpPr>
          <p:cNvPr id="665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b="0">
                <a:latin typeface="Times" pitchFamily="18" charset="0"/>
              </a:defRPr>
            </a:lvl1pPr>
          </a:lstStyle>
          <a:p>
            <a:pPr>
              <a:defRPr/>
            </a:pPr>
            <a:fld id="{32397A47-5096-4729-BFF9-CAE8311CD98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spect="1" noChangeArrowheads="1" noTextEdit="1"/>
          </p:cNvSpPr>
          <p:nvPr>
            <p:ph type="sldImg"/>
          </p:nvPr>
        </p:nvSpPr>
        <p:spPr>
          <a:ln/>
        </p:spPr>
      </p:sp>
      <p:sp>
        <p:nvSpPr>
          <p:cNvPr id="69634"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Rot="1" noChangeAspect="1" noChangeArrowheads="1" noTextEdit="1"/>
          </p:cNvSpPr>
          <p:nvPr>
            <p:ph type="sldImg"/>
          </p:nvPr>
        </p:nvSpPr>
        <p:spPr>
          <a:ln/>
        </p:spPr>
      </p:sp>
      <p:sp>
        <p:nvSpPr>
          <p:cNvPr id="72706"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Rot="1" noChangeAspect="1" noChangeArrowheads="1" noTextEdit="1"/>
          </p:cNvSpPr>
          <p:nvPr>
            <p:ph type="sldImg"/>
          </p:nvPr>
        </p:nvSpPr>
        <p:spPr>
          <a:ln/>
        </p:spPr>
      </p:sp>
      <p:sp>
        <p:nvSpPr>
          <p:cNvPr id="80898"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Rot="1" noChangeAspect="1" noChangeArrowheads="1" noTextEdit="1"/>
          </p:cNvSpPr>
          <p:nvPr>
            <p:ph type="sldImg"/>
          </p:nvPr>
        </p:nvSpPr>
        <p:spPr>
          <a:ln/>
        </p:spPr>
      </p:sp>
      <p:sp>
        <p:nvSpPr>
          <p:cNvPr id="88066"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ChangeArrowheads="1" noTextEdit="1"/>
          </p:cNvSpPr>
          <p:nvPr>
            <p:ph type="sldImg"/>
          </p:nvPr>
        </p:nvSpPr>
        <p:spPr>
          <a:ln/>
        </p:spPr>
      </p:sp>
      <p:sp>
        <p:nvSpPr>
          <p:cNvPr id="98306"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Rot="1" noChangeAspect="1" noChangeArrowheads="1" noTextEdit="1"/>
          </p:cNvSpPr>
          <p:nvPr>
            <p:ph type="sldImg"/>
          </p:nvPr>
        </p:nvSpPr>
        <p:spPr>
          <a:ln/>
        </p:spPr>
      </p:sp>
      <p:sp>
        <p:nvSpPr>
          <p:cNvPr id="112642"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Rot="1" noChangeAspect="1" noChangeArrowheads="1" noTextEdit="1"/>
          </p:cNvSpPr>
          <p:nvPr>
            <p:ph type="sldImg"/>
          </p:nvPr>
        </p:nvSpPr>
        <p:spPr>
          <a:ln/>
        </p:spPr>
      </p:sp>
      <p:sp>
        <p:nvSpPr>
          <p:cNvPr id="119810"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562CB97D-6D6F-4070-AA50-FAF294CB99F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21FEA695-68C0-4B04-A72B-F4BFBC9AAB4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27FB89BB-BC9A-4603-9972-BB7BF8C19CC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r>
              <a:rPr lang="en-US" noProof="0" smtClean="0"/>
              <a:t>Click icon to add chart</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AD8A7E30-CDBD-4ECB-A079-9FC7B01D898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A519BF5F-E6AA-41AD-848D-4A7897D89FB3}"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729017EA-261C-469B-8B53-07B81448260E}"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D8D50065-E007-4136-A507-E1B7B9A65E83}"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B117EEA3-00C2-4354-B1CA-106140AB3855}"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C5EE5F98-FA97-430E-A79A-EB931B630F70}"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BC51DE4A-6BD9-47B3-B3FD-B77068663272}"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A42722F6-0028-43B9-ADFF-4B1C8CFEB4F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0D562509-638B-4F1D-9863-974836768DD3}"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54770EFE-2435-4523-BE58-F09B7D5B085F}"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DD888320-EF2B-48F5-8A61-BDF623DCE1AE}"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62E46675-ADD7-4E1C-A78A-70E0C70B9DD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40C4CD19-D417-4D84-818D-8D6F833E9762}"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7714271F-C441-4275-B4B0-6C86875B7582}"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C3C74939-A367-4D65-A7DA-FB9438E0EF77}"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7581A476-0FFE-4748-AC14-6C2045D605AD}"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A0936D0C-6812-4641-BEBB-21F961CB83F8}"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FA1EDB25-0373-47C9-A567-CF49D38E4839}"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CAD09D8A-43B4-4183-A44A-1D47FD8D714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73129BBC-58DF-4A43-9ADE-F6F5345BE998}"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314D9BD1-F694-487B-917D-77EAC027050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FFB579D8-F8BC-436F-9A3F-22B87E7740FE}"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5B6AF9C7-F347-4525-9295-437BDE741AA4}"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658FA1FE-1C14-4BBB-B153-BF4EF2C6B9E6}"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45ADA604-8F43-47DB-94E4-DF6902901D5B}"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8A5FE440-7A95-494C-9484-B0F14A76AA04}"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endParaRPr lang="en-US" noProof="0" smtClean="0"/>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F2A6A92A-3261-47F4-BC5D-C3CE661F6657}"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C415AC5-154F-45B7-B1E1-530B2A967A57}"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10188EFB-B61C-455E-B700-9458A30A7724}"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456D7CB4-CBDB-4E96-9F13-EA7A617ED89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BE5D4881-75A0-44EC-AC87-DEE4D311C9BC}"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89F22406-7249-4D36-A19A-67F35669C551}"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65727571-12BB-4F9D-8429-227FDFCFF545}"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D44948D5-4258-4329-9732-67873E2A97EB}"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3000E031-6572-4154-926B-7B01888D8A25}"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9735B138-A65F-4C99-8181-3ECD28BCB918}"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45B67800-2C5C-4C94-9F3E-5B8D213B1ECB}"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7BD4904A-9B4A-49AE-BE86-621274E00A1F}"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2C3755B2-0F66-4FE9-B499-637DBF4EDB29}"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7" descr="3dLogoH"/>
          <p:cNvPicPr>
            <a:picLocks noChangeAspect="1" noChangeArrowheads="1"/>
          </p:cNvPicPr>
          <p:nvPr/>
        </p:nvPicPr>
        <p:blipFill>
          <a:blip r:embed="rId2"/>
          <a:srcRect/>
          <a:stretch>
            <a:fillRect/>
          </a:stretch>
        </p:blipFill>
        <p:spPr bwMode="auto">
          <a:xfrm>
            <a:off x="5472113" y="5527675"/>
            <a:ext cx="3276600" cy="998538"/>
          </a:xfrm>
          <a:prstGeom prst="rect">
            <a:avLst/>
          </a:prstGeom>
          <a:noFill/>
          <a:ln w="9525">
            <a:noFill/>
            <a:miter lim="800000"/>
            <a:headEnd/>
            <a:tailEnd/>
          </a:ln>
        </p:spPr>
      </p:pic>
      <p:pic>
        <p:nvPicPr>
          <p:cNvPr id="5" name="Picture 5" descr="ppt_bgd1"/>
          <p:cNvPicPr>
            <a:picLocks noChangeAspect="1" noChangeArrowheads="1"/>
          </p:cNvPicPr>
          <p:nvPr/>
        </p:nvPicPr>
        <p:blipFill>
          <a:blip r:embed="rId3"/>
          <a:srcRect b="28658"/>
          <a:stretch>
            <a:fillRect/>
          </a:stretch>
        </p:blipFill>
        <p:spPr bwMode="auto">
          <a:xfrm>
            <a:off x="0" y="0"/>
            <a:ext cx="9144000" cy="4892675"/>
          </a:xfrm>
          <a:prstGeom prst="rect">
            <a:avLst/>
          </a:prstGeom>
          <a:noFill/>
          <a:ln w="9525">
            <a:noFill/>
            <a:miter lim="800000"/>
            <a:headEnd/>
            <a:tailEnd/>
          </a:ln>
        </p:spPr>
      </p:pic>
      <p:sp>
        <p:nvSpPr>
          <p:cNvPr id="6" name="Rectangle 10"/>
          <p:cNvSpPr>
            <a:spLocks noChangeArrowheads="1"/>
          </p:cNvSpPr>
          <p:nvPr/>
        </p:nvSpPr>
        <p:spPr bwMode="auto">
          <a:xfrm>
            <a:off x="4238625" y="3425825"/>
            <a:ext cx="4570413" cy="1481138"/>
          </a:xfrm>
          <a:prstGeom prst="rect">
            <a:avLst/>
          </a:prstGeom>
          <a:solidFill>
            <a:srgbClr val="FFCC01"/>
          </a:solidFill>
          <a:ln w="9525">
            <a:noFill/>
            <a:miter lim="800000"/>
            <a:headEnd/>
            <a:tailEnd/>
          </a:ln>
        </p:spPr>
        <p:txBody>
          <a:bodyPr wrap="none" anchor="ctr"/>
          <a:lstStyle/>
          <a:p>
            <a:pPr eaLnBrk="0" hangingPunct="0">
              <a:defRPr/>
            </a:pPr>
            <a:endParaRPr lang="en-US" dirty="0"/>
          </a:p>
        </p:txBody>
      </p:sp>
      <p:sp>
        <p:nvSpPr>
          <p:cNvPr id="2" name="Title 1"/>
          <p:cNvSpPr>
            <a:spLocks noGrp="1"/>
          </p:cNvSpPr>
          <p:nvPr>
            <p:ph type="title"/>
          </p:nvPr>
        </p:nvSpPr>
        <p:spPr>
          <a:xfrm>
            <a:off x="4781550" y="3829050"/>
            <a:ext cx="4111625" cy="97313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None/>
              <a:defRPr/>
            </a:lvl1pPr>
          </a:lstStyle>
          <a:p>
            <a:pPr lvl="0"/>
            <a:endParaRPr lang="en-US" dirty="0"/>
          </a:p>
        </p:txBody>
      </p:sp>
      <p:sp>
        <p:nvSpPr>
          <p:cNvPr id="7" name="Rectangle 15"/>
          <p:cNvSpPr>
            <a:spLocks noGrp="1" noChangeArrowheads="1"/>
          </p:cNvSpPr>
          <p:nvPr>
            <p:ph type="ftr" sz="quarter" idx="10"/>
          </p:nvPr>
        </p:nvSpPr>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7508F7E0-A902-4E33-B0B1-18BEB9C09CE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5D35F5EE-9457-4126-A4A1-32406200B4F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BAE2391B-E9E2-4CD1-B801-65AEA5704FD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7E690DB3-89E7-4F06-A7C7-CC5810682AC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eaLnBrk="0" hangingPunct="0">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lvl1pPr>
          </a:lstStyle>
          <a:p>
            <a:pPr>
              <a:defRPr/>
            </a:pPr>
            <a:fld id="{688A2B58-36E3-41A5-9D6F-F861E875FF8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Lst>
  <p:hf hdr="0" dt="0"/>
  <p:txStyles>
    <p:titleStyle>
      <a:lvl1pPr algn="l" rtl="0" fontAlgn="base">
        <a:spcBef>
          <a:spcPct val="0"/>
        </a:spcBef>
        <a:spcAft>
          <a:spcPct val="0"/>
        </a:spcAft>
        <a:defRPr sz="2400" i="1">
          <a:solidFill>
            <a:schemeClr val="tx2"/>
          </a:solidFill>
          <a:latin typeface="+mj-lt"/>
          <a:ea typeface="+mj-ea"/>
          <a:cs typeface="+mj-cs"/>
        </a:defRPr>
      </a:lvl1pPr>
      <a:lvl2pPr algn="l" rtl="0" fontAlgn="base">
        <a:spcBef>
          <a:spcPct val="0"/>
        </a:spcBef>
        <a:spcAft>
          <a:spcPct val="0"/>
        </a:spcAft>
        <a:defRPr sz="2400" i="1">
          <a:solidFill>
            <a:schemeClr val="tx2"/>
          </a:solidFill>
          <a:latin typeface="Trebuchet MS" pitchFamily="34" charset="0"/>
        </a:defRPr>
      </a:lvl2pPr>
      <a:lvl3pPr algn="l" rtl="0" fontAlgn="base">
        <a:spcBef>
          <a:spcPct val="0"/>
        </a:spcBef>
        <a:spcAft>
          <a:spcPct val="0"/>
        </a:spcAft>
        <a:defRPr sz="2400" i="1">
          <a:solidFill>
            <a:schemeClr val="tx2"/>
          </a:solidFill>
          <a:latin typeface="Trebuchet MS" pitchFamily="34" charset="0"/>
        </a:defRPr>
      </a:lvl3pPr>
      <a:lvl4pPr algn="l" rtl="0" fontAlgn="base">
        <a:spcBef>
          <a:spcPct val="0"/>
        </a:spcBef>
        <a:spcAft>
          <a:spcPct val="0"/>
        </a:spcAft>
        <a:defRPr sz="2400" i="1">
          <a:solidFill>
            <a:schemeClr val="tx2"/>
          </a:solidFill>
          <a:latin typeface="Trebuchet MS" pitchFamily="34" charset="0"/>
        </a:defRPr>
      </a:lvl4pPr>
      <a:lvl5pPr algn="l" rtl="0" fontAlgn="base">
        <a:spcBef>
          <a:spcPct val="0"/>
        </a:spcBef>
        <a:spcAft>
          <a:spcPct val="0"/>
        </a:spcAft>
        <a:defRPr sz="2400" i="1">
          <a:solidFill>
            <a:schemeClr val="tx2"/>
          </a:solidFill>
          <a:latin typeface="Trebuchet MS" pitchFamily="34" charset="0"/>
        </a:defRPr>
      </a:lvl5pPr>
      <a:lvl6pPr marL="457200" algn="l" rtl="0" eaLnBrk="1" fontAlgn="base" hangingPunct="1">
        <a:spcBef>
          <a:spcPct val="0"/>
        </a:spcBef>
        <a:spcAft>
          <a:spcPct val="0"/>
        </a:spcAft>
        <a:defRPr sz="2400" i="1">
          <a:solidFill>
            <a:schemeClr val="tx2"/>
          </a:solidFill>
          <a:latin typeface="Trebuchet MS" pitchFamily="34" charset="0"/>
        </a:defRPr>
      </a:lvl6pPr>
      <a:lvl7pPr marL="914400" algn="l" rtl="0" eaLnBrk="1" fontAlgn="base" hangingPunct="1">
        <a:spcBef>
          <a:spcPct val="0"/>
        </a:spcBef>
        <a:spcAft>
          <a:spcPct val="0"/>
        </a:spcAft>
        <a:defRPr sz="2400" i="1">
          <a:solidFill>
            <a:schemeClr val="tx2"/>
          </a:solidFill>
          <a:latin typeface="Trebuchet MS" pitchFamily="34" charset="0"/>
        </a:defRPr>
      </a:lvl7pPr>
      <a:lvl8pPr marL="1371600" algn="l" rtl="0" eaLnBrk="1" fontAlgn="base" hangingPunct="1">
        <a:spcBef>
          <a:spcPct val="0"/>
        </a:spcBef>
        <a:spcAft>
          <a:spcPct val="0"/>
        </a:spcAft>
        <a:defRPr sz="2400" i="1">
          <a:solidFill>
            <a:schemeClr val="tx2"/>
          </a:solidFill>
          <a:latin typeface="Trebuchet MS" pitchFamily="34" charset="0"/>
        </a:defRPr>
      </a:lvl8pPr>
      <a:lvl9pPr marL="1828800" algn="l" rtl="0" eaLnBrk="1" fontAlgn="base" hangingPunct="1">
        <a:spcBef>
          <a:spcPct val="0"/>
        </a:spcBef>
        <a:spcAft>
          <a:spcPct val="0"/>
        </a:spcAft>
        <a:defRPr sz="2400" i="1">
          <a:solidFill>
            <a:schemeClr val="tx2"/>
          </a:solidFill>
          <a:latin typeface="Trebuchet MS" pitchFamily="34" charset="0"/>
        </a:defRPr>
      </a:lvl9pPr>
    </p:titleStyle>
    <p:bodyStyle>
      <a:lvl1pPr marL="342900" indent="-342900" algn="l" rtl="0" fontAlgn="base">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fontAlgn="base">
        <a:spcBef>
          <a:spcPct val="20000"/>
        </a:spcBef>
        <a:spcAft>
          <a:spcPct val="0"/>
        </a:spcAft>
        <a:buClr>
          <a:schemeClr val="bg2"/>
        </a:buClr>
        <a:buFont typeface="Arial" charset="0"/>
        <a:buChar char="–"/>
        <a:defRPr sz="2000">
          <a:solidFill>
            <a:schemeClr val="tx1"/>
          </a:solidFill>
          <a:latin typeface="+mn-lt"/>
        </a:defRPr>
      </a:lvl2pPr>
      <a:lvl3pPr marL="1143000" indent="-228600" algn="l" rtl="0" fontAlgn="base">
        <a:spcBef>
          <a:spcPct val="20000"/>
        </a:spcBef>
        <a:spcAft>
          <a:spcPct val="0"/>
        </a:spcAft>
        <a:buClr>
          <a:schemeClr val="bg2"/>
        </a:buClr>
        <a:buChar char="•"/>
        <a:defRPr sz="2400">
          <a:solidFill>
            <a:schemeClr val="tx1"/>
          </a:solidFill>
          <a:latin typeface="+mn-lt"/>
        </a:defRPr>
      </a:lvl3pPr>
      <a:lvl4pPr marL="1600200" indent="-228600" algn="l" rtl="0" fontAlgn="base">
        <a:spcBef>
          <a:spcPct val="20000"/>
        </a:spcBef>
        <a:spcAft>
          <a:spcPct val="0"/>
        </a:spcAft>
        <a:buChar char="–"/>
        <a:defRPr sz="1600">
          <a:solidFill>
            <a:schemeClr val="tx1"/>
          </a:solidFill>
          <a:latin typeface="+mn-lt"/>
        </a:defRPr>
      </a:lvl4pPr>
      <a:lvl5pPr marL="2057400" indent="-228600" algn="l" rtl="0" fontAlgn="base">
        <a:spcBef>
          <a:spcPct val="20000"/>
        </a:spcBef>
        <a:spcAft>
          <a:spcPct val="0"/>
        </a:spcAft>
        <a:buChar char="»"/>
        <a:defRPr sz="1500">
          <a:solidFill>
            <a:schemeClr val="tx1"/>
          </a:solidFill>
          <a:latin typeface="+mn-lt"/>
        </a:defRPr>
      </a:lvl5pPr>
      <a:lvl6pPr marL="2514600" indent="-228600" algn="l" rtl="0" eaLnBrk="1" fontAlgn="base" hangingPunct="1">
        <a:spcBef>
          <a:spcPct val="20000"/>
        </a:spcBef>
        <a:spcAft>
          <a:spcPct val="0"/>
        </a:spcAft>
        <a:buChar char="»"/>
        <a:defRPr sz="1500">
          <a:solidFill>
            <a:schemeClr val="tx1"/>
          </a:solidFill>
          <a:latin typeface="+mn-lt"/>
        </a:defRPr>
      </a:lvl6pPr>
      <a:lvl7pPr marL="2971800" indent="-228600" algn="l" rtl="0" eaLnBrk="1" fontAlgn="base" hangingPunct="1">
        <a:spcBef>
          <a:spcPct val="20000"/>
        </a:spcBef>
        <a:spcAft>
          <a:spcPct val="0"/>
        </a:spcAft>
        <a:buChar char="»"/>
        <a:defRPr sz="1500">
          <a:solidFill>
            <a:schemeClr val="tx1"/>
          </a:solidFill>
          <a:latin typeface="+mn-lt"/>
        </a:defRPr>
      </a:lvl7pPr>
      <a:lvl8pPr marL="3429000" indent="-228600" algn="l" rtl="0" eaLnBrk="1" fontAlgn="base" hangingPunct="1">
        <a:spcBef>
          <a:spcPct val="20000"/>
        </a:spcBef>
        <a:spcAft>
          <a:spcPct val="0"/>
        </a:spcAft>
        <a:buChar char="»"/>
        <a:defRPr sz="1500">
          <a:solidFill>
            <a:schemeClr val="tx1"/>
          </a:solidFill>
          <a:latin typeface="+mn-lt"/>
        </a:defRPr>
      </a:lvl8pPr>
      <a:lvl9pPr marL="3886200" indent="-228600" algn="l" rtl="0" eaLnBrk="1" fontAlgn="base" hangingPunct="1">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eaLnBrk="0" hangingPunct="0">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solidFill>
                  <a:schemeClr val="bg1"/>
                </a:solidFill>
              </a:defRPr>
            </a:lvl1pPr>
          </a:lstStyle>
          <a:p>
            <a:pPr>
              <a:defRPr/>
            </a:pPr>
            <a:fld id="{C50BEA2D-94E7-4854-8FF0-7D01DDD2D712}" type="slidenum">
              <a:rPr lang="en-US"/>
              <a:pPr>
                <a:defRPr/>
              </a:pPr>
              <a:t>‹#›</a:t>
            </a:fld>
            <a:endParaRPr lang="en-US"/>
          </a:p>
        </p:txBody>
      </p:sp>
      <p:sp>
        <p:nvSpPr>
          <p:cNvPr id="14341"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14342"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14343"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6627"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30" name="Rectangle 6"/>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hf sldNum="0"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8915"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38916"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eaLnBrk="0" hangingPunct="0">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lvl1pPr>
          </a:lstStyle>
          <a:p>
            <a:pPr>
              <a:defRPr/>
            </a:pPr>
            <a:fld id="{125AB688-E71B-4C52-AF3E-F0F84E8E029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eaLnBrk="0" hangingPunct="0">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solidFill>
                  <a:schemeClr val="bg1"/>
                </a:solidFill>
              </a:defRPr>
            </a:lvl1pPr>
          </a:lstStyle>
          <a:p>
            <a:pPr>
              <a:defRPr/>
            </a:pPr>
            <a:fld id="{6C924683-8121-40C2-A0C9-E439D1417F32}" type="slidenum">
              <a:rPr lang="en-US"/>
              <a:pPr>
                <a:defRPr/>
              </a:pPr>
              <a:t>‹#›</a:t>
            </a:fld>
            <a:endParaRPr lang="en-US"/>
          </a:p>
        </p:txBody>
      </p:sp>
      <p:sp>
        <p:nvSpPr>
          <p:cNvPr id="52229"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52230"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52231"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4514" name="Rectangle 12"/>
          <p:cNvSpPr>
            <a:spLocks noGrp="1" noChangeArrowheads="1"/>
          </p:cNvSpPr>
          <p:nvPr>
            <p:ph type="body" idx="1"/>
          </p:nvPr>
        </p:nvSpPr>
        <p:spPr bwMode="auto">
          <a:xfrm>
            <a:off x="969963" y="5868988"/>
            <a:ext cx="3408362" cy="431800"/>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text styles</a:t>
            </a:r>
          </a:p>
        </p:txBody>
      </p:sp>
      <p:sp>
        <p:nvSpPr>
          <p:cNvPr id="9" name="Rectangle 15"/>
          <p:cNvSpPr>
            <a:spLocks noGrp="1" noChangeArrowheads="1"/>
          </p:cNvSpPr>
          <p:nvPr>
            <p:ph type="ftr" sz="quarter" idx="3"/>
          </p:nvPr>
        </p:nvSpPr>
        <p:spPr bwMode="auto">
          <a:xfrm>
            <a:off x="34925" y="6616700"/>
            <a:ext cx="3951288" cy="1968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3942" r:id="rId1"/>
  </p:sldLayoutIdLst>
  <p:hf sldNum="0" hdr="0" dt="0"/>
  <p:txStyles>
    <p:titleStyle>
      <a:lvl1pPr algn="l" rtl="0" eaLnBrk="0" fontAlgn="base" hangingPunct="0">
        <a:spcBef>
          <a:spcPct val="0"/>
        </a:spcBef>
        <a:spcAft>
          <a:spcPct val="0"/>
        </a:spcAft>
        <a:defRPr sz="2400">
          <a:solidFill>
            <a:schemeClr val="tx2"/>
          </a:solidFill>
          <a:latin typeface="Arial" pitchFamily="34" charset="0"/>
          <a:ea typeface="+mj-ea"/>
          <a:cs typeface="+mj-cs"/>
        </a:defRPr>
      </a:lvl1pPr>
      <a:lvl2pPr algn="l" rtl="0" eaLnBrk="0" fontAlgn="base" hangingPunct="0">
        <a:spcBef>
          <a:spcPct val="0"/>
        </a:spcBef>
        <a:spcAft>
          <a:spcPct val="0"/>
        </a:spcAft>
        <a:defRPr sz="2400">
          <a:solidFill>
            <a:schemeClr val="tx2"/>
          </a:solidFill>
          <a:latin typeface="Arial" pitchFamily="34" charset="0"/>
        </a:defRPr>
      </a:lvl2pPr>
      <a:lvl3pPr algn="l" rtl="0" eaLnBrk="0" fontAlgn="base" hangingPunct="0">
        <a:spcBef>
          <a:spcPct val="0"/>
        </a:spcBef>
        <a:spcAft>
          <a:spcPct val="0"/>
        </a:spcAft>
        <a:defRPr sz="2400">
          <a:solidFill>
            <a:schemeClr val="tx2"/>
          </a:solidFill>
          <a:latin typeface="Arial" pitchFamily="34" charset="0"/>
        </a:defRPr>
      </a:lvl3pPr>
      <a:lvl4pPr algn="l" rtl="0" eaLnBrk="0" fontAlgn="base" hangingPunct="0">
        <a:spcBef>
          <a:spcPct val="0"/>
        </a:spcBef>
        <a:spcAft>
          <a:spcPct val="0"/>
        </a:spcAft>
        <a:defRPr sz="2400">
          <a:solidFill>
            <a:schemeClr val="tx2"/>
          </a:solidFill>
          <a:latin typeface="Arial" pitchFamily="34" charset="0"/>
        </a:defRPr>
      </a:lvl4pPr>
      <a:lvl5pPr algn="l" rtl="0" eaLnBrk="0" fontAlgn="base" hangingPunct="0">
        <a:spcBef>
          <a:spcPct val="0"/>
        </a:spcBef>
        <a:spcAft>
          <a:spcPct val="0"/>
        </a:spcAft>
        <a:defRPr sz="2400">
          <a:solidFill>
            <a:schemeClr val="tx2"/>
          </a:solidFill>
          <a:latin typeface="Arial" pitchFamily="34" charset="0"/>
        </a:defRPr>
      </a:lvl5pPr>
      <a:lvl6pPr marL="457200" algn="l" rtl="0" fontAlgn="base">
        <a:spcBef>
          <a:spcPct val="0"/>
        </a:spcBef>
        <a:spcAft>
          <a:spcPct val="0"/>
        </a:spcAft>
        <a:defRPr sz="2400">
          <a:solidFill>
            <a:schemeClr val="tx2"/>
          </a:solidFill>
          <a:latin typeface="Trebuchet MS" pitchFamily="34" charset="0"/>
        </a:defRPr>
      </a:lvl6pPr>
      <a:lvl7pPr marL="914400" algn="l" rtl="0" fontAlgn="base">
        <a:spcBef>
          <a:spcPct val="0"/>
        </a:spcBef>
        <a:spcAft>
          <a:spcPct val="0"/>
        </a:spcAft>
        <a:defRPr sz="2400">
          <a:solidFill>
            <a:schemeClr val="tx2"/>
          </a:solidFill>
          <a:latin typeface="Trebuchet MS" pitchFamily="34" charset="0"/>
        </a:defRPr>
      </a:lvl7pPr>
      <a:lvl8pPr marL="1371600" algn="l" rtl="0" fontAlgn="base">
        <a:spcBef>
          <a:spcPct val="0"/>
        </a:spcBef>
        <a:spcAft>
          <a:spcPct val="0"/>
        </a:spcAft>
        <a:defRPr sz="2400">
          <a:solidFill>
            <a:schemeClr val="tx2"/>
          </a:solidFill>
          <a:latin typeface="Trebuchet MS" pitchFamily="34" charset="0"/>
        </a:defRPr>
      </a:lvl8pPr>
      <a:lvl9pPr marL="1828800" algn="l" rtl="0" fontAlgn="base">
        <a:spcBef>
          <a:spcPct val="0"/>
        </a:spcBef>
        <a:spcAft>
          <a:spcPct val="0"/>
        </a:spcAft>
        <a:defRPr sz="2400">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3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68611" name="Text Box 5"/>
          <p:cNvSpPr txBox="1">
            <a:spLocks noChangeArrowheads="1"/>
          </p:cNvSpPr>
          <p:nvPr/>
        </p:nvSpPr>
        <p:spPr bwMode="auto">
          <a:xfrm>
            <a:off x="4394200" y="3568700"/>
            <a:ext cx="4156075" cy="461963"/>
          </a:xfrm>
          <a:prstGeom prst="rect">
            <a:avLst/>
          </a:prstGeom>
          <a:noFill/>
          <a:ln w="9525">
            <a:noFill/>
            <a:miter lim="800000"/>
            <a:headEnd/>
            <a:tailEnd/>
          </a:ln>
        </p:spPr>
        <p:txBody>
          <a:bodyPr wrap="none">
            <a:spAutoFit/>
          </a:bodyPr>
          <a:lstStyle/>
          <a:p>
            <a:pPr eaLnBrk="0" hangingPunct="0"/>
            <a:r>
              <a:rPr lang="en-US" sz="2400" b="0"/>
              <a:t>Enterprise Data Warehousing</a:t>
            </a:r>
          </a:p>
        </p:txBody>
      </p:sp>
      <p:sp>
        <p:nvSpPr>
          <p:cNvPr id="68612" name="Text Box 6"/>
          <p:cNvSpPr txBox="1">
            <a:spLocks noChangeArrowheads="1"/>
          </p:cNvSpPr>
          <p:nvPr/>
        </p:nvSpPr>
        <p:spPr bwMode="auto">
          <a:xfrm>
            <a:off x="4378325" y="4367213"/>
            <a:ext cx="3957638" cy="400050"/>
          </a:xfrm>
          <a:prstGeom prst="rect">
            <a:avLst/>
          </a:prstGeom>
          <a:noFill/>
          <a:ln w="9525">
            <a:noFill/>
            <a:miter lim="800000"/>
            <a:headEnd/>
            <a:tailEnd/>
          </a:ln>
        </p:spPr>
        <p:txBody>
          <a:bodyPr wrap="none">
            <a:spAutoFit/>
          </a:bodyPr>
          <a:lstStyle/>
          <a:p>
            <a:pPr eaLnBrk="0" hangingPunct="0"/>
            <a:r>
              <a:rPr lang="en-US" b="0"/>
              <a:t>Presentation to Pratt &amp; Whitney</a:t>
            </a:r>
          </a:p>
        </p:txBody>
      </p:sp>
      <p:sp>
        <p:nvSpPr>
          <p:cNvPr id="68613" name="Text Box 5"/>
          <p:cNvSpPr txBox="1">
            <a:spLocks noChangeArrowheads="1"/>
          </p:cNvSpPr>
          <p:nvPr/>
        </p:nvSpPr>
        <p:spPr bwMode="auto">
          <a:xfrm>
            <a:off x="4454525" y="3995738"/>
            <a:ext cx="2811463" cy="400050"/>
          </a:xfrm>
          <a:prstGeom prst="rect">
            <a:avLst/>
          </a:prstGeom>
          <a:noFill/>
          <a:ln w="9525">
            <a:noFill/>
            <a:miter lim="800000"/>
            <a:headEnd/>
            <a:tailEnd/>
          </a:ln>
        </p:spPr>
        <p:txBody>
          <a:bodyPr wrap="none">
            <a:spAutoFit/>
          </a:bodyPr>
          <a:lstStyle/>
          <a:p>
            <a:pPr eaLnBrk="0" hangingPunct="0"/>
            <a:r>
              <a:rPr lang="en-US" b="0"/>
              <a:t>Administration Cockpit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9874" name="Slide Number Placeholder 4"/>
          <p:cNvSpPr>
            <a:spLocks noGrp="1"/>
          </p:cNvSpPr>
          <p:nvPr>
            <p:ph type="sldNum" sz="quarter" idx="11"/>
          </p:nvPr>
        </p:nvSpPr>
        <p:spPr>
          <a:noFill/>
        </p:spPr>
        <p:txBody>
          <a:bodyPr/>
          <a:lstStyle/>
          <a:p>
            <a:fld id="{85470A90-AFD0-4DB0-A90E-0DE3F4608CBF}" type="slidenum">
              <a:rPr lang="en-US" smtClean="0"/>
              <a:pPr/>
              <a:t>10</a:t>
            </a:fld>
            <a:endParaRPr lang="en-US" smtClean="0"/>
          </a:p>
        </p:txBody>
      </p:sp>
      <p:sp>
        <p:nvSpPr>
          <p:cNvPr id="6" name="Rectangle 3"/>
          <p:cNvSpPr txBox="1">
            <a:spLocks noChangeArrowheads="1"/>
          </p:cNvSpPr>
          <p:nvPr/>
        </p:nvSpPr>
        <p:spPr bwMode="auto">
          <a:xfrm>
            <a:off x="333375" y="1509713"/>
            <a:ext cx="8229600" cy="4525962"/>
          </a:xfrm>
          <a:prstGeom prst="rect">
            <a:avLst/>
          </a:prstGeom>
          <a:noFill/>
          <a:ln w="9525">
            <a:noFill/>
            <a:miter lim="800000"/>
            <a:headEnd/>
            <a:tailEnd/>
          </a:ln>
        </p:spPr>
        <p:txBody>
          <a:bodyPr/>
          <a:lstStyle/>
          <a:p>
            <a:pPr marL="449263" indent="-449263">
              <a:spcBef>
                <a:spcPct val="20000"/>
              </a:spcBef>
              <a:buClr>
                <a:schemeClr val="folHlink"/>
              </a:buClr>
              <a:buSzPct val="90000"/>
              <a:buFont typeface="Wingdings" pitchFamily="2" charset="2"/>
              <a:buNone/>
              <a:defRPr/>
            </a:pPr>
            <a:r>
              <a:rPr lang="en-US" sz="2200" b="0" kern="0" dirty="0">
                <a:latin typeface="+mn-lt"/>
              </a:rPr>
              <a:t>		</a:t>
            </a:r>
            <a:r>
              <a:rPr lang="en-US" sz="2200" b="0" kern="0" dirty="0">
                <a:solidFill>
                  <a:schemeClr val="bg1">
                    <a:lumMod val="75000"/>
                  </a:schemeClr>
                </a:solidFill>
                <a:latin typeface="+mn-lt"/>
              </a:rPr>
              <a:t>Conceptual Overview</a:t>
            </a: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57200" indent="-457200">
              <a:spcBef>
                <a:spcPct val="20000"/>
              </a:spcBef>
              <a:buClr>
                <a:schemeClr val="folHlink"/>
              </a:buClr>
              <a:buSzPct val="90000"/>
              <a:buFont typeface="Wingdings" pitchFamily="2" charset="2"/>
              <a:buNone/>
              <a:defRPr/>
            </a:pPr>
            <a:r>
              <a:rPr lang="en-US" sz="2200" b="0" kern="0" dirty="0">
                <a:latin typeface="+mn-lt"/>
              </a:rPr>
              <a:t>		New BI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Implementing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Running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BI Administration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Analysis Tools</a:t>
            </a:r>
          </a:p>
          <a:p>
            <a:pPr marL="457200" indent="-457200">
              <a:spcBef>
                <a:spcPct val="20000"/>
              </a:spcBef>
              <a:buClr>
                <a:schemeClr val="folHlink"/>
              </a:buClr>
              <a:buSzPct val="90000"/>
              <a:buFont typeface="+mj-lt"/>
              <a:buAutoNum type="arabicPeriod" startAt="2"/>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p:txBody>
      </p:sp>
      <p:sp>
        <p:nvSpPr>
          <p:cNvPr id="7" name="Oval 4"/>
          <p:cNvSpPr>
            <a:spLocks noChangeArrowheads="1"/>
          </p:cNvSpPr>
          <p:nvPr/>
        </p:nvSpPr>
        <p:spPr bwMode="auto">
          <a:xfrm>
            <a:off x="523875" y="1525588"/>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1</a:t>
            </a:r>
          </a:p>
        </p:txBody>
      </p:sp>
      <p:sp>
        <p:nvSpPr>
          <p:cNvPr id="79877" name="Oval 4"/>
          <p:cNvSpPr>
            <a:spLocks noChangeArrowheads="1"/>
          </p:cNvSpPr>
          <p:nvPr/>
        </p:nvSpPr>
        <p:spPr bwMode="auto">
          <a:xfrm>
            <a:off x="550863" y="2303463"/>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2</a:t>
            </a:r>
          </a:p>
        </p:txBody>
      </p:sp>
      <p:sp>
        <p:nvSpPr>
          <p:cNvPr id="9" name="Oval 4"/>
          <p:cNvSpPr>
            <a:spLocks noChangeArrowheads="1"/>
          </p:cNvSpPr>
          <p:nvPr/>
        </p:nvSpPr>
        <p:spPr bwMode="auto">
          <a:xfrm>
            <a:off x="592138" y="4692650"/>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5</a:t>
            </a:r>
            <a:endParaRPr lang="en-US" dirty="0">
              <a:solidFill>
                <a:schemeClr val="bg1"/>
              </a:solidFill>
            </a:endParaRPr>
          </a:p>
        </p:txBody>
      </p:sp>
      <p:sp>
        <p:nvSpPr>
          <p:cNvPr id="10" name="Oval 4"/>
          <p:cNvSpPr>
            <a:spLocks noChangeArrowheads="1"/>
          </p:cNvSpPr>
          <p:nvPr/>
        </p:nvSpPr>
        <p:spPr bwMode="auto">
          <a:xfrm>
            <a:off x="552450" y="3084513"/>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3</a:t>
            </a:r>
            <a:endParaRPr lang="en-US" dirty="0">
              <a:solidFill>
                <a:schemeClr val="bg1"/>
              </a:solidFill>
            </a:endParaRPr>
          </a:p>
        </p:txBody>
      </p:sp>
      <p:sp>
        <p:nvSpPr>
          <p:cNvPr id="11" name="Oval 4"/>
          <p:cNvSpPr>
            <a:spLocks noChangeArrowheads="1"/>
          </p:cNvSpPr>
          <p:nvPr/>
        </p:nvSpPr>
        <p:spPr bwMode="auto">
          <a:xfrm>
            <a:off x="595313" y="3946525"/>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4</a:t>
            </a:r>
            <a:endParaRPr lang="en-US" dirty="0">
              <a:solidFill>
                <a:schemeClr val="bg1"/>
              </a:solidFill>
            </a:endParaRPr>
          </a:p>
        </p:txBody>
      </p:sp>
      <p:sp>
        <p:nvSpPr>
          <p:cNvPr id="12" name="Oval 4"/>
          <p:cNvSpPr>
            <a:spLocks noChangeArrowheads="1"/>
          </p:cNvSpPr>
          <p:nvPr/>
        </p:nvSpPr>
        <p:spPr bwMode="auto">
          <a:xfrm>
            <a:off x="639763" y="5532438"/>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6</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1922" name="Slide Number Placeholder 4"/>
          <p:cNvSpPr>
            <a:spLocks noGrp="1"/>
          </p:cNvSpPr>
          <p:nvPr>
            <p:ph type="sldNum" sz="quarter" idx="11"/>
          </p:nvPr>
        </p:nvSpPr>
        <p:spPr>
          <a:noFill/>
        </p:spPr>
        <p:txBody>
          <a:bodyPr/>
          <a:lstStyle/>
          <a:p>
            <a:fld id="{9E0D2C47-6BA2-410E-9A45-ADB3CFFF78C5}" type="slidenum">
              <a:rPr lang="en-US" smtClean="0"/>
              <a:pPr/>
              <a:t>11</a:t>
            </a:fld>
            <a:endParaRPr lang="en-US" smtClean="0"/>
          </a:p>
        </p:txBody>
      </p:sp>
      <p:sp>
        <p:nvSpPr>
          <p:cNvPr id="81923" name="Rectangle 2"/>
          <p:cNvSpPr>
            <a:spLocks noGrp="1" noChangeArrowheads="1"/>
          </p:cNvSpPr>
          <p:nvPr>
            <p:ph type="title"/>
          </p:nvPr>
        </p:nvSpPr>
        <p:spPr>
          <a:xfrm>
            <a:off x="2620963" y="142875"/>
            <a:ext cx="6356350" cy="765175"/>
          </a:xfrm>
        </p:spPr>
        <p:txBody>
          <a:bodyPr/>
          <a:lstStyle/>
          <a:p>
            <a:r>
              <a:rPr lang="en-US" smtClean="0"/>
              <a:t>Events Occurred in Query Runtime Statistics</a:t>
            </a:r>
          </a:p>
        </p:txBody>
      </p:sp>
      <p:pic>
        <p:nvPicPr>
          <p:cNvPr id="81924" name="Picture 2"/>
          <p:cNvPicPr>
            <a:picLocks noChangeAspect="1" noChangeArrowheads="1"/>
          </p:cNvPicPr>
          <p:nvPr/>
        </p:nvPicPr>
        <p:blipFill>
          <a:blip r:embed="rId2"/>
          <a:srcRect/>
          <a:stretch>
            <a:fillRect/>
          </a:stretch>
        </p:blipFill>
        <p:spPr bwMode="auto">
          <a:xfrm>
            <a:off x="336550" y="1144588"/>
            <a:ext cx="8240713" cy="5249862"/>
          </a:xfrm>
          <a:prstGeom prst="rect">
            <a:avLst/>
          </a:prstGeom>
          <a:noFill/>
          <a:ln w="9525">
            <a:noFill/>
            <a:miter lim="800000"/>
            <a:headEnd/>
            <a:tailEnd/>
          </a:ln>
        </p:spPr>
      </p:pic>
      <p:sp>
        <p:nvSpPr>
          <p:cNvPr id="81928" name="Rectangle 5"/>
          <p:cNvSpPr>
            <a:spLocks noChangeArrowheads="1"/>
          </p:cNvSpPr>
          <p:nvPr/>
        </p:nvSpPr>
        <p:spPr bwMode="auto">
          <a:xfrm>
            <a:off x="7013575" y="6361113"/>
            <a:ext cx="1166813" cy="228600"/>
          </a:xfrm>
          <a:prstGeom prst="rect">
            <a:avLst/>
          </a:prstGeom>
          <a:noFill/>
          <a:ln w="9525">
            <a:noFill/>
            <a:miter lim="800000"/>
            <a:headEnd/>
            <a:tailEnd/>
          </a:ln>
        </p:spPr>
        <p:txBody>
          <a:bodyPr wrap="none">
            <a:spAutoFit/>
          </a:bodyPr>
          <a:lstStyle/>
          <a:p>
            <a:r>
              <a:rPr lang="en-US" sz="900"/>
              <a:t>*Copyright SAP AG</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2946" name="Slide Number Placeholder 4"/>
          <p:cNvSpPr>
            <a:spLocks noGrp="1"/>
          </p:cNvSpPr>
          <p:nvPr>
            <p:ph type="sldNum" sz="quarter" idx="11"/>
          </p:nvPr>
        </p:nvSpPr>
        <p:spPr>
          <a:noFill/>
        </p:spPr>
        <p:txBody>
          <a:bodyPr/>
          <a:lstStyle/>
          <a:p>
            <a:fld id="{C98B443A-E036-4A7A-94A3-8D7C4F86CA66}" type="slidenum">
              <a:rPr lang="en-US" smtClean="0"/>
              <a:pPr/>
              <a:t>12</a:t>
            </a:fld>
            <a:endParaRPr lang="en-US" smtClean="0"/>
          </a:p>
        </p:txBody>
      </p:sp>
      <p:sp>
        <p:nvSpPr>
          <p:cNvPr id="82947" name="Rectangle 2"/>
          <p:cNvSpPr>
            <a:spLocks noGrp="1" noChangeArrowheads="1"/>
          </p:cNvSpPr>
          <p:nvPr>
            <p:ph type="title"/>
          </p:nvPr>
        </p:nvSpPr>
        <p:spPr>
          <a:xfrm>
            <a:off x="2646363" y="142875"/>
            <a:ext cx="6356350" cy="765175"/>
          </a:xfrm>
        </p:spPr>
        <p:txBody>
          <a:bodyPr/>
          <a:lstStyle/>
          <a:p>
            <a:r>
              <a:rPr lang="en-US" smtClean="0"/>
              <a:t> BI Statistical Framework – </a:t>
            </a:r>
            <a:r>
              <a:rPr lang="en-US" sz="2000" smtClean="0"/>
              <a:t>New Event Concept</a:t>
            </a:r>
            <a:endParaRPr lang="en-US" smtClean="0"/>
          </a:p>
        </p:txBody>
      </p:sp>
      <p:pic>
        <p:nvPicPr>
          <p:cNvPr id="82948" name="Picture 2"/>
          <p:cNvPicPr>
            <a:picLocks noChangeAspect="1" noChangeArrowheads="1"/>
          </p:cNvPicPr>
          <p:nvPr/>
        </p:nvPicPr>
        <p:blipFill>
          <a:blip r:embed="rId2"/>
          <a:srcRect t="7660"/>
          <a:stretch>
            <a:fillRect/>
          </a:stretch>
        </p:blipFill>
        <p:spPr bwMode="auto">
          <a:xfrm>
            <a:off x="709613" y="1519238"/>
            <a:ext cx="7775575" cy="4662487"/>
          </a:xfrm>
          <a:prstGeom prst="rect">
            <a:avLst/>
          </a:prstGeom>
          <a:noFill/>
          <a:ln w="9525">
            <a:noFill/>
            <a:miter lim="800000"/>
            <a:headEnd/>
            <a:tailEnd/>
          </a:ln>
        </p:spPr>
      </p:pic>
      <p:sp>
        <p:nvSpPr>
          <p:cNvPr id="6" name="TextBox 5"/>
          <p:cNvSpPr txBox="1"/>
          <p:nvPr/>
        </p:nvSpPr>
        <p:spPr>
          <a:xfrm>
            <a:off x="927100" y="1158875"/>
            <a:ext cx="6145213" cy="338138"/>
          </a:xfrm>
          <a:prstGeom prst="rect">
            <a:avLst/>
          </a:prstGeom>
          <a:solidFill>
            <a:srgbClr val="FFD961"/>
          </a:solidFill>
          <a:effectLst>
            <a:outerShdw blurRad="76200" dist="12700" dir="8100000" sy="-23000" kx="800400" algn="br" rotWithShape="0">
              <a:prstClr val="black">
                <a:alpha val="20000"/>
              </a:prstClr>
            </a:outerShdw>
          </a:effectLst>
        </p:spPr>
        <p:txBody>
          <a:bodyPr wrap="none">
            <a:spAutoFit/>
          </a:bodyPr>
          <a:lstStyle/>
          <a:p>
            <a:pPr eaLnBrk="0" hangingPunct="0">
              <a:defRPr/>
            </a:pPr>
            <a:r>
              <a:rPr lang="en-US" sz="1600" dirty="0"/>
              <a:t>Example from the new BI query runtime statistics framework:</a:t>
            </a:r>
            <a:endParaRPr lang="en-US" sz="1600" dirty="0"/>
          </a:p>
        </p:txBody>
      </p:sp>
      <p:sp>
        <p:nvSpPr>
          <p:cNvPr id="82951" name="Rectangle 5"/>
          <p:cNvSpPr>
            <a:spLocks noChangeArrowheads="1"/>
          </p:cNvSpPr>
          <p:nvPr/>
        </p:nvSpPr>
        <p:spPr bwMode="auto">
          <a:xfrm>
            <a:off x="7013575" y="6149975"/>
            <a:ext cx="1166813" cy="228600"/>
          </a:xfrm>
          <a:prstGeom prst="rect">
            <a:avLst/>
          </a:prstGeom>
          <a:noFill/>
          <a:ln w="9525">
            <a:noFill/>
            <a:miter lim="800000"/>
            <a:headEnd/>
            <a:tailEnd/>
          </a:ln>
        </p:spPr>
        <p:txBody>
          <a:bodyPr wrap="none">
            <a:spAutoFit/>
          </a:bodyPr>
          <a:lstStyle/>
          <a:p>
            <a:r>
              <a:rPr lang="en-US" sz="900"/>
              <a:t>*Copyright SAP AG</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3970" name="Slide Number Placeholder 4"/>
          <p:cNvSpPr>
            <a:spLocks noGrp="1"/>
          </p:cNvSpPr>
          <p:nvPr>
            <p:ph type="sldNum" sz="quarter" idx="11"/>
          </p:nvPr>
        </p:nvSpPr>
        <p:spPr>
          <a:noFill/>
        </p:spPr>
        <p:txBody>
          <a:bodyPr/>
          <a:lstStyle/>
          <a:p>
            <a:fld id="{9BE9F43B-8125-4F88-96CC-AF7F047FB61B}" type="slidenum">
              <a:rPr lang="en-US" smtClean="0"/>
              <a:pPr/>
              <a:t>13</a:t>
            </a:fld>
            <a:endParaRPr lang="en-US" smtClean="0"/>
          </a:p>
        </p:txBody>
      </p:sp>
      <p:sp>
        <p:nvSpPr>
          <p:cNvPr id="83971" name="Rectangle 2"/>
          <p:cNvSpPr>
            <a:spLocks noGrp="1" noChangeArrowheads="1"/>
          </p:cNvSpPr>
          <p:nvPr>
            <p:ph type="title"/>
          </p:nvPr>
        </p:nvSpPr>
        <p:spPr>
          <a:xfrm>
            <a:off x="2606675" y="142875"/>
            <a:ext cx="6356350" cy="765175"/>
          </a:xfrm>
        </p:spPr>
        <p:txBody>
          <a:bodyPr/>
          <a:lstStyle/>
          <a:p>
            <a:r>
              <a:rPr lang="en-US" smtClean="0"/>
              <a:t> BI Statistical Framework – New Event Concept</a:t>
            </a:r>
          </a:p>
        </p:txBody>
      </p:sp>
      <p:pic>
        <p:nvPicPr>
          <p:cNvPr id="83972" name="Picture 2"/>
          <p:cNvPicPr>
            <a:picLocks noChangeAspect="1" noChangeArrowheads="1"/>
          </p:cNvPicPr>
          <p:nvPr/>
        </p:nvPicPr>
        <p:blipFill>
          <a:blip r:embed="rId2"/>
          <a:srcRect l="56812"/>
          <a:stretch>
            <a:fillRect/>
          </a:stretch>
        </p:blipFill>
        <p:spPr bwMode="auto">
          <a:xfrm>
            <a:off x="4970463" y="1171575"/>
            <a:ext cx="3349625" cy="5075238"/>
          </a:xfrm>
          <a:prstGeom prst="rect">
            <a:avLst/>
          </a:prstGeom>
          <a:noFill/>
          <a:ln w="9525">
            <a:noFill/>
            <a:miter lim="800000"/>
            <a:headEnd/>
            <a:tailEnd/>
          </a:ln>
        </p:spPr>
      </p:pic>
      <p:sp>
        <p:nvSpPr>
          <p:cNvPr id="6" name="TextBox 5"/>
          <p:cNvSpPr txBox="1"/>
          <p:nvPr/>
        </p:nvSpPr>
        <p:spPr>
          <a:xfrm>
            <a:off x="489396" y="1326523"/>
            <a:ext cx="1178528" cy="400110"/>
          </a:xfrm>
          <a:prstGeom prst="rect">
            <a:avLst/>
          </a:prstGeom>
          <a:solidFill>
            <a:srgbClr val="FFCC66"/>
          </a:solidFill>
          <a:effectLst>
            <a:innerShdw blurRad="63500" dist="50800" dir="10800000">
              <a:prstClr val="black">
                <a:alpha val="50000"/>
              </a:prstClr>
            </a:innerShdw>
          </a:effectLst>
        </p:spPr>
        <p:txBody>
          <a:bodyPr wrap="none">
            <a:spAutoFit/>
          </a:bodyPr>
          <a:lstStyle/>
          <a:p>
            <a:pPr eaLnBrk="0" hangingPunct="0">
              <a:defRPr/>
            </a:pPr>
            <a:r>
              <a:rPr lang="en-US" dirty="0"/>
              <a:t>Event ID</a:t>
            </a:r>
          </a:p>
        </p:txBody>
      </p:sp>
      <p:sp>
        <p:nvSpPr>
          <p:cNvPr id="7" name="TextBox 6"/>
          <p:cNvSpPr txBox="1"/>
          <p:nvPr/>
        </p:nvSpPr>
        <p:spPr>
          <a:xfrm>
            <a:off x="259307" y="1801503"/>
            <a:ext cx="4603359" cy="3943580"/>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path path="circle">
              <a:fillToRect l="50000" t="50000" r="50000" b="50000"/>
            </a:path>
            <a:tileRect/>
          </a:gradFill>
          <a:effectLst>
            <a:innerShdw blurRad="63500" dist="50800" dir="8100000">
              <a:prstClr val="black">
                <a:alpha val="50000"/>
              </a:prstClr>
            </a:innerShdw>
          </a:effectLst>
        </p:spPr>
        <p:txBody>
          <a:bodyPr>
            <a:spAutoFit/>
          </a:bodyPr>
          <a:lstStyle/>
          <a:p>
            <a:pPr eaLnBrk="0" hangingPunct="0">
              <a:lnSpc>
                <a:spcPct val="120000"/>
              </a:lnSpc>
              <a:buFont typeface="Wingdings" pitchFamily="2" charset="2"/>
              <a:buChar char="§"/>
              <a:defRPr/>
            </a:pPr>
            <a:r>
              <a:rPr lang="en-US" sz="1800" dirty="0"/>
              <a:t> </a:t>
            </a:r>
            <a:r>
              <a:rPr lang="en-US" sz="1600" b="0" dirty="0"/>
              <a:t>At many different events in processing,</a:t>
            </a:r>
          </a:p>
          <a:p>
            <a:pPr eaLnBrk="0" hangingPunct="0">
              <a:lnSpc>
                <a:spcPct val="120000"/>
              </a:lnSpc>
              <a:defRPr/>
            </a:pPr>
            <a:r>
              <a:rPr lang="en-US" sz="1600" b="0" dirty="0"/>
              <a:t>   runtime information gets collected</a:t>
            </a:r>
          </a:p>
          <a:p>
            <a:pPr eaLnBrk="0" hangingPunct="0">
              <a:lnSpc>
                <a:spcPct val="120000"/>
              </a:lnSpc>
              <a:buFont typeface="Wingdings" pitchFamily="2" charset="2"/>
              <a:buChar char="§"/>
              <a:defRPr/>
            </a:pPr>
            <a:r>
              <a:rPr lang="en-US" sz="1600" b="0" dirty="0"/>
              <a:t> Common concept used in query runtime,</a:t>
            </a:r>
          </a:p>
          <a:p>
            <a:pPr eaLnBrk="0" hangingPunct="0">
              <a:lnSpc>
                <a:spcPct val="120000"/>
              </a:lnSpc>
              <a:defRPr/>
            </a:pPr>
            <a:r>
              <a:rPr lang="en-US" sz="1600" b="0" dirty="0"/>
              <a:t>   planning and warehouse management </a:t>
            </a:r>
          </a:p>
          <a:p>
            <a:pPr eaLnBrk="0" hangingPunct="0">
              <a:lnSpc>
                <a:spcPct val="120000"/>
              </a:lnSpc>
              <a:defRPr/>
            </a:pPr>
            <a:r>
              <a:rPr lang="en-US" sz="1600" b="0" dirty="0"/>
              <a:t>   statistics</a:t>
            </a:r>
          </a:p>
          <a:p>
            <a:pPr eaLnBrk="0" hangingPunct="0">
              <a:lnSpc>
                <a:spcPct val="120000"/>
              </a:lnSpc>
              <a:buFont typeface="Wingdings" pitchFamily="2" charset="2"/>
              <a:buChar char="§"/>
              <a:defRPr/>
            </a:pPr>
            <a:r>
              <a:rPr lang="en-US" sz="1600" b="0" dirty="0"/>
              <a:t> Guarantees flexibility for further </a:t>
            </a:r>
          </a:p>
          <a:p>
            <a:pPr eaLnBrk="0" hangingPunct="0">
              <a:lnSpc>
                <a:spcPct val="120000"/>
              </a:lnSpc>
              <a:defRPr/>
            </a:pPr>
            <a:r>
              <a:rPr lang="en-US" sz="1600" b="0" dirty="0"/>
              <a:t>   extensions</a:t>
            </a:r>
          </a:p>
          <a:p>
            <a:pPr eaLnBrk="0" hangingPunct="0">
              <a:lnSpc>
                <a:spcPct val="120000"/>
              </a:lnSpc>
              <a:buFont typeface="Wingdings" pitchFamily="2" charset="2"/>
              <a:buChar char="§"/>
              <a:defRPr/>
            </a:pPr>
            <a:r>
              <a:rPr lang="en-US" sz="1600" b="0" dirty="0"/>
              <a:t> Is the basis for end to end runtime </a:t>
            </a:r>
          </a:p>
          <a:p>
            <a:pPr eaLnBrk="0" hangingPunct="0">
              <a:lnSpc>
                <a:spcPct val="120000"/>
              </a:lnSpc>
              <a:defRPr/>
            </a:pPr>
            <a:r>
              <a:rPr lang="en-US" sz="1600" b="0" dirty="0"/>
              <a:t>   monitoring of processing in SAP</a:t>
            </a:r>
          </a:p>
          <a:p>
            <a:pPr eaLnBrk="0" hangingPunct="0">
              <a:lnSpc>
                <a:spcPct val="120000"/>
              </a:lnSpc>
              <a:defRPr/>
            </a:pPr>
            <a:r>
              <a:rPr lang="en-US" sz="1600" b="0" dirty="0"/>
              <a:t>   NetWeaver BI</a:t>
            </a:r>
          </a:p>
          <a:p>
            <a:pPr eaLnBrk="0" hangingPunct="0">
              <a:lnSpc>
                <a:spcPct val="120000"/>
              </a:lnSpc>
              <a:buFont typeface="Wingdings" pitchFamily="2" charset="2"/>
              <a:buChar char="§"/>
              <a:defRPr/>
            </a:pPr>
            <a:r>
              <a:rPr lang="en-US" sz="1600" b="0" dirty="0"/>
              <a:t> Depending on the event, the time is </a:t>
            </a:r>
          </a:p>
          <a:p>
            <a:pPr eaLnBrk="0" hangingPunct="0">
              <a:lnSpc>
                <a:spcPct val="120000"/>
              </a:lnSpc>
              <a:defRPr/>
            </a:pPr>
            <a:r>
              <a:rPr lang="en-US" sz="1600" b="0" dirty="0"/>
              <a:t>   measured from start to end point or only</a:t>
            </a:r>
          </a:p>
          <a:p>
            <a:pPr eaLnBrk="0" hangingPunct="0">
              <a:lnSpc>
                <a:spcPct val="120000"/>
              </a:lnSpc>
              <a:defRPr/>
            </a:pPr>
            <a:r>
              <a:rPr lang="en-US" sz="1600" b="0" dirty="0"/>
              <a:t>   at end point (time since last end point) </a:t>
            </a:r>
            <a:endParaRPr lang="en-US" sz="1600" dirty="0"/>
          </a:p>
        </p:txBody>
      </p:sp>
      <p:sp>
        <p:nvSpPr>
          <p:cNvPr id="8" name="TextBox 7"/>
          <p:cNvSpPr txBox="1"/>
          <p:nvPr/>
        </p:nvSpPr>
        <p:spPr>
          <a:xfrm>
            <a:off x="2743969" y="5835091"/>
            <a:ext cx="1999265" cy="584775"/>
          </a:xfrm>
          <a:prstGeom prst="rect">
            <a:avLst/>
          </a:prstGeom>
          <a:solidFill>
            <a:srgbClr val="FFCC66"/>
          </a:solidFill>
          <a:effectLst>
            <a:innerShdw blurRad="63500" dist="50800" dir="10800000">
              <a:prstClr val="black">
                <a:alpha val="50000"/>
              </a:prstClr>
            </a:innerShdw>
          </a:effectLst>
        </p:spPr>
        <p:txBody>
          <a:bodyPr wrap="none">
            <a:spAutoFit/>
          </a:bodyPr>
          <a:lstStyle/>
          <a:p>
            <a:pPr eaLnBrk="0" hangingPunct="0">
              <a:defRPr/>
            </a:pPr>
            <a:r>
              <a:rPr lang="en-US" sz="1600" dirty="0"/>
              <a:t>Excerpt from table</a:t>
            </a:r>
          </a:p>
          <a:p>
            <a:pPr eaLnBrk="0" hangingPunct="0">
              <a:defRPr/>
            </a:pPr>
            <a:r>
              <a:rPr lang="en-US" sz="1600" dirty="0"/>
              <a:t>RSDDSTATEVENTS</a:t>
            </a:r>
            <a:endParaRPr lang="en-US" sz="1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4994" name="Slide Number Placeholder 4"/>
          <p:cNvSpPr>
            <a:spLocks noGrp="1"/>
          </p:cNvSpPr>
          <p:nvPr>
            <p:ph type="sldNum" sz="quarter" idx="11"/>
          </p:nvPr>
        </p:nvSpPr>
        <p:spPr>
          <a:noFill/>
        </p:spPr>
        <p:txBody>
          <a:bodyPr/>
          <a:lstStyle/>
          <a:p>
            <a:fld id="{3FDC0BEB-FA93-4FF1-A7B1-F5A17E8884D1}" type="slidenum">
              <a:rPr lang="en-US" smtClean="0"/>
              <a:pPr/>
              <a:t>14</a:t>
            </a:fld>
            <a:endParaRPr lang="en-US" smtClean="0"/>
          </a:p>
        </p:txBody>
      </p:sp>
      <p:sp>
        <p:nvSpPr>
          <p:cNvPr id="84995" name="Rectangle 2"/>
          <p:cNvSpPr>
            <a:spLocks noGrp="1" noChangeArrowheads="1"/>
          </p:cNvSpPr>
          <p:nvPr>
            <p:ph type="title"/>
          </p:nvPr>
        </p:nvSpPr>
        <p:spPr/>
        <p:txBody>
          <a:bodyPr/>
          <a:lstStyle/>
          <a:p>
            <a:r>
              <a:rPr lang="en-US" smtClean="0"/>
              <a:t> New BI Statistics – Source Tables</a:t>
            </a:r>
          </a:p>
        </p:txBody>
      </p:sp>
      <p:sp>
        <p:nvSpPr>
          <p:cNvPr id="6" name="TextBox 5"/>
          <p:cNvSpPr txBox="1"/>
          <p:nvPr/>
        </p:nvSpPr>
        <p:spPr>
          <a:xfrm>
            <a:off x="920358" y="1469534"/>
            <a:ext cx="7568548" cy="984885"/>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path path="circle">
              <a:fillToRect l="50000" t="50000" r="50000" b="50000"/>
            </a:path>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defRPr/>
            </a:pPr>
            <a:r>
              <a:rPr lang="en-US" dirty="0"/>
              <a:t>OLAP Statistics</a:t>
            </a:r>
          </a:p>
          <a:p>
            <a:pPr eaLnBrk="0" hangingPunct="0">
              <a:buFont typeface="Wingdings" pitchFamily="2" charset="2"/>
              <a:buChar char="û"/>
              <a:defRPr/>
            </a:pPr>
            <a:r>
              <a:rPr lang="en-US" dirty="0"/>
              <a:t> </a:t>
            </a:r>
            <a:r>
              <a:rPr lang="en-US" sz="1800" b="0" dirty="0"/>
              <a:t>Front-end &amp; OLAP Statistics:   	RSDDSTST_OLAP (DB View)   </a:t>
            </a:r>
          </a:p>
          <a:p>
            <a:pPr eaLnBrk="0" hangingPunct="0">
              <a:buFont typeface="Wingdings" pitchFamily="2" charset="2"/>
              <a:buChar char="û"/>
              <a:defRPr/>
            </a:pPr>
            <a:r>
              <a:rPr lang="en-US" sz="1800" b="0" dirty="0"/>
              <a:t> Data Manager Statistics:              RSDDSTST_DM (DB View)</a:t>
            </a:r>
            <a:endParaRPr lang="en-US" b="0" dirty="0"/>
          </a:p>
        </p:txBody>
      </p:sp>
      <p:sp>
        <p:nvSpPr>
          <p:cNvPr id="7" name="TextBox 6"/>
          <p:cNvSpPr txBox="1"/>
          <p:nvPr/>
        </p:nvSpPr>
        <p:spPr>
          <a:xfrm>
            <a:off x="885532" y="2833512"/>
            <a:ext cx="7617021" cy="1261884"/>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54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defRPr/>
            </a:pPr>
            <a:r>
              <a:rPr lang="en-US" dirty="0"/>
              <a:t>WHM Statistics</a:t>
            </a:r>
          </a:p>
          <a:p>
            <a:pPr eaLnBrk="0" hangingPunct="0">
              <a:buFont typeface="Wingdings" pitchFamily="2" charset="2"/>
              <a:buChar char="û"/>
              <a:defRPr/>
            </a:pPr>
            <a:r>
              <a:rPr lang="en-US" dirty="0"/>
              <a:t> </a:t>
            </a:r>
            <a:r>
              <a:rPr lang="en-US" sz="1800" b="0" dirty="0"/>
              <a:t>Process Chain Statistics:            RSPCLOGCHAIN, RSPCPROCESSLOG</a:t>
            </a:r>
          </a:p>
          <a:p>
            <a:pPr eaLnBrk="0" hangingPunct="0">
              <a:buFont typeface="Wingdings" pitchFamily="2" charset="2"/>
              <a:buChar char="û"/>
              <a:defRPr/>
            </a:pPr>
            <a:r>
              <a:rPr lang="en-US" sz="1800" b="0" dirty="0"/>
              <a:t> DTP Statistics:        	             RSDDSTATDTP, RSBKREQUEST	</a:t>
            </a:r>
          </a:p>
          <a:p>
            <a:pPr eaLnBrk="0" hangingPunct="0">
              <a:buFont typeface="Wingdings" pitchFamily="2" charset="2"/>
              <a:buChar char="û"/>
              <a:defRPr/>
            </a:pPr>
            <a:r>
              <a:rPr lang="en-US" sz="1800" b="0" dirty="0"/>
              <a:t> Info Package Statistics:               RSDDSTATWHM </a:t>
            </a:r>
            <a:endParaRPr lang="en-US" b="0" dirty="0"/>
          </a:p>
        </p:txBody>
      </p:sp>
      <p:sp>
        <p:nvSpPr>
          <p:cNvPr id="8" name="Rectangle 7"/>
          <p:cNvSpPr/>
          <p:nvPr/>
        </p:nvSpPr>
        <p:spPr>
          <a:xfrm>
            <a:off x="913724" y="4478827"/>
            <a:ext cx="7602477" cy="1015663"/>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54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defRPr/>
            </a:pPr>
            <a:r>
              <a:rPr lang="en-US" dirty="0"/>
              <a:t>WHM Statistics</a:t>
            </a:r>
          </a:p>
          <a:p>
            <a:pPr eaLnBrk="0" hangingPunct="0">
              <a:buFont typeface="Wingdings" pitchFamily="2" charset="2"/>
              <a:buChar char="û"/>
              <a:defRPr/>
            </a:pPr>
            <a:r>
              <a:rPr lang="en-US" dirty="0"/>
              <a:t> </a:t>
            </a:r>
            <a:r>
              <a:rPr lang="en-US" b="0" dirty="0"/>
              <a:t>BI Object Status:                  </a:t>
            </a:r>
            <a:r>
              <a:rPr lang="en-US" sz="1800" b="0" dirty="0"/>
              <a:t>RSMDATASTATE_EXT </a:t>
            </a:r>
            <a:r>
              <a:rPr lang="en-US" b="0" dirty="0"/>
              <a:t> </a:t>
            </a:r>
          </a:p>
          <a:p>
            <a:pPr eaLnBrk="0" hangingPunct="0">
              <a:buFont typeface="Wingdings" pitchFamily="2" charset="2"/>
              <a:buChar char="û"/>
              <a:defRPr/>
            </a:pPr>
            <a:r>
              <a:rPr lang="en-US" b="0" dirty="0"/>
              <a:t> Process Status:                     </a:t>
            </a:r>
            <a:r>
              <a:rPr lang="en-US" sz="1800" b="0" dirty="0"/>
              <a:t>RSPCPROCESSLOG, RSPCLOGCHAIN</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6018" name="Slide Number Placeholder 4"/>
          <p:cNvSpPr>
            <a:spLocks noGrp="1"/>
          </p:cNvSpPr>
          <p:nvPr>
            <p:ph type="sldNum" sz="quarter" idx="11"/>
          </p:nvPr>
        </p:nvSpPr>
        <p:spPr>
          <a:noFill/>
        </p:spPr>
        <p:txBody>
          <a:bodyPr/>
          <a:lstStyle/>
          <a:p>
            <a:fld id="{2392EA95-8EF1-477C-A97B-14A4E4C26BCB}" type="slidenum">
              <a:rPr lang="en-US" smtClean="0"/>
              <a:pPr/>
              <a:t>15</a:t>
            </a:fld>
            <a:endParaRPr lang="en-US" smtClean="0"/>
          </a:p>
        </p:txBody>
      </p:sp>
      <p:sp>
        <p:nvSpPr>
          <p:cNvPr id="86019" name="Rectangle 2"/>
          <p:cNvSpPr>
            <a:spLocks noGrp="1" noChangeArrowheads="1"/>
          </p:cNvSpPr>
          <p:nvPr>
            <p:ph type="title"/>
          </p:nvPr>
        </p:nvSpPr>
        <p:spPr/>
        <p:txBody>
          <a:bodyPr/>
          <a:lstStyle/>
          <a:p>
            <a:r>
              <a:rPr lang="en-US" smtClean="0"/>
              <a:t> </a:t>
            </a:r>
          </a:p>
        </p:txBody>
      </p:sp>
      <p:pic>
        <p:nvPicPr>
          <p:cNvPr id="86020" name="Picture 2"/>
          <p:cNvPicPr>
            <a:picLocks noChangeAspect="1" noChangeArrowheads="1"/>
          </p:cNvPicPr>
          <p:nvPr/>
        </p:nvPicPr>
        <p:blipFill>
          <a:blip r:embed="rId2"/>
          <a:srcRect/>
          <a:stretch>
            <a:fillRect/>
          </a:stretch>
        </p:blipFill>
        <p:spPr bwMode="auto">
          <a:xfrm>
            <a:off x="579438" y="1273175"/>
            <a:ext cx="7700962" cy="4832350"/>
          </a:xfrm>
          <a:prstGeom prst="rect">
            <a:avLst/>
          </a:prstGeom>
          <a:noFill/>
          <a:ln w="9525">
            <a:noFill/>
            <a:miter lim="800000"/>
            <a:headEnd/>
            <a:tailEnd/>
          </a:ln>
        </p:spPr>
      </p:pic>
      <p:sp>
        <p:nvSpPr>
          <p:cNvPr id="7" name="Rectangle 2"/>
          <p:cNvSpPr txBox="1">
            <a:spLocks noChangeArrowheads="1"/>
          </p:cNvSpPr>
          <p:nvPr/>
        </p:nvSpPr>
        <p:spPr bwMode="auto">
          <a:xfrm>
            <a:off x="2606675" y="142875"/>
            <a:ext cx="6356350" cy="765175"/>
          </a:xfrm>
          <a:prstGeom prst="rect">
            <a:avLst/>
          </a:prstGeom>
          <a:noFill/>
          <a:ln w="9525">
            <a:noFill/>
            <a:miter lim="800000"/>
            <a:headEnd/>
            <a:tailEnd/>
          </a:ln>
        </p:spPr>
        <p:txBody>
          <a:bodyPr anchor="ctr"/>
          <a:lstStyle/>
          <a:p>
            <a:pPr>
              <a:defRPr/>
            </a:pPr>
            <a:r>
              <a:rPr lang="en-US" sz="2400" b="0" i="1" kern="0" dirty="0">
                <a:solidFill>
                  <a:schemeClr val="tx2"/>
                </a:solidFill>
                <a:latin typeface="+mj-lt"/>
                <a:ea typeface="+mj-ea"/>
                <a:cs typeface="+mj-cs"/>
              </a:rPr>
              <a:t> Decentralized Statistics Data Storage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7042" name="Slide Number Placeholder 4"/>
          <p:cNvSpPr>
            <a:spLocks noGrp="1"/>
          </p:cNvSpPr>
          <p:nvPr>
            <p:ph type="sldNum" sz="quarter" idx="11"/>
          </p:nvPr>
        </p:nvSpPr>
        <p:spPr>
          <a:noFill/>
        </p:spPr>
        <p:txBody>
          <a:bodyPr/>
          <a:lstStyle/>
          <a:p>
            <a:fld id="{9BB4926B-AA44-4153-BE54-B5105872C955}" type="slidenum">
              <a:rPr lang="en-US" smtClean="0"/>
              <a:pPr/>
              <a:t>16</a:t>
            </a:fld>
            <a:endParaRPr lang="en-US" smtClean="0"/>
          </a:p>
        </p:txBody>
      </p:sp>
      <p:sp>
        <p:nvSpPr>
          <p:cNvPr id="6" name="Rectangle 3"/>
          <p:cNvSpPr txBox="1">
            <a:spLocks noChangeArrowheads="1"/>
          </p:cNvSpPr>
          <p:nvPr/>
        </p:nvSpPr>
        <p:spPr bwMode="auto">
          <a:xfrm>
            <a:off x="333375" y="1509713"/>
            <a:ext cx="8229600" cy="4525962"/>
          </a:xfrm>
          <a:prstGeom prst="rect">
            <a:avLst/>
          </a:prstGeom>
          <a:noFill/>
          <a:ln w="9525">
            <a:noFill/>
            <a:miter lim="800000"/>
            <a:headEnd/>
            <a:tailEnd/>
          </a:ln>
        </p:spPr>
        <p:txBody>
          <a:bodyPr/>
          <a:lstStyle/>
          <a:p>
            <a:pPr marL="449263" indent="-449263">
              <a:spcBef>
                <a:spcPct val="20000"/>
              </a:spcBef>
              <a:buClr>
                <a:schemeClr val="folHlink"/>
              </a:buClr>
              <a:buSzPct val="90000"/>
              <a:buFont typeface="Wingdings" pitchFamily="2" charset="2"/>
              <a:buNone/>
              <a:defRPr/>
            </a:pPr>
            <a:r>
              <a:rPr lang="en-US" sz="2200" b="0" kern="0" dirty="0">
                <a:latin typeface="+mn-lt"/>
              </a:rPr>
              <a:t>		</a:t>
            </a:r>
            <a:r>
              <a:rPr lang="en-US" sz="2200" b="0" kern="0" dirty="0">
                <a:solidFill>
                  <a:schemeClr val="bg1">
                    <a:lumMod val="75000"/>
                  </a:schemeClr>
                </a:solidFill>
                <a:latin typeface="+mn-lt"/>
              </a:rPr>
              <a:t>Conceptual Overview</a:t>
            </a: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57200" indent="-457200">
              <a:spcBef>
                <a:spcPct val="20000"/>
              </a:spcBef>
              <a:buClr>
                <a:schemeClr val="folHlink"/>
              </a:buClr>
              <a:buSzPct val="90000"/>
              <a:buFont typeface="Wingdings" pitchFamily="2" charset="2"/>
              <a:buNone/>
              <a:defRPr/>
            </a:pPr>
            <a:r>
              <a:rPr lang="en-US" sz="2200" b="0" kern="0" dirty="0">
                <a:latin typeface="+mn-lt"/>
              </a:rPr>
              <a:t>		</a:t>
            </a:r>
            <a:r>
              <a:rPr lang="en-US" sz="2200" b="0" kern="0" dirty="0">
                <a:solidFill>
                  <a:schemeClr val="bg1">
                    <a:lumMod val="75000"/>
                  </a:schemeClr>
                </a:solidFill>
                <a:latin typeface="+mn-lt"/>
              </a:rPr>
              <a:t>New BI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a:t>
            </a:r>
            <a:r>
              <a:rPr lang="en-US" sz="2200" b="0" kern="0" dirty="0">
                <a:latin typeface="+mn-lt"/>
              </a:rPr>
              <a:t>Implementing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Running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BI Administration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Analysis Tools</a:t>
            </a:r>
          </a:p>
          <a:p>
            <a:pPr marL="457200" indent="-457200">
              <a:spcBef>
                <a:spcPct val="20000"/>
              </a:spcBef>
              <a:buClr>
                <a:schemeClr val="folHlink"/>
              </a:buClr>
              <a:buSzPct val="90000"/>
              <a:buFont typeface="+mj-lt"/>
              <a:buAutoNum type="arabicPeriod" startAt="2"/>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p:txBody>
      </p:sp>
      <p:sp>
        <p:nvSpPr>
          <p:cNvPr id="7" name="Oval 4"/>
          <p:cNvSpPr>
            <a:spLocks noChangeArrowheads="1"/>
          </p:cNvSpPr>
          <p:nvPr/>
        </p:nvSpPr>
        <p:spPr bwMode="auto">
          <a:xfrm>
            <a:off x="523875" y="1525588"/>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1</a:t>
            </a:r>
          </a:p>
        </p:txBody>
      </p:sp>
      <p:sp>
        <p:nvSpPr>
          <p:cNvPr id="8" name="Oval 4"/>
          <p:cNvSpPr>
            <a:spLocks noChangeArrowheads="1"/>
          </p:cNvSpPr>
          <p:nvPr/>
        </p:nvSpPr>
        <p:spPr bwMode="auto">
          <a:xfrm>
            <a:off x="550863" y="2303463"/>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2</a:t>
            </a:r>
            <a:endParaRPr lang="en-US" dirty="0">
              <a:solidFill>
                <a:schemeClr val="bg1"/>
              </a:solidFill>
            </a:endParaRPr>
          </a:p>
        </p:txBody>
      </p:sp>
      <p:sp>
        <p:nvSpPr>
          <p:cNvPr id="9" name="Oval 4"/>
          <p:cNvSpPr>
            <a:spLocks noChangeArrowheads="1"/>
          </p:cNvSpPr>
          <p:nvPr/>
        </p:nvSpPr>
        <p:spPr bwMode="auto">
          <a:xfrm>
            <a:off x="592138" y="4692650"/>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5</a:t>
            </a:r>
            <a:endParaRPr lang="en-US" dirty="0">
              <a:solidFill>
                <a:schemeClr val="bg1"/>
              </a:solidFill>
            </a:endParaRPr>
          </a:p>
        </p:txBody>
      </p:sp>
      <p:sp>
        <p:nvSpPr>
          <p:cNvPr id="87047" name="Oval 4"/>
          <p:cNvSpPr>
            <a:spLocks noChangeArrowheads="1"/>
          </p:cNvSpPr>
          <p:nvPr/>
        </p:nvSpPr>
        <p:spPr bwMode="auto">
          <a:xfrm>
            <a:off x="552450" y="3084513"/>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3</a:t>
            </a:r>
          </a:p>
        </p:txBody>
      </p:sp>
      <p:sp>
        <p:nvSpPr>
          <p:cNvPr id="11" name="Oval 4"/>
          <p:cNvSpPr>
            <a:spLocks noChangeArrowheads="1"/>
          </p:cNvSpPr>
          <p:nvPr/>
        </p:nvSpPr>
        <p:spPr bwMode="auto">
          <a:xfrm>
            <a:off x="595313" y="3946525"/>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4</a:t>
            </a:r>
            <a:endParaRPr lang="en-US" dirty="0">
              <a:solidFill>
                <a:schemeClr val="bg1"/>
              </a:solidFill>
            </a:endParaRPr>
          </a:p>
        </p:txBody>
      </p:sp>
      <p:sp>
        <p:nvSpPr>
          <p:cNvPr id="12" name="Oval 4"/>
          <p:cNvSpPr>
            <a:spLocks noChangeArrowheads="1"/>
          </p:cNvSpPr>
          <p:nvPr/>
        </p:nvSpPr>
        <p:spPr bwMode="auto">
          <a:xfrm>
            <a:off x="639763" y="5532438"/>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6</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9090" name="Slide Number Placeholder 4"/>
          <p:cNvSpPr>
            <a:spLocks noGrp="1"/>
          </p:cNvSpPr>
          <p:nvPr>
            <p:ph type="sldNum" sz="quarter" idx="11"/>
          </p:nvPr>
        </p:nvSpPr>
        <p:spPr>
          <a:noFill/>
        </p:spPr>
        <p:txBody>
          <a:bodyPr/>
          <a:lstStyle/>
          <a:p>
            <a:fld id="{D585CE9D-26EE-4F35-ADDB-BA4781B1298D}" type="slidenum">
              <a:rPr lang="en-US" smtClean="0"/>
              <a:pPr/>
              <a:t>17</a:t>
            </a:fld>
            <a:endParaRPr lang="en-US" smtClean="0"/>
          </a:p>
        </p:txBody>
      </p:sp>
      <p:sp>
        <p:nvSpPr>
          <p:cNvPr id="89091" name="Rectangle 2"/>
          <p:cNvSpPr>
            <a:spLocks noGrp="1" noChangeArrowheads="1"/>
          </p:cNvSpPr>
          <p:nvPr>
            <p:ph type="title"/>
          </p:nvPr>
        </p:nvSpPr>
        <p:spPr/>
        <p:txBody>
          <a:bodyPr/>
          <a:lstStyle/>
          <a:p>
            <a:r>
              <a:rPr lang="en-US" smtClean="0"/>
              <a:t>Step 0: Authorizations for User Id to Perform Content Installation</a:t>
            </a:r>
          </a:p>
        </p:txBody>
      </p:sp>
      <p:pic>
        <p:nvPicPr>
          <p:cNvPr id="89092" name="Picture 2"/>
          <p:cNvPicPr>
            <a:picLocks noChangeAspect="1" noChangeArrowheads="1"/>
          </p:cNvPicPr>
          <p:nvPr/>
        </p:nvPicPr>
        <p:blipFill>
          <a:blip r:embed="rId2"/>
          <a:srcRect/>
          <a:stretch>
            <a:fillRect/>
          </a:stretch>
        </p:blipFill>
        <p:spPr bwMode="auto">
          <a:xfrm>
            <a:off x="522288" y="2060575"/>
            <a:ext cx="8124825" cy="4514850"/>
          </a:xfrm>
          <a:prstGeom prst="rect">
            <a:avLst/>
          </a:prstGeom>
          <a:noFill/>
          <a:ln w="9525">
            <a:noFill/>
            <a:miter lim="800000"/>
            <a:headEnd/>
            <a:tailEnd/>
          </a:ln>
        </p:spPr>
      </p:pic>
      <p:sp>
        <p:nvSpPr>
          <p:cNvPr id="7" name="Rectangle 6"/>
          <p:cNvSpPr/>
          <p:nvPr/>
        </p:nvSpPr>
        <p:spPr>
          <a:xfrm>
            <a:off x="347730" y="1145201"/>
            <a:ext cx="8487177" cy="872483"/>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eaLnBrk="0" hangingPunct="0">
              <a:lnSpc>
                <a:spcPct val="150000"/>
              </a:lnSpc>
              <a:defRPr/>
            </a:pPr>
            <a:r>
              <a:rPr lang="en-US" sz="1800" b="0" dirty="0"/>
              <a:t>The user id used to install the technical content requires the authorizations contained in the S_RS_RDEMO authorization template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0114" name="Slide Number Placeholder 4"/>
          <p:cNvSpPr>
            <a:spLocks noGrp="1"/>
          </p:cNvSpPr>
          <p:nvPr>
            <p:ph type="sldNum" sz="quarter" idx="11"/>
          </p:nvPr>
        </p:nvSpPr>
        <p:spPr>
          <a:noFill/>
        </p:spPr>
        <p:txBody>
          <a:bodyPr/>
          <a:lstStyle/>
          <a:p>
            <a:fld id="{8B0E08E3-456C-445D-B314-46A6BF8A2380}" type="slidenum">
              <a:rPr lang="en-US" smtClean="0"/>
              <a:pPr/>
              <a:t>18</a:t>
            </a:fld>
            <a:endParaRPr lang="en-US" smtClean="0"/>
          </a:p>
        </p:txBody>
      </p:sp>
      <p:sp>
        <p:nvSpPr>
          <p:cNvPr id="90115" name="Rectangle 2"/>
          <p:cNvSpPr>
            <a:spLocks noGrp="1" noChangeArrowheads="1"/>
          </p:cNvSpPr>
          <p:nvPr>
            <p:ph type="title"/>
          </p:nvPr>
        </p:nvSpPr>
        <p:spPr>
          <a:xfrm>
            <a:off x="2709863" y="142875"/>
            <a:ext cx="6356350" cy="765175"/>
          </a:xfrm>
        </p:spPr>
        <p:txBody>
          <a:bodyPr/>
          <a:lstStyle/>
          <a:p>
            <a:r>
              <a:rPr lang="en-US" smtClean="0"/>
              <a:t>Step 1: Automatic Installation of Technical Content</a:t>
            </a:r>
          </a:p>
        </p:txBody>
      </p:sp>
      <p:pic>
        <p:nvPicPr>
          <p:cNvPr id="90116" name="Picture 2"/>
          <p:cNvPicPr>
            <a:picLocks noChangeAspect="1" noChangeArrowheads="1"/>
          </p:cNvPicPr>
          <p:nvPr/>
        </p:nvPicPr>
        <p:blipFill>
          <a:blip r:embed="rId2"/>
          <a:srcRect t="17007"/>
          <a:stretch>
            <a:fillRect/>
          </a:stretch>
        </p:blipFill>
        <p:spPr bwMode="auto">
          <a:xfrm>
            <a:off x="290513" y="2254250"/>
            <a:ext cx="8562975" cy="4284663"/>
          </a:xfrm>
          <a:prstGeom prst="rect">
            <a:avLst/>
          </a:prstGeom>
          <a:noFill/>
          <a:ln w="9525">
            <a:noFill/>
            <a:miter lim="800000"/>
            <a:headEnd/>
            <a:tailEnd/>
          </a:ln>
        </p:spPr>
      </p:pic>
      <p:sp>
        <p:nvSpPr>
          <p:cNvPr id="6" name="TextBox 5"/>
          <p:cNvSpPr txBox="1"/>
          <p:nvPr/>
        </p:nvSpPr>
        <p:spPr>
          <a:xfrm>
            <a:off x="450376" y="1197735"/>
            <a:ext cx="8379725" cy="954107"/>
          </a:xfrm>
          <a:prstGeom prst="rect">
            <a:avLst/>
          </a:prstGeom>
          <a:solidFill>
            <a:srgbClr val="FFF2B9"/>
          </a:solidFill>
          <a:ln>
            <a:solidFill>
              <a:srgbClr val="F3D567"/>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eaLnBrk="0" hangingPunct="0">
              <a:defRPr/>
            </a:pPr>
            <a:r>
              <a:rPr lang="en-US" sz="1400" dirty="0"/>
              <a:t>Automatic Installation: IMG task “Activate Technical Content in SAP </a:t>
            </a:r>
            <a:r>
              <a:rPr lang="en-US" sz="1400" dirty="0" err="1"/>
              <a:t>NetWeaver</a:t>
            </a:r>
            <a:r>
              <a:rPr lang="en-US" sz="1400" dirty="0"/>
              <a:t> BI” launches report RSTCC_ACTIVATE_ADMIN_COCKPIT</a:t>
            </a:r>
            <a:br>
              <a:rPr lang="en-US" sz="1400" dirty="0"/>
            </a:br>
            <a:r>
              <a:rPr lang="en-US" sz="1400" dirty="0"/>
              <a:t/>
            </a:r>
            <a:br>
              <a:rPr lang="en-US" sz="1400" dirty="0"/>
            </a:br>
            <a:r>
              <a:rPr lang="en-US" sz="1400" dirty="0"/>
              <a:t>Make sure you run this report in the background.</a:t>
            </a:r>
            <a:endParaRPr lang="en-US" sz="1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1138" name="Slide Number Placeholder 4"/>
          <p:cNvSpPr>
            <a:spLocks noGrp="1"/>
          </p:cNvSpPr>
          <p:nvPr>
            <p:ph type="sldNum" sz="quarter" idx="11"/>
          </p:nvPr>
        </p:nvSpPr>
        <p:spPr>
          <a:noFill/>
        </p:spPr>
        <p:txBody>
          <a:bodyPr/>
          <a:lstStyle/>
          <a:p>
            <a:fld id="{248EAC11-4D1B-43F4-9366-103695A38EBA}" type="slidenum">
              <a:rPr lang="en-US" smtClean="0"/>
              <a:pPr/>
              <a:t>19</a:t>
            </a:fld>
            <a:endParaRPr lang="en-US" smtClean="0"/>
          </a:p>
        </p:txBody>
      </p:sp>
      <p:sp>
        <p:nvSpPr>
          <p:cNvPr id="91139" name="Rectangle 2"/>
          <p:cNvSpPr>
            <a:spLocks noGrp="1" noChangeArrowheads="1"/>
          </p:cNvSpPr>
          <p:nvPr>
            <p:ph type="title"/>
          </p:nvPr>
        </p:nvSpPr>
        <p:spPr/>
        <p:txBody>
          <a:bodyPr/>
          <a:lstStyle/>
          <a:p>
            <a:r>
              <a:rPr lang="en-US" smtClean="0"/>
              <a:t>Step 2: Assign BI Administrator Role</a:t>
            </a:r>
          </a:p>
        </p:txBody>
      </p:sp>
      <p:pic>
        <p:nvPicPr>
          <p:cNvPr id="91140" name="Picture 2"/>
          <p:cNvPicPr>
            <a:picLocks noChangeAspect="1" noChangeArrowheads="1"/>
          </p:cNvPicPr>
          <p:nvPr/>
        </p:nvPicPr>
        <p:blipFill>
          <a:blip r:embed="rId2"/>
          <a:srcRect t="19545"/>
          <a:stretch>
            <a:fillRect/>
          </a:stretch>
        </p:blipFill>
        <p:spPr bwMode="auto">
          <a:xfrm>
            <a:off x="692150" y="2219325"/>
            <a:ext cx="7734300" cy="4024313"/>
          </a:xfrm>
          <a:prstGeom prst="rect">
            <a:avLst/>
          </a:prstGeom>
          <a:noFill/>
          <a:ln w="9525">
            <a:noFill/>
            <a:miter lim="800000"/>
            <a:headEnd/>
            <a:tailEnd/>
          </a:ln>
        </p:spPr>
      </p:pic>
      <p:sp>
        <p:nvSpPr>
          <p:cNvPr id="6" name="TextBox 5"/>
          <p:cNvSpPr txBox="1"/>
          <p:nvPr/>
        </p:nvSpPr>
        <p:spPr>
          <a:xfrm>
            <a:off x="996287" y="1190813"/>
            <a:ext cx="7503770" cy="872483"/>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35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lnSpc>
                <a:spcPct val="150000"/>
              </a:lnSpc>
              <a:defRPr/>
            </a:pPr>
            <a:r>
              <a:rPr lang="en-US" sz="1800" b="0" dirty="0"/>
              <a:t>Assign BI Administrator (</a:t>
            </a:r>
            <a:r>
              <a:rPr lang="en-US" sz="1800" dirty="0"/>
              <a:t>SAP_BW_BI_ADMINISTRATOR) </a:t>
            </a:r>
            <a:r>
              <a:rPr lang="en-US" sz="1800" b="0" dirty="0"/>
              <a:t>role to</a:t>
            </a:r>
          </a:p>
          <a:p>
            <a:pPr eaLnBrk="0" hangingPunct="0">
              <a:lnSpc>
                <a:spcPct val="150000"/>
              </a:lnSpc>
              <a:defRPr/>
            </a:pPr>
            <a:r>
              <a:rPr lang="en-US" sz="1800" b="0" dirty="0"/>
              <a:t>Users working with technical content and admin cockpit in SU01</a:t>
            </a:r>
            <a:endParaRPr lang="en-US" sz="1800" b="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0658" name="Slide Number Placeholder 4"/>
          <p:cNvSpPr>
            <a:spLocks noGrp="1"/>
          </p:cNvSpPr>
          <p:nvPr>
            <p:ph type="sldNum" sz="quarter" idx="11"/>
          </p:nvPr>
        </p:nvSpPr>
        <p:spPr>
          <a:noFill/>
        </p:spPr>
        <p:txBody>
          <a:bodyPr/>
          <a:lstStyle/>
          <a:p>
            <a:fld id="{01648E42-DBEA-4EB3-91D5-A999858713EB}" type="slidenum">
              <a:rPr lang="en-US" smtClean="0"/>
              <a:pPr/>
              <a:t>2</a:t>
            </a:fld>
            <a:endParaRPr lang="en-US" smtClean="0"/>
          </a:p>
        </p:txBody>
      </p:sp>
      <p:sp>
        <p:nvSpPr>
          <p:cNvPr id="70659" name="Rectangle 2"/>
          <p:cNvSpPr>
            <a:spLocks noGrp="1" noChangeArrowheads="1"/>
          </p:cNvSpPr>
          <p:nvPr>
            <p:ph type="title"/>
          </p:nvPr>
        </p:nvSpPr>
        <p:spPr/>
        <p:txBody>
          <a:bodyPr/>
          <a:lstStyle/>
          <a:p>
            <a:r>
              <a:rPr lang="en-US" smtClean="0"/>
              <a:t>       Contents</a:t>
            </a:r>
          </a:p>
        </p:txBody>
      </p:sp>
      <p:sp>
        <p:nvSpPr>
          <p:cNvPr id="18437" name="Rectangle 3"/>
          <p:cNvSpPr>
            <a:spLocks noGrp="1" noChangeArrowheads="1"/>
          </p:cNvSpPr>
          <p:nvPr>
            <p:ph type="body" idx="1"/>
          </p:nvPr>
        </p:nvSpPr>
        <p:spPr>
          <a:xfrm>
            <a:off x="333375" y="1509713"/>
            <a:ext cx="8229600" cy="4525962"/>
          </a:xfrm>
        </p:spPr>
        <p:txBody>
          <a:bodyPr/>
          <a:lstStyle/>
          <a:p>
            <a:pPr marL="449263" indent="-449263">
              <a:buClr>
                <a:schemeClr val="folHlink"/>
              </a:buClr>
              <a:buSzPct val="90000"/>
              <a:buFont typeface="Wingdings" pitchFamily="2" charset="2"/>
              <a:buNone/>
              <a:defRPr/>
            </a:pPr>
            <a:r>
              <a:rPr lang="en-US" dirty="0" smtClean="0"/>
              <a:t>		Conceptual Overview</a:t>
            </a:r>
          </a:p>
          <a:p>
            <a:pPr marL="449263" indent="-449263">
              <a:buClr>
                <a:schemeClr val="folHlink"/>
              </a:buClr>
              <a:buSzPct val="90000"/>
              <a:buFont typeface="Wingdings" pitchFamily="2" charset="2"/>
              <a:buNone/>
              <a:defRPr/>
            </a:pPr>
            <a:endParaRPr lang="en-US" dirty="0" smtClean="0"/>
          </a:p>
          <a:p>
            <a:pPr marL="457200" indent="-457200">
              <a:buClr>
                <a:schemeClr val="folHlink"/>
              </a:buClr>
              <a:buSzPct val="90000"/>
              <a:buFont typeface="Wingdings" pitchFamily="2" charset="2"/>
              <a:buNone/>
              <a:defRPr/>
            </a:pPr>
            <a:r>
              <a:rPr lang="en-US" dirty="0" smtClean="0"/>
              <a:t>		New BI Statistics Content</a:t>
            </a:r>
          </a:p>
          <a:p>
            <a:pPr marL="457200" indent="-457200">
              <a:buClr>
                <a:schemeClr val="folHlink"/>
              </a:buClr>
              <a:buSzPct val="90000"/>
              <a:buFont typeface="+mj-lt"/>
              <a:buAutoNum type="arabicPeriod" startAt="2"/>
              <a:defRPr/>
            </a:pPr>
            <a:endParaRPr lang="en-US" dirty="0" smtClean="0"/>
          </a:p>
          <a:p>
            <a:pPr marL="457200" indent="-457200">
              <a:buClr>
                <a:schemeClr val="folHlink"/>
              </a:buClr>
              <a:buSzPct val="90000"/>
              <a:buFont typeface="Wingdings" pitchFamily="2" charset="2"/>
              <a:buNone/>
              <a:defRPr/>
            </a:pPr>
            <a:r>
              <a:rPr lang="en-US" dirty="0" smtClean="0"/>
              <a:t>		Implementing the BI Administration Cockpit</a:t>
            </a:r>
          </a:p>
          <a:p>
            <a:pPr marL="457200" indent="-457200">
              <a:buClr>
                <a:schemeClr val="folHlink"/>
              </a:buClr>
              <a:buSzPct val="90000"/>
              <a:buFont typeface="+mj-lt"/>
              <a:buAutoNum type="arabicPeriod" startAt="2"/>
              <a:defRPr/>
            </a:pPr>
            <a:endParaRPr lang="en-US" dirty="0" smtClean="0"/>
          </a:p>
          <a:p>
            <a:pPr marL="457200" indent="-457200">
              <a:buClr>
                <a:schemeClr val="folHlink"/>
              </a:buClr>
              <a:buSzPct val="90000"/>
              <a:buFont typeface="Wingdings" pitchFamily="2" charset="2"/>
              <a:buNone/>
              <a:defRPr/>
            </a:pPr>
            <a:r>
              <a:rPr lang="en-US" dirty="0" smtClean="0"/>
              <a:t>		Running the BI Administration Cockpit</a:t>
            </a:r>
          </a:p>
          <a:p>
            <a:pPr marL="457200" indent="-457200">
              <a:buClr>
                <a:schemeClr val="folHlink"/>
              </a:buClr>
              <a:buSzPct val="90000"/>
              <a:buFont typeface="+mj-lt"/>
              <a:buAutoNum type="arabicPeriod" startAt="2"/>
              <a:defRPr/>
            </a:pPr>
            <a:endParaRPr lang="en-US" dirty="0" smtClean="0"/>
          </a:p>
          <a:p>
            <a:pPr marL="457200" indent="-457200">
              <a:buClr>
                <a:schemeClr val="folHlink"/>
              </a:buClr>
              <a:buSzPct val="90000"/>
              <a:buFont typeface="Wingdings" pitchFamily="2" charset="2"/>
              <a:buNone/>
              <a:defRPr/>
            </a:pPr>
            <a:r>
              <a:rPr lang="en-US" dirty="0" smtClean="0"/>
              <a:t>		BI Administration Statistics Content</a:t>
            </a:r>
          </a:p>
          <a:p>
            <a:pPr marL="457200" indent="-457200">
              <a:buClr>
                <a:schemeClr val="folHlink"/>
              </a:buClr>
              <a:buSzPct val="90000"/>
              <a:buFont typeface="+mj-lt"/>
              <a:buAutoNum type="arabicPeriod" startAt="2"/>
              <a:defRPr/>
            </a:pPr>
            <a:endParaRPr lang="en-US" dirty="0" smtClean="0"/>
          </a:p>
          <a:p>
            <a:pPr marL="457200" indent="-457200">
              <a:buClr>
                <a:schemeClr val="folHlink"/>
              </a:buClr>
              <a:buSzPct val="90000"/>
              <a:buFont typeface="Wingdings" pitchFamily="2" charset="2"/>
              <a:buNone/>
              <a:defRPr/>
            </a:pPr>
            <a:r>
              <a:rPr lang="en-US" dirty="0" smtClean="0"/>
              <a:t>		Analysis Tools</a:t>
            </a:r>
          </a:p>
          <a:p>
            <a:pPr marL="457200" indent="-457200">
              <a:buClr>
                <a:schemeClr val="folHlink"/>
              </a:buClr>
              <a:buSzPct val="90000"/>
              <a:buFont typeface="+mj-lt"/>
              <a:buAutoNum type="arabicPeriod" startAt="2"/>
              <a:defRPr/>
            </a:pPr>
            <a:endParaRPr lang="en-US" dirty="0" smtClean="0"/>
          </a:p>
          <a:p>
            <a:pPr marL="449263" indent="-449263">
              <a:buClr>
                <a:schemeClr val="folHlink"/>
              </a:buClr>
              <a:buSzPct val="90000"/>
              <a:buFont typeface="Wingdings" pitchFamily="2" charset="2"/>
              <a:buNone/>
              <a:defRPr/>
            </a:pPr>
            <a:endParaRPr lang="en-US" dirty="0" smtClean="0"/>
          </a:p>
          <a:p>
            <a:pPr marL="449263" indent="-449263">
              <a:buClr>
                <a:schemeClr val="folHlink"/>
              </a:buClr>
              <a:buSzPct val="90000"/>
              <a:buFont typeface="Wingdings" pitchFamily="2" charset="2"/>
              <a:buNone/>
              <a:defRPr/>
            </a:pPr>
            <a:endParaRPr lang="en-US" dirty="0" smtClean="0"/>
          </a:p>
        </p:txBody>
      </p:sp>
      <p:sp>
        <p:nvSpPr>
          <p:cNvPr id="70661" name="Oval 4"/>
          <p:cNvSpPr>
            <a:spLocks noChangeArrowheads="1"/>
          </p:cNvSpPr>
          <p:nvPr/>
        </p:nvSpPr>
        <p:spPr bwMode="auto">
          <a:xfrm>
            <a:off x="523875" y="1525588"/>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1</a:t>
            </a:r>
          </a:p>
        </p:txBody>
      </p:sp>
      <p:sp>
        <p:nvSpPr>
          <p:cNvPr id="70662" name="Oval 4"/>
          <p:cNvSpPr>
            <a:spLocks noChangeArrowheads="1"/>
          </p:cNvSpPr>
          <p:nvPr/>
        </p:nvSpPr>
        <p:spPr bwMode="auto">
          <a:xfrm>
            <a:off x="550863" y="2303463"/>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2</a:t>
            </a:r>
          </a:p>
        </p:txBody>
      </p:sp>
      <p:sp>
        <p:nvSpPr>
          <p:cNvPr id="70663" name="Oval 4"/>
          <p:cNvSpPr>
            <a:spLocks noChangeArrowheads="1"/>
          </p:cNvSpPr>
          <p:nvPr/>
        </p:nvSpPr>
        <p:spPr bwMode="auto">
          <a:xfrm>
            <a:off x="592138" y="4692650"/>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5</a:t>
            </a:r>
          </a:p>
        </p:txBody>
      </p:sp>
      <p:sp>
        <p:nvSpPr>
          <p:cNvPr id="70664" name="Oval 4"/>
          <p:cNvSpPr>
            <a:spLocks noChangeArrowheads="1"/>
          </p:cNvSpPr>
          <p:nvPr/>
        </p:nvSpPr>
        <p:spPr bwMode="auto">
          <a:xfrm>
            <a:off x="552450" y="3084513"/>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3</a:t>
            </a:r>
          </a:p>
        </p:txBody>
      </p:sp>
      <p:sp>
        <p:nvSpPr>
          <p:cNvPr id="70665" name="Oval 4"/>
          <p:cNvSpPr>
            <a:spLocks noChangeArrowheads="1"/>
          </p:cNvSpPr>
          <p:nvPr/>
        </p:nvSpPr>
        <p:spPr bwMode="auto">
          <a:xfrm>
            <a:off x="595313" y="3946525"/>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4</a:t>
            </a:r>
          </a:p>
        </p:txBody>
      </p:sp>
      <p:sp>
        <p:nvSpPr>
          <p:cNvPr id="70666" name="Oval 4"/>
          <p:cNvSpPr>
            <a:spLocks noChangeArrowheads="1"/>
          </p:cNvSpPr>
          <p:nvPr/>
        </p:nvSpPr>
        <p:spPr bwMode="auto">
          <a:xfrm>
            <a:off x="639763" y="5532438"/>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6</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2162" name="Slide Number Placeholder 4"/>
          <p:cNvSpPr>
            <a:spLocks noGrp="1"/>
          </p:cNvSpPr>
          <p:nvPr>
            <p:ph type="sldNum" sz="quarter" idx="11"/>
          </p:nvPr>
        </p:nvSpPr>
        <p:spPr>
          <a:noFill/>
        </p:spPr>
        <p:txBody>
          <a:bodyPr/>
          <a:lstStyle/>
          <a:p>
            <a:fld id="{235AD01E-AE06-481D-B9CA-931533C525A4}" type="slidenum">
              <a:rPr lang="en-US" smtClean="0"/>
              <a:pPr/>
              <a:t>20</a:t>
            </a:fld>
            <a:endParaRPr lang="en-US" smtClean="0"/>
          </a:p>
        </p:txBody>
      </p:sp>
      <p:sp>
        <p:nvSpPr>
          <p:cNvPr id="92163" name="Rectangle 2"/>
          <p:cNvSpPr>
            <a:spLocks noGrp="1" noChangeArrowheads="1"/>
          </p:cNvSpPr>
          <p:nvPr>
            <p:ph type="title"/>
          </p:nvPr>
        </p:nvSpPr>
        <p:spPr>
          <a:xfrm>
            <a:off x="2530475" y="142875"/>
            <a:ext cx="6356350" cy="765175"/>
          </a:xfrm>
        </p:spPr>
        <p:txBody>
          <a:bodyPr/>
          <a:lstStyle/>
          <a:p>
            <a:r>
              <a:rPr lang="en-US" smtClean="0"/>
              <a:t>Step 3: Customizing Statistics Update in Transaction RSDDSTAT</a:t>
            </a:r>
          </a:p>
        </p:txBody>
      </p:sp>
      <p:pic>
        <p:nvPicPr>
          <p:cNvPr id="92164" name="Picture 2"/>
          <p:cNvPicPr>
            <a:picLocks noChangeAspect="1" noChangeArrowheads="1"/>
          </p:cNvPicPr>
          <p:nvPr/>
        </p:nvPicPr>
        <p:blipFill>
          <a:blip r:embed="rId2"/>
          <a:srcRect/>
          <a:stretch>
            <a:fillRect/>
          </a:stretch>
        </p:blipFill>
        <p:spPr bwMode="auto">
          <a:xfrm>
            <a:off x="666750" y="1230313"/>
            <a:ext cx="7810500" cy="496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3186" name="Slide Number Placeholder 4"/>
          <p:cNvSpPr>
            <a:spLocks noGrp="1"/>
          </p:cNvSpPr>
          <p:nvPr>
            <p:ph type="sldNum" sz="quarter" idx="11"/>
          </p:nvPr>
        </p:nvSpPr>
        <p:spPr>
          <a:noFill/>
        </p:spPr>
        <p:txBody>
          <a:bodyPr/>
          <a:lstStyle/>
          <a:p>
            <a:fld id="{1EAF5AF3-778A-44CA-80D7-6FFED454040F}" type="slidenum">
              <a:rPr lang="en-US" smtClean="0"/>
              <a:pPr/>
              <a:t>21</a:t>
            </a:fld>
            <a:endParaRPr lang="en-US" smtClean="0"/>
          </a:p>
        </p:txBody>
      </p:sp>
      <p:sp>
        <p:nvSpPr>
          <p:cNvPr id="93187" name="Rectangle 2"/>
          <p:cNvSpPr>
            <a:spLocks noGrp="1" noChangeArrowheads="1"/>
          </p:cNvSpPr>
          <p:nvPr>
            <p:ph type="title"/>
          </p:nvPr>
        </p:nvSpPr>
        <p:spPr>
          <a:xfrm>
            <a:off x="2646363" y="142875"/>
            <a:ext cx="6356350" cy="765175"/>
          </a:xfrm>
        </p:spPr>
        <p:txBody>
          <a:bodyPr/>
          <a:lstStyle/>
          <a:p>
            <a:r>
              <a:rPr lang="en-US" smtClean="0"/>
              <a:t>Step 4a: Collect and Install Process Chains Technical Content</a:t>
            </a:r>
          </a:p>
        </p:txBody>
      </p:sp>
      <p:pic>
        <p:nvPicPr>
          <p:cNvPr id="93188" name="Picture 2"/>
          <p:cNvPicPr>
            <a:picLocks noChangeAspect="1" noChangeArrowheads="1"/>
          </p:cNvPicPr>
          <p:nvPr/>
        </p:nvPicPr>
        <p:blipFill>
          <a:blip r:embed="rId2"/>
          <a:srcRect t="33005"/>
          <a:stretch>
            <a:fillRect/>
          </a:stretch>
        </p:blipFill>
        <p:spPr bwMode="auto">
          <a:xfrm>
            <a:off x="528638" y="2859088"/>
            <a:ext cx="8086725" cy="3465512"/>
          </a:xfrm>
          <a:prstGeom prst="rect">
            <a:avLst/>
          </a:prstGeom>
          <a:noFill/>
          <a:ln w="9525">
            <a:noFill/>
            <a:miter lim="800000"/>
            <a:headEnd/>
            <a:tailEnd/>
          </a:ln>
        </p:spPr>
      </p:pic>
      <p:sp>
        <p:nvSpPr>
          <p:cNvPr id="6" name="TextBox 5"/>
          <p:cNvSpPr txBox="1"/>
          <p:nvPr/>
        </p:nvSpPr>
        <p:spPr>
          <a:xfrm>
            <a:off x="798490" y="1081826"/>
            <a:ext cx="7758656" cy="1785104"/>
          </a:xfrm>
          <a:prstGeom prst="rect">
            <a:avLst/>
          </a:prstGeom>
          <a:gradFill flip="none" rotWithShape="1">
            <a:gsLst>
              <a:gs pos="0">
                <a:srgbClr val="F3D567">
                  <a:tint val="66000"/>
                  <a:satMod val="160000"/>
                </a:srgbClr>
              </a:gs>
              <a:gs pos="50000">
                <a:srgbClr val="F3D567">
                  <a:tint val="44500"/>
                  <a:satMod val="160000"/>
                </a:srgbClr>
              </a:gs>
              <a:gs pos="100000">
                <a:srgbClr val="F3D567">
                  <a:tint val="23500"/>
                  <a:satMod val="160000"/>
                </a:srgbClr>
              </a:gs>
            </a:gsLst>
            <a:lin ang="18900000" scaled="1"/>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eaLnBrk="0" hangingPunct="0">
              <a:defRPr/>
            </a:pPr>
            <a:r>
              <a:rPr lang="en-US" sz="1800" b="0" dirty="0"/>
              <a:t>Go to transaction RSOR (content installation)</a:t>
            </a:r>
          </a:p>
          <a:p>
            <a:pPr eaLnBrk="0" hangingPunct="0">
              <a:defRPr/>
            </a:pPr>
            <a:endParaRPr lang="en-US" sz="1800" b="0" dirty="0"/>
          </a:p>
          <a:p>
            <a:pPr eaLnBrk="0" hangingPunct="0">
              <a:defRPr/>
            </a:pPr>
            <a:r>
              <a:rPr lang="en-US" sz="1800" b="0" dirty="0"/>
              <a:t>To install content process chains, collect all process chains with </a:t>
            </a:r>
          </a:p>
          <a:p>
            <a:pPr eaLnBrk="0" hangingPunct="0">
              <a:defRPr/>
            </a:pPr>
            <a:r>
              <a:rPr lang="en-US" sz="1800" b="0" dirty="0"/>
              <a:t>Process variants that begin with ‘0TCT’.</a:t>
            </a:r>
          </a:p>
          <a:p>
            <a:pPr eaLnBrk="0" hangingPunct="0">
              <a:defRPr/>
            </a:pPr>
            <a:endParaRPr lang="en-US" sz="1800" b="0" dirty="0"/>
          </a:p>
          <a:p>
            <a:pPr eaLnBrk="0" hangingPunct="0">
              <a:defRPr/>
            </a:pPr>
            <a:r>
              <a:rPr lang="en-US" sz="1800" b="0" dirty="0"/>
              <a:t>Use ‘Only necessary objects’ for grouping option  </a:t>
            </a:r>
            <a:endParaRPr lang="en-US" sz="1800" b="0" dirty="0"/>
          </a:p>
        </p:txBody>
      </p:sp>
      <p:sp>
        <p:nvSpPr>
          <p:cNvPr id="93193" name="Rectangle 5"/>
          <p:cNvSpPr>
            <a:spLocks noChangeArrowheads="1"/>
          </p:cNvSpPr>
          <p:nvPr/>
        </p:nvSpPr>
        <p:spPr bwMode="auto">
          <a:xfrm>
            <a:off x="7013575" y="6372225"/>
            <a:ext cx="1166813" cy="228600"/>
          </a:xfrm>
          <a:prstGeom prst="rect">
            <a:avLst/>
          </a:prstGeom>
          <a:noFill/>
          <a:ln w="9525">
            <a:noFill/>
            <a:miter lim="800000"/>
            <a:headEnd/>
            <a:tailEnd/>
          </a:ln>
        </p:spPr>
        <p:txBody>
          <a:bodyPr wrap="none">
            <a:spAutoFit/>
          </a:bodyPr>
          <a:lstStyle/>
          <a:p>
            <a:r>
              <a:rPr lang="en-US" sz="900"/>
              <a:t>*Copyright SAP AG</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4210" name="Slide Number Placeholder 4"/>
          <p:cNvSpPr>
            <a:spLocks noGrp="1"/>
          </p:cNvSpPr>
          <p:nvPr>
            <p:ph type="sldNum" sz="quarter" idx="11"/>
          </p:nvPr>
        </p:nvSpPr>
        <p:spPr>
          <a:noFill/>
        </p:spPr>
        <p:txBody>
          <a:bodyPr/>
          <a:lstStyle/>
          <a:p>
            <a:fld id="{7366491A-9103-4790-B3F6-2B40C164D426}" type="slidenum">
              <a:rPr lang="en-US" smtClean="0"/>
              <a:pPr/>
              <a:t>22</a:t>
            </a:fld>
            <a:endParaRPr lang="en-US" smtClean="0"/>
          </a:p>
        </p:txBody>
      </p:sp>
      <p:sp>
        <p:nvSpPr>
          <p:cNvPr id="94211" name="Rectangle 2"/>
          <p:cNvSpPr>
            <a:spLocks noGrp="1" noChangeArrowheads="1"/>
          </p:cNvSpPr>
          <p:nvPr>
            <p:ph type="title"/>
          </p:nvPr>
        </p:nvSpPr>
        <p:spPr>
          <a:xfrm>
            <a:off x="2620963" y="142875"/>
            <a:ext cx="6356350" cy="765175"/>
          </a:xfrm>
        </p:spPr>
        <p:txBody>
          <a:bodyPr/>
          <a:lstStyle/>
          <a:p>
            <a:r>
              <a:rPr lang="en-US" smtClean="0"/>
              <a:t>Step 4b: Check &amp; Schedule Technical Content Process Chains - 1</a:t>
            </a:r>
          </a:p>
        </p:txBody>
      </p:sp>
      <p:pic>
        <p:nvPicPr>
          <p:cNvPr id="94212" name="Picture 2"/>
          <p:cNvPicPr>
            <a:picLocks noChangeAspect="1" noChangeArrowheads="1"/>
          </p:cNvPicPr>
          <p:nvPr/>
        </p:nvPicPr>
        <p:blipFill>
          <a:blip r:embed="rId2"/>
          <a:srcRect t="15948"/>
          <a:stretch>
            <a:fillRect/>
          </a:stretch>
        </p:blipFill>
        <p:spPr bwMode="auto">
          <a:xfrm>
            <a:off x="676275" y="1995488"/>
            <a:ext cx="7791450" cy="4364037"/>
          </a:xfrm>
          <a:prstGeom prst="rect">
            <a:avLst/>
          </a:prstGeom>
          <a:noFill/>
          <a:ln w="9525">
            <a:noFill/>
            <a:miter lim="800000"/>
            <a:headEnd/>
            <a:tailEnd/>
          </a:ln>
        </p:spPr>
      </p:pic>
      <p:sp>
        <p:nvSpPr>
          <p:cNvPr id="6" name="TextBox 5"/>
          <p:cNvSpPr txBox="1"/>
          <p:nvPr/>
        </p:nvSpPr>
        <p:spPr>
          <a:xfrm>
            <a:off x="304802" y="1184641"/>
            <a:ext cx="8538947" cy="615553"/>
          </a:xfrm>
          <a:prstGeom prst="rect">
            <a:avLst/>
          </a:prstGeom>
          <a:gradFill flip="none" rotWithShape="1">
            <a:gsLst>
              <a:gs pos="0">
                <a:srgbClr val="F3D567">
                  <a:tint val="66000"/>
                  <a:satMod val="160000"/>
                </a:srgbClr>
              </a:gs>
              <a:gs pos="50000">
                <a:srgbClr val="F3D567">
                  <a:tint val="44500"/>
                  <a:satMod val="160000"/>
                </a:srgbClr>
              </a:gs>
              <a:gs pos="100000">
                <a:srgbClr val="F3D567">
                  <a:tint val="23500"/>
                  <a:satMod val="160000"/>
                </a:srgb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eaLnBrk="0" hangingPunct="0">
              <a:defRPr/>
            </a:pPr>
            <a:r>
              <a:rPr lang="en-US" sz="1800" dirty="0"/>
              <a:t>Transaction RSPC: </a:t>
            </a:r>
            <a:r>
              <a:rPr lang="en-US" sz="1600" b="0" dirty="0"/>
              <a:t>Check and make sure all your process chains are active Schedule Init process chains for single execution. Schedule other ones for regular load (normally daily )</a:t>
            </a:r>
            <a:endParaRPr lang="en-US" sz="1600" b="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5234" name="Slide Number Placeholder 4"/>
          <p:cNvSpPr>
            <a:spLocks noGrp="1"/>
          </p:cNvSpPr>
          <p:nvPr>
            <p:ph type="sldNum" sz="quarter" idx="11"/>
          </p:nvPr>
        </p:nvSpPr>
        <p:spPr>
          <a:noFill/>
        </p:spPr>
        <p:txBody>
          <a:bodyPr/>
          <a:lstStyle/>
          <a:p>
            <a:fld id="{D2F74780-0104-489E-82A5-04F76746D150}" type="slidenum">
              <a:rPr lang="en-US" smtClean="0"/>
              <a:pPr/>
              <a:t>23</a:t>
            </a:fld>
            <a:endParaRPr lang="en-US" smtClean="0"/>
          </a:p>
        </p:txBody>
      </p:sp>
      <p:sp>
        <p:nvSpPr>
          <p:cNvPr id="95235" name="Rectangle 2"/>
          <p:cNvSpPr>
            <a:spLocks noGrp="1" noChangeArrowheads="1"/>
          </p:cNvSpPr>
          <p:nvPr>
            <p:ph type="title"/>
          </p:nvPr>
        </p:nvSpPr>
        <p:spPr>
          <a:xfrm>
            <a:off x="2536825" y="142875"/>
            <a:ext cx="6607175" cy="765175"/>
          </a:xfrm>
        </p:spPr>
        <p:txBody>
          <a:bodyPr/>
          <a:lstStyle/>
          <a:p>
            <a:r>
              <a:rPr lang="en-US" smtClean="0"/>
              <a:t>Step 4b: Check &amp; Schedule Technical Content Process Chains - 2</a:t>
            </a:r>
          </a:p>
        </p:txBody>
      </p:sp>
      <p:grpSp>
        <p:nvGrpSpPr>
          <p:cNvPr id="95236" name="Group 11"/>
          <p:cNvGrpSpPr>
            <a:grpSpLocks/>
          </p:cNvGrpSpPr>
          <p:nvPr/>
        </p:nvGrpSpPr>
        <p:grpSpPr bwMode="auto">
          <a:xfrm>
            <a:off x="327025" y="1228725"/>
            <a:ext cx="8366125" cy="5087938"/>
            <a:chOff x="327544" y="1228878"/>
            <a:chExt cx="8366079" cy="5088509"/>
          </a:xfrm>
        </p:grpSpPr>
        <p:sp>
          <p:nvSpPr>
            <p:cNvPr id="6" name="TextBox 5"/>
            <p:cNvSpPr txBox="1"/>
            <p:nvPr/>
          </p:nvSpPr>
          <p:spPr>
            <a:xfrm>
              <a:off x="327545" y="1228878"/>
              <a:ext cx="8366078" cy="5088509"/>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62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lnSpc>
                  <a:spcPct val="120000"/>
                </a:lnSpc>
                <a:defRPr/>
              </a:pPr>
              <a:r>
                <a:rPr lang="en-US" sz="1600" dirty="0"/>
                <a:t>Once you validate the process chains, you can schedule them in the following order:</a:t>
              </a:r>
            </a:p>
            <a:p>
              <a:pPr eaLnBrk="0" hangingPunct="0">
                <a:lnSpc>
                  <a:spcPct val="120000"/>
                </a:lnSpc>
                <a:defRPr/>
              </a:pPr>
              <a:endParaRPr lang="en-US" sz="1600" dirty="0"/>
            </a:p>
            <a:p>
              <a:pPr eaLnBrk="0" hangingPunct="0">
                <a:lnSpc>
                  <a:spcPct val="120000"/>
                </a:lnSpc>
                <a:defRPr/>
              </a:pPr>
              <a:r>
                <a:rPr lang="en-US" sz="1600" u="sng" dirty="0"/>
                <a:t>Master Data</a:t>
              </a:r>
            </a:p>
            <a:p>
              <a:pPr eaLnBrk="0" hangingPunct="0">
                <a:lnSpc>
                  <a:spcPct val="120000"/>
                </a:lnSpc>
                <a:defRPr/>
              </a:pPr>
              <a:r>
                <a:rPr lang="en-US" sz="1600" b="0" dirty="0"/>
                <a:t>System Master Data – 0TCT_MD_S_FULL_P01</a:t>
              </a:r>
            </a:p>
            <a:p>
              <a:pPr eaLnBrk="0" hangingPunct="0">
                <a:lnSpc>
                  <a:spcPct val="120000"/>
                </a:lnSpc>
                <a:defRPr/>
              </a:pPr>
              <a:r>
                <a:rPr lang="en-US" sz="1600" b="0" dirty="0"/>
                <a:t>This loads text for objects like ‘Process Status’, ‘BI Object type’, ‘Process type’</a:t>
              </a:r>
            </a:p>
            <a:p>
              <a:pPr eaLnBrk="0" hangingPunct="0">
                <a:lnSpc>
                  <a:spcPct val="120000"/>
                </a:lnSpc>
                <a:defRPr/>
              </a:pPr>
              <a:r>
                <a:rPr lang="en-US" sz="1600" b="0" dirty="0"/>
                <a:t>Content Master Data - 0TCT_MD_T_FULL_P01</a:t>
              </a:r>
            </a:p>
            <a:p>
              <a:pPr eaLnBrk="0" hangingPunct="0">
                <a:lnSpc>
                  <a:spcPct val="120000"/>
                </a:lnSpc>
                <a:defRPr/>
              </a:pPr>
              <a:r>
                <a:rPr lang="en-US" sz="1600" b="0" dirty="0"/>
                <a:t>This loads attributes and text for objects like ‘Process Variants’, ‘Process Chain’</a:t>
              </a:r>
            </a:p>
            <a:p>
              <a:pPr eaLnBrk="0" hangingPunct="0">
                <a:lnSpc>
                  <a:spcPct val="120000"/>
                </a:lnSpc>
                <a:defRPr/>
              </a:pPr>
              <a:endParaRPr lang="en-US" sz="1600" dirty="0"/>
            </a:p>
            <a:p>
              <a:pPr eaLnBrk="0" hangingPunct="0">
                <a:lnSpc>
                  <a:spcPct val="120000"/>
                </a:lnSpc>
                <a:defRPr/>
              </a:pPr>
              <a:r>
                <a:rPr lang="en-US" sz="1600" u="sng" dirty="0"/>
                <a:t>Initialization Loads</a:t>
              </a:r>
            </a:p>
            <a:p>
              <a:pPr eaLnBrk="0" hangingPunct="0">
                <a:lnSpc>
                  <a:spcPct val="120000"/>
                </a:lnSpc>
                <a:defRPr/>
              </a:pPr>
              <a:r>
                <a:rPr lang="en-US" sz="1600" b="0" dirty="0"/>
                <a:t>Query Runtime Statistics – Init – 0TCT_C0_INIT_P01</a:t>
              </a:r>
            </a:p>
            <a:p>
              <a:pPr eaLnBrk="0" hangingPunct="0">
                <a:lnSpc>
                  <a:spcPct val="120000"/>
                </a:lnSpc>
                <a:defRPr/>
              </a:pPr>
              <a:r>
                <a:rPr lang="en-US" sz="1600" b="0" dirty="0"/>
                <a:t>Data Load Statistics – Init - 0TCT_C2_INIT_P01</a:t>
              </a:r>
            </a:p>
            <a:p>
              <a:pPr eaLnBrk="0" hangingPunct="0">
                <a:lnSpc>
                  <a:spcPct val="120000"/>
                </a:lnSpc>
                <a:defRPr/>
              </a:pPr>
              <a:r>
                <a:rPr lang="en-US" sz="1600" b="0" dirty="0"/>
                <a:t>These process chains need to run only once (Immediate scheduling)</a:t>
              </a:r>
            </a:p>
            <a:p>
              <a:pPr eaLnBrk="0" hangingPunct="0">
                <a:lnSpc>
                  <a:spcPct val="120000"/>
                </a:lnSpc>
                <a:defRPr/>
              </a:pPr>
              <a:endParaRPr lang="en-US" sz="1600" dirty="0"/>
            </a:p>
            <a:p>
              <a:pPr eaLnBrk="0" hangingPunct="0">
                <a:lnSpc>
                  <a:spcPct val="120000"/>
                </a:lnSpc>
                <a:defRPr/>
              </a:pPr>
              <a:r>
                <a:rPr lang="en-US" sz="1600" u="sng" dirty="0"/>
                <a:t>Delta Loads</a:t>
              </a:r>
            </a:p>
            <a:p>
              <a:pPr eaLnBrk="0" hangingPunct="0">
                <a:lnSpc>
                  <a:spcPct val="120000"/>
                </a:lnSpc>
                <a:defRPr/>
              </a:pPr>
              <a:r>
                <a:rPr lang="en-US" sz="1600" b="0" dirty="0"/>
                <a:t>Query Runtime Statistics – Delta 0TCT_CO_DELTA_P01</a:t>
              </a:r>
            </a:p>
            <a:p>
              <a:pPr eaLnBrk="0" hangingPunct="0">
                <a:lnSpc>
                  <a:spcPct val="120000"/>
                </a:lnSpc>
                <a:defRPr/>
              </a:pPr>
              <a:r>
                <a:rPr lang="en-US" sz="1600" b="0" dirty="0"/>
                <a:t>Data Load Statistics – Delta 0TCT_C2_DELTA_P01</a:t>
              </a:r>
            </a:p>
            <a:p>
              <a:pPr eaLnBrk="0" hangingPunct="0">
                <a:lnSpc>
                  <a:spcPct val="120000"/>
                </a:lnSpc>
                <a:defRPr/>
              </a:pPr>
              <a:r>
                <a:rPr lang="en-US" sz="1600" b="0" dirty="0"/>
                <a:t>These process chains can be scheduled for periodic execution</a:t>
              </a:r>
              <a:endParaRPr lang="en-US" sz="1600" b="0" u="sng" dirty="0"/>
            </a:p>
          </p:txBody>
        </p:sp>
        <p:sp>
          <p:nvSpPr>
            <p:cNvPr id="95240" name="Chevron 7"/>
            <p:cNvSpPr>
              <a:spLocks noChangeArrowheads="1"/>
            </p:cNvSpPr>
            <p:nvPr/>
          </p:nvSpPr>
          <p:spPr bwMode="auto">
            <a:xfrm>
              <a:off x="327544" y="3480181"/>
              <a:ext cx="2661314" cy="395785"/>
            </a:xfrm>
            <a:prstGeom prst="chevron">
              <a:avLst>
                <a:gd name="adj" fmla="val 31566"/>
              </a:avLst>
            </a:prstGeom>
            <a:solidFill>
              <a:srgbClr val="FFC000"/>
            </a:solidFill>
            <a:ln w="9525" algn="ctr">
              <a:solidFill>
                <a:schemeClr val="tx1"/>
              </a:solidFill>
              <a:round/>
              <a:headEnd/>
              <a:tailEnd/>
            </a:ln>
          </p:spPr>
          <p:txBody>
            <a:bodyPr/>
            <a:lstStyle/>
            <a:p>
              <a:pPr eaLnBrk="0" hangingPunct="0"/>
              <a:r>
                <a:rPr lang="en-US" sz="1800"/>
                <a:t>Initialization Loads</a:t>
              </a:r>
            </a:p>
          </p:txBody>
        </p:sp>
        <p:sp>
          <p:nvSpPr>
            <p:cNvPr id="95241" name="Chevron 8"/>
            <p:cNvSpPr>
              <a:spLocks noChangeArrowheads="1"/>
            </p:cNvSpPr>
            <p:nvPr/>
          </p:nvSpPr>
          <p:spPr bwMode="auto">
            <a:xfrm>
              <a:off x="327544" y="1719620"/>
              <a:ext cx="1924335" cy="395785"/>
            </a:xfrm>
            <a:prstGeom prst="chevron">
              <a:avLst>
                <a:gd name="adj" fmla="val 31581"/>
              </a:avLst>
            </a:prstGeom>
            <a:solidFill>
              <a:srgbClr val="FFC000"/>
            </a:solidFill>
            <a:ln w="9525" algn="ctr">
              <a:solidFill>
                <a:schemeClr val="tx1"/>
              </a:solidFill>
              <a:round/>
              <a:headEnd/>
              <a:tailEnd/>
            </a:ln>
          </p:spPr>
          <p:txBody>
            <a:bodyPr/>
            <a:lstStyle/>
            <a:p>
              <a:pPr eaLnBrk="0" hangingPunct="0"/>
              <a:r>
                <a:rPr lang="en-US" sz="1800"/>
                <a:t>Master Data</a:t>
              </a:r>
            </a:p>
          </p:txBody>
        </p:sp>
        <p:sp>
          <p:nvSpPr>
            <p:cNvPr id="95242" name="Chevron 10"/>
            <p:cNvSpPr>
              <a:spLocks noChangeArrowheads="1"/>
            </p:cNvSpPr>
            <p:nvPr/>
          </p:nvSpPr>
          <p:spPr bwMode="auto">
            <a:xfrm>
              <a:off x="327545" y="4967786"/>
              <a:ext cx="2661314" cy="395785"/>
            </a:xfrm>
            <a:prstGeom prst="chevron">
              <a:avLst>
                <a:gd name="adj" fmla="val 31566"/>
              </a:avLst>
            </a:prstGeom>
            <a:solidFill>
              <a:srgbClr val="FFC000"/>
            </a:solidFill>
            <a:ln w="9525" algn="ctr">
              <a:solidFill>
                <a:schemeClr val="tx1"/>
              </a:solidFill>
              <a:round/>
              <a:headEnd/>
              <a:tailEnd/>
            </a:ln>
          </p:spPr>
          <p:txBody>
            <a:bodyPr/>
            <a:lstStyle/>
            <a:p>
              <a:pPr eaLnBrk="0" hangingPunct="0"/>
              <a:r>
                <a:rPr lang="en-US" sz="1800"/>
                <a:t>Delta Loads</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6258" name="Slide Number Placeholder 4"/>
          <p:cNvSpPr>
            <a:spLocks noGrp="1"/>
          </p:cNvSpPr>
          <p:nvPr>
            <p:ph type="sldNum" sz="quarter" idx="11"/>
          </p:nvPr>
        </p:nvSpPr>
        <p:spPr>
          <a:noFill/>
        </p:spPr>
        <p:txBody>
          <a:bodyPr/>
          <a:lstStyle/>
          <a:p>
            <a:fld id="{46B8E4FF-D47C-49DA-9653-AA9866C2D1DB}" type="slidenum">
              <a:rPr lang="en-US" smtClean="0"/>
              <a:pPr/>
              <a:t>24</a:t>
            </a:fld>
            <a:endParaRPr lang="en-US" smtClean="0"/>
          </a:p>
        </p:txBody>
      </p:sp>
      <p:sp>
        <p:nvSpPr>
          <p:cNvPr id="96259" name="Rectangle 2"/>
          <p:cNvSpPr>
            <a:spLocks noGrp="1" noChangeArrowheads="1"/>
          </p:cNvSpPr>
          <p:nvPr>
            <p:ph type="title"/>
          </p:nvPr>
        </p:nvSpPr>
        <p:spPr/>
        <p:txBody>
          <a:bodyPr/>
          <a:lstStyle/>
          <a:p>
            <a:r>
              <a:rPr lang="en-US" smtClean="0"/>
              <a:t>Step 5: Activate Direct Access for Tech Content VirtualProviders</a:t>
            </a:r>
          </a:p>
        </p:txBody>
      </p:sp>
      <p:pic>
        <p:nvPicPr>
          <p:cNvPr id="96260" name="Picture 2"/>
          <p:cNvPicPr>
            <a:picLocks noChangeAspect="1" noChangeArrowheads="1"/>
          </p:cNvPicPr>
          <p:nvPr/>
        </p:nvPicPr>
        <p:blipFill>
          <a:blip r:embed="rId2"/>
          <a:srcRect t="22746"/>
          <a:stretch>
            <a:fillRect/>
          </a:stretch>
        </p:blipFill>
        <p:spPr bwMode="auto">
          <a:xfrm>
            <a:off x="379413" y="2643188"/>
            <a:ext cx="8334375" cy="3987800"/>
          </a:xfrm>
          <a:prstGeom prst="rect">
            <a:avLst/>
          </a:prstGeom>
          <a:noFill/>
          <a:ln w="9525">
            <a:noFill/>
            <a:miter lim="800000"/>
            <a:headEnd/>
            <a:tailEnd/>
          </a:ln>
        </p:spPr>
      </p:pic>
      <p:sp>
        <p:nvSpPr>
          <p:cNvPr id="6" name="TextBox 5"/>
          <p:cNvSpPr txBox="1"/>
          <p:nvPr/>
        </p:nvSpPr>
        <p:spPr>
          <a:xfrm>
            <a:off x="423082" y="1146223"/>
            <a:ext cx="8557146" cy="1323439"/>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3500000" scaled="1"/>
            <a:tileRect/>
          </a:gradFill>
          <a:effectLst>
            <a:innerShdw blurRad="63500" dist="50800" dir="13500000">
              <a:prstClr val="black">
                <a:alpha val="50000"/>
              </a:prstClr>
            </a:innerShdw>
          </a:effectLst>
        </p:spPr>
        <p:txBody>
          <a:bodyPr>
            <a:spAutoFit/>
          </a:bodyPr>
          <a:lstStyle/>
          <a:p>
            <a:pPr eaLnBrk="0" hangingPunct="0">
              <a:defRPr/>
            </a:pPr>
            <a:r>
              <a:rPr lang="en-US" sz="1600" b="0" dirty="0"/>
              <a:t>In DWWB, under Infoarea BI Statistics (0BWTC_STA), highlight each Infocube with</a:t>
            </a:r>
          </a:p>
          <a:p>
            <a:pPr eaLnBrk="0" hangingPunct="0">
              <a:defRPr/>
            </a:pPr>
            <a:r>
              <a:rPr lang="en-US" sz="1600" b="0" dirty="0"/>
              <a:t>Technical names with the 0TCT_VC* prefix. Context menu &gt; Activate Direct Access;</a:t>
            </a:r>
            <a:br>
              <a:rPr lang="en-US" sz="1600" b="0" dirty="0"/>
            </a:br>
            <a:endParaRPr lang="en-US" sz="1600" b="0" dirty="0"/>
          </a:p>
          <a:p>
            <a:pPr eaLnBrk="0" hangingPunct="0">
              <a:defRPr/>
            </a:pPr>
            <a:r>
              <a:rPr lang="en-US" sz="1600" b="0" dirty="0"/>
              <a:t>In the dialog box, choose source syst. For Infosource 3.x, and select the “Myself” </a:t>
            </a:r>
          </a:p>
          <a:p>
            <a:pPr eaLnBrk="0" hangingPunct="0">
              <a:defRPr/>
            </a:pPr>
            <a:r>
              <a:rPr lang="en-US" sz="1600" b="0" dirty="0"/>
              <a:t>Source system. This enables current status to be analyzed as well as the historical view.</a:t>
            </a:r>
            <a:endParaRPr lang="en-US" b="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7282" name="Slide Number Placeholder 4"/>
          <p:cNvSpPr>
            <a:spLocks noGrp="1"/>
          </p:cNvSpPr>
          <p:nvPr>
            <p:ph type="sldNum" sz="quarter" idx="11"/>
          </p:nvPr>
        </p:nvSpPr>
        <p:spPr>
          <a:noFill/>
        </p:spPr>
        <p:txBody>
          <a:bodyPr/>
          <a:lstStyle/>
          <a:p>
            <a:fld id="{29386E91-BB94-4490-AA45-DE53EBAA5A2F}" type="slidenum">
              <a:rPr lang="en-US" smtClean="0"/>
              <a:pPr/>
              <a:t>25</a:t>
            </a:fld>
            <a:endParaRPr lang="en-US" smtClean="0"/>
          </a:p>
        </p:txBody>
      </p:sp>
      <p:sp>
        <p:nvSpPr>
          <p:cNvPr id="6" name="Rectangle 3"/>
          <p:cNvSpPr txBox="1">
            <a:spLocks noChangeArrowheads="1"/>
          </p:cNvSpPr>
          <p:nvPr/>
        </p:nvSpPr>
        <p:spPr bwMode="auto">
          <a:xfrm>
            <a:off x="333375" y="1509713"/>
            <a:ext cx="8229600" cy="4525962"/>
          </a:xfrm>
          <a:prstGeom prst="rect">
            <a:avLst/>
          </a:prstGeom>
          <a:noFill/>
          <a:ln w="9525">
            <a:noFill/>
            <a:miter lim="800000"/>
            <a:headEnd/>
            <a:tailEnd/>
          </a:ln>
        </p:spPr>
        <p:txBody>
          <a:bodyPr/>
          <a:lstStyle/>
          <a:p>
            <a:pPr marL="449263" indent="-449263">
              <a:spcBef>
                <a:spcPct val="20000"/>
              </a:spcBef>
              <a:buClr>
                <a:schemeClr val="folHlink"/>
              </a:buClr>
              <a:buSzPct val="90000"/>
              <a:buFont typeface="Wingdings" pitchFamily="2" charset="2"/>
              <a:buNone/>
              <a:defRPr/>
            </a:pPr>
            <a:r>
              <a:rPr lang="en-US" sz="2200" b="0" kern="0" dirty="0">
                <a:latin typeface="+mn-lt"/>
              </a:rPr>
              <a:t>		</a:t>
            </a:r>
            <a:r>
              <a:rPr lang="en-US" sz="2200" b="0" kern="0" dirty="0">
                <a:solidFill>
                  <a:schemeClr val="bg1">
                    <a:lumMod val="75000"/>
                  </a:schemeClr>
                </a:solidFill>
                <a:latin typeface="+mn-lt"/>
              </a:rPr>
              <a:t>Conceptual Overview</a:t>
            </a: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57200" indent="-457200">
              <a:spcBef>
                <a:spcPct val="20000"/>
              </a:spcBef>
              <a:buClr>
                <a:schemeClr val="folHlink"/>
              </a:buClr>
              <a:buSzPct val="90000"/>
              <a:buFont typeface="Wingdings" pitchFamily="2" charset="2"/>
              <a:buNone/>
              <a:defRPr/>
            </a:pPr>
            <a:r>
              <a:rPr lang="en-US" sz="2200" b="0" kern="0" dirty="0">
                <a:latin typeface="+mn-lt"/>
              </a:rPr>
              <a:t>		</a:t>
            </a:r>
            <a:r>
              <a:rPr lang="en-US" sz="2200" b="0" kern="0" dirty="0">
                <a:solidFill>
                  <a:schemeClr val="bg1">
                    <a:lumMod val="75000"/>
                  </a:schemeClr>
                </a:solidFill>
                <a:latin typeface="+mn-lt"/>
              </a:rPr>
              <a:t>New BI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Implementing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a:t>
            </a:r>
            <a:r>
              <a:rPr lang="en-US" sz="2200" b="0" kern="0" dirty="0">
                <a:latin typeface="+mn-lt"/>
              </a:rPr>
              <a:t>Running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BI Administration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Analysis Tools</a:t>
            </a:r>
          </a:p>
          <a:p>
            <a:pPr marL="457200" indent="-457200">
              <a:spcBef>
                <a:spcPct val="20000"/>
              </a:spcBef>
              <a:buClr>
                <a:schemeClr val="folHlink"/>
              </a:buClr>
              <a:buSzPct val="90000"/>
              <a:buFont typeface="+mj-lt"/>
              <a:buAutoNum type="arabicPeriod" startAt="2"/>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p:txBody>
      </p:sp>
      <p:sp>
        <p:nvSpPr>
          <p:cNvPr id="7" name="Oval 4"/>
          <p:cNvSpPr>
            <a:spLocks noChangeArrowheads="1"/>
          </p:cNvSpPr>
          <p:nvPr/>
        </p:nvSpPr>
        <p:spPr bwMode="auto">
          <a:xfrm>
            <a:off x="523875" y="1525588"/>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1</a:t>
            </a:r>
          </a:p>
        </p:txBody>
      </p:sp>
      <p:sp>
        <p:nvSpPr>
          <p:cNvPr id="8" name="Oval 4"/>
          <p:cNvSpPr>
            <a:spLocks noChangeArrowheads="1"/>
          </p:cNvSpPr>
          <p:nvPr/>
        </p:nvSpPr>
        <p:spPr bwMode="auto">
          <a:xfrm>
            <a:off x="550863" y="2303463"/>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2</a:t>
            </a:r>
            <a:endParaRPr lang="en-US" dirty="0">
              <a:solidFill>
                <a:schemeClr val="bg1"/>
              </a:solidFill>
            </a:endParaRPr>
          </a:p>
        </p:txBody>
      </p:sp>
      <p:sp>
        <p:nvSpPr>
          <p:cNvPr id="9" name="Oval 4"/>
          <p:cNvSpPr>
            <a:spLocks noChangeArrowheads="1"/>
          </p:cNvSpPr>
          <p:nvPr/>
        </p:nvSpPr>
        <p:spPr bwMode="auto">
          <a:xfrm>
            <a:off x="592138" y="4692650"/>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5</a:t>
            </a:r>
            <a:endParaRPr lang="en-US" dirty="0">
              <a:solidFill>
                <a:schemeClr val="bg1"/>
              </a:solidFill>
            </a:endParaRPr>
          </a:p>
        </p:txBody>
      </p:sp>
      <p:sp>
        <p:nvSpPr>
          <p:cNvPr id="10" name="Oval 4"/>
          <p:cNvSpPr>
            <a:spLocks noChangeArrowheads="1"/>
          </p:cNvSpPr>
          <p:nvPr/>
        </p:nvSpPr>
        <p:spPr bwMode="auto">
          <a:xfrm>
            <a:off x="552450" y="3084513"/>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3</a:t>
            </a:r>
          </a:p>
        </p:txBody>
      </p:sp>
      <p:sp>
        <p:nvSpPr>
          <p:cNvPr id="97288" name="Oval 4"/>
          <p:cNvSpPr>
            <a:spLocks noChangeArrowheads="1"/>
          </p:cNvSpPr>
          <p:nvPr/>
        </p:nvSpPr>
        <p:spPr bwMode="auto">
          <a:xfrm>
            <a:off x="595313" y="3946525"/>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4</a:t>
            </a:r>
          </a:p>
        </p:txBody>
      </p:sp>
      <p:sp>
        <p:nvSpPr>
          <p:cNvPr id="12" name="Oval 4"/>
          <p:cNvSpPr>
            <a:spLocks noChangeArrowheads="1"/>
          </p:cNvSpPr>
          <p:nvPr/>
        </p:nvSpPr>
        <p:spPr bwMode="auto">
          <a:xfrm>
            <a:off x="639763" y="5532438"/>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6</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9330" name="Slide Number Placeholder 4"/>
          <p:cNvSpPr>
            <a:spLocks noGrp="1"/>
          </p:cNvSpPr>
          <p:nvPr>
            <p:ph type="sldNum" sz="quarter" idx="11"/>
          </p:nvPr>
        </p:nvSpPr>
        <p:spPr>
          <a:noFill/>
        </p:spPr>
        <p:txBody>
          <a:bodyPr/>
          <a:lstStyle/>
          <a:p>
            <a:fld id="{404B091E-BABE-4788-988C-17B78936D6B8}" type="slidenum">
              <a:rPr lang="en-US" smtClean="0"/>
              <a:pPr/>
              <a:t>26</a:t>
            </a:fld>
            <a:endParaRPr lang="en-US" smtClean="0"/>
          </a:p>
        </p:txBody>
      </p:sp>
      <p:sp>
        <p:nvSpPr>
          <p:cNvPr id="99331" name="Rectangle 2"/>
          <p:cNvSpPr>
            <a:spLocks noGrp="1" noChangeArrowheads="1"/>
          </p:cNvSpPr>
          <p:nvPr>
            <p:ph type="title"/>
          </p:nvPr>
        </p:nvSpPr>
        <p:spPr/>
        <p:txBody>
          <a:bodyPr/>
          <a:lstStyle/>
          <a:p>
            <a:r>
              <a:rPr lang="en-US" smtClean="0"/>
              <a:t>Running in the Portal</a:t>
            </a:r>
          </a:p>
        </p:txBody>
      </p:sp>
      <p:pic>
        <p:nvPicPr>
          <p:cNvPr id="99332" name="Picture 2"/>
          <p:cNvPicPr>
            <a:picLocks noChangeAspect="1" noChangeArrowheads="1"/>
          </p:cNvPicPr>
          <p:nvPr/>
        </p:nvPicPr>
        <p:blipFill>
          <a:blip r:embed="rId2"/>
          <a:srcRect t="18919"/>
          <a:stretch>
            <a:fillRect/>
          </a:stretch>
        </p:blipFill>
        <p:spPr bwMode="auto">
          <a:xfrm>
            <a:off x="498475" y="2266950"/>
            <a:ext cx="8051800" cy="3876675"/>
          </a:xfrm>
          <a:prstGeom prst="rect">
            <a:avLst/>
          </a:prstGeom>
          <a:noFill/>
          <a:ln w="9525">
            <a:noFill/>
            <a:miter lim="800000"/>
            <a:headEnd/>
            <a:tailEnd/>
          </a:ln>
        </p:spPr>
      </p:pic>
      <p:sp>
        <p:nvSpPr>
          <p:cNvPr id="6" name="TextBox 5"/>
          <p:cNvSpPr txBox="1"/>
          <p:nvPr/>
        </p:nvSpPr>
        <p:spPr>
          <a:xfrm>
            <a:off x="768887" y="1256746"/>
            <a:ext cx="7583543" cy="872483"/>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eaLnBrk="0" hangingPunct="0">
              <a:lnSpc>
                <a:spcPct val="150000"/>
              </a:lnSpc>
              <a:defRPr/>
            </a:pPr>
            <a:r>
              <a:rPr lang="en-US" sz="1800" dirty="0"/>
              <a:t>In the portal, to access the admin. Cockpit, navigate to System Administration &gt; Monitoring &gt; Business Intelligence  </a:t>
            </a:r>
            <a:endParaRPr lang="en-US" sz="18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0354" name="Slide Number Placeholder 4"/>
          <p:cNvSpPr>
            <a:spLocks noGrp="1"/>
          </p:cNvSpPr>
          <p:nvPr>
            <p:ph type="sldNum" sz="quarter" idx="11"/>
          </p:nvPr>
        </p:nvSpPr>
        <p:spPr>
          <a:noFill/>
        </p:spPr>
        <p:txBody>
          <a:bodyPr/>
          <a:lstStyle/>
          <a:p>
            <a:fld id="{415A1758-10AB-4612-9F12-376E44666EA9}" type="slidenum">
              <a:rPr lang="en-US" smtClean="0"/>
              <a:pPr/>
              <a:t>27</a:t>
            </a:fld>
            <a:endParaRPr lang="en-US" smtClean="0"/>
          </a:p>
        </p:txBody>
      </p:sp>
      <p:sp>
        <p:nvSpPr>
          <p:cNvPr id="100355" name="Rectangle 2"/>
          <p:cNvSpPr>
            <a:spLocks noGrp="1" noChangeArrowheads="1"/>
          </p:cNvSpPr>
          <p:nvPr>
            <p:ph type="title"/>
          </p:nvPr>
        </p:nvSpPr>
        <p:spPr>
          <a:xfrm>
            <a:off x="2517775" y="130175"/>
            <a:ext cx="6356350" cy="765175"/>
          </a:xfrm>
        </p:spPr>
        <p:txBody>
          <a:bodyPr/>
          <a:lstStyle/>
          <a:p>
            <a:r>
              <a:rPr lang="en-US" smtClean="0"/>
              <a:t>Administration Cockpit: Data Load Status</a:t>
            </a:r>
          </a:p>
        </p:txBody>
      </p:sp>
      <p:pic>
        <p:nvPicPr>
          <p:cNvPr id="100356" name="Picture 2"/>
          <p:cNvPicPr>
            <a:picLocks noChangeAspect="1" noChangeArrowheads="1"/>
          </p:cNvPicPr>
          <p:nvPr/>
        </p:nvPicPr>
        <p:blipFill>
          <a:blip r:embed="rId2"/>
          <a:srcRect/>
          <a:stretch>
            <a:fillRect/>
          </a:stretch>
        </p:blipFill>
        <p:spPr bwMode="auto">
          <a:xfrm>
            <a:off x="347663" y="1155700"/>
            <a:ext cx="7839075" cy="5153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1378" name="Slide Number Placeholder 4"/>
          <p:cNvSpPr>
            <a:spLocks noGrp="1"/>
          </p:cNvSpPr>
          <p:nvPr>
            <p:ph type="sldNum" sz="quarter" idx="11"/>
          </p:nvPr>
        </p:nvSpPr>
        <p:spPr>
          <a:noFill/>
        </p:spPr>
        <p:txBody>
          <a:bodyPr/>
          <a:lstStyle/>
          <a:p>
            <a:fld id="{D3914BE1-863F-44FA-8131-136F8817F008}" type="slidenum">
              <a:rPr lang="en-US" smtClean="0"/>
              <a:pPr/>
              <a:t>28</a:t>
            </a:fld>
            <a:endParaRPr lang="en-US" smtClean="0"/>
          </a:p>
        </p:txBody>
      </p:sp>
      <p:pic>
        <p:nvPicPr>
          <p:cNvPr id="101379" name="Picture 2"/>
          <p:cNvPicPr>
            <a:picLocks noChangeAspect="1" noChangeArrowheads="1"/>
          </p:cNvPicPr>
          <p:nvPr/>
        </p:nvPicPr>
        <p:blipFill>
          <a:blip r:embed="rId2"/>
          <a:srcRect/>
          <a:stretch>
            <a:fillRect/>
          </a:stretch>
        </p:blipFill>
        <p:spPr bwMode="auto">
          <a:xfrm>
            <a:off x="962025" y="1090613"/>
            <a:ext cx="7219950" cy="4676775"/>
          </a:xfrm>
          <a:prstGeom prst="rect">
            <a:avLst/>
          </a:prstGeom>
          <a:noFill/>
          <a:ln w="9525">
            <a:noFill/>
            <a:miter lim="800000"/>
            <a:headEnd/>
            <a:tailEnd/>
          </a:ln>
        </p:spPr>
      </p:pic>
      <p:sp>
        <p:nvSpPr>
          <p:cNvPr id="101380" name="Rectangle 2"/>
          <p:cNvSpPr>
            <a:spLocks noGrp="1" noChangeArrowheads="1"/>
          </p:cNvSpPr>
          <p:nvPr>
            <p:ph type="title"/>
          </p:nvPr>
        </p:nvSpPr>
        <p:spPr/>
        <p:txBody>
          <a:bodyPr/>
          <a:lstStyle/>
          <a:p>
            <a:r>
              <a:rPr lang="en-US" smtClean="0"/>
              <a:t>Administration Cockpit: Data Load Status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2402" name="Slide Number Placeholder 4"/>
          <p:cNvSpPr>
            <a:spLocks noGrp="1"/>
          </p:cNvSpPr>
          <p:nvPr>
            <p:ph type="sldNum" sz="quarter" idx="11"/>
          </p:nvPr>
        </p:nvSpPr>
        <p:spPr>
          <a:noFill/>
        </p:spPr>
        <p:txBody>
          <a:bodyPr/>
          <a:lstStyle/>
          <a:p>
            <a:fld id="{F1FBA41E-B219-4452-B470-69E80DBF6468}" type="slidenum">
              <a:rPr lang="en-US" smtClean="0"/>
              <a:pPr/>
              <a:t>29</a:t>
            </a:fld>
            <a:endParaRPr lang="en-US" smtClean="0"/>
          </a:p>
        </p:txBody>
      </p:sp>
      <p:sp>
        <p:nvSpPr>
          <p:cNvPr id="102403" name="Rectangle 2"/>
          <p:cNvSpPr>
            <a:spLocks noGrp="1" noChangeArrowheads="1"/>
          </p:cNvSpPr>
          <p:nvPr>
            <p:ph type="title"/>
          </p:nvPr>
        </p:nvSpPr>
        <p:spPr/>
        <p:txBody>
          <a:bodyPr/>
          <a:lstStyle/>
          <a:p>
            <a:r>
              <a:rPr lang="en-US" smtClean="0"/>
              <a:t>Administration Cockpit: Data Load Status</a:t>
            </a:r>
          </a:p>
        </p:txBody>
      </p:sp>
      <p:sp>
        <p:nvSpPr>
          <p:cNvPr id="6" name="TextBox 5"/>
          <p:cNvSpPr txBox="1"/>
          <p:nvPr/>
        </p:nvSpPr>
        <p:spPr>
          <a:xfrm>
            <a:off x="559558" y="1109262"/>
            <a:ext cx="8229600" cy="5410712"/>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path path="circle">
              <a:fillToRect l="50000" t="50000" r="50000" b="50000"/>
            </a:path>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eaLnBrk="0" hangingPunct="0">
              <a:lnSpc>
                <a:spcPct val="120000"/>
              </a:lnSpc>
              <a:buFont typeface="Wingdings" pitchFamily="2" charset="2"/>
              <a:buChar char="v"/>
              <a:defRPr/>
            </a:pPr>
            <a:r>
              <a:rPr lang="en-US" sz="1800" b="0" dirty="0"/>
              <a:t> </a:t>
            </a:r>
            <a:r>
              <a:rPr lang="en-US" sz="1600" b="0" dirty="0"/>
              <a:t>This Workset provides an overview of the status of the loading processes and  process chains, and also of the requests (and data records) in the InfoProviders and Info objects</a:t>
            </a:r>
            <a:br>
              <a:rPr lang="en-US" sz="1600" b="0" dirty="0"/>
            </a:br>
            <a:endParaRPr lang="en-US" sz="1600" b="0" dirty="0"/>
          </a:p>
          <a:p>
            <a:pPr eaLnBrk="0" hangingPunct="0">
              <a:lnSpc>
                <a:spcPct val="120000"/>
              </a:lnSpc>
              <a:buFont typeface="Wingdings" pitchFamily="2" charset="2"/>
              <a:buChar char="v"/>
              <a:defRPr/>
            </a:pPr>
            <a:r>
              <a:rPr lang="en-US" sz="1600" b="0" dirty="0"/>
              <a:t> The worksheet includes three pages with the following information:</a:t>
            </a:r>
          </a:p>
          <a:p>
            <a:pPr marL="457200" indent="-225425" eaLnBrk="0" hangingPunct="0">
              <a:lnSpc>
                <a:spcPct val="120000"/>
              </a:lnSpc>
              <a:buFontTx/>
              <a:buAutoNum type="arabicPeriod"/>
              <a:defRPr/>
            </a:pPr>
            <a:r>
              <a:rPr lang="en-US" sz="1600" b="0" dirty="0"/>
              <a:t>Process Status with the IViews:</a:t>
            </a:r>
          </a:p>
          <a:p>
            <a:pPr marL="457200" indent="6350" eaLnBrk="0" hangingPunct="0">
              <a:lnSpc>
                <a:spcPct val="120000"/>
              </a:lnSpc>
              <a:buFont typeface="Wingdings" pitchFamily="2" charset="2"/>
              <a:buChar char="û"/>
              <a:defRPr/>
            </a:pPr>
            <a:r>
              <a:rPr lang="en-US" sz="1400" b="0" dirty="0"/>
              <a:t>  Process  Chain Status</a:t>
            </a:r>
          </a:p>
          <a:p>
            <a:pPr marL="457200" indent="6350" eaLnBrk="0" hangingPunct="0">
              <a:lnSpc>
                <a:spcPct val="120000"/>
              </a:lnSpc>
              <a:buFont typeface="Wingdings" pitchFamily="2" charset="2"/>
              <a:buChar char="û"/>
              <a:defRPr/>
            </a:pPr>
            <a:r>
              <a:rPr lang="en-US" sz="1400" b="0" dirty="0"/>
              <a:t>  Process Status</a:t>
            </a:r>
          </a:p>
          <a:p>
            <a:pPr marL="457200" indent="6350" eaLnBrk="0" hangingPunct="0">
              <a:lnSpc>
                <a:spcPct val="120000"/>
              </a:lnSpc>
              <a:buFont typeface="Wingdings" pitchFamily="2" charset="2"/>
              <a:buChar char="û"/>
              <a:defRPr/>
            </a:pPr>
            <a:r>
              <a:rPr lang="en-US" sz="1400" b="0" dirty="0"/>
              <a:t>  Process Type Selection</a:t>
            </a:r>
          </a:p>
          <a:p>
            <a:pPr marL="511175" indent="-279400" eaLnBrk="0" hangingPunct="0">
              <a:lnSpc>
                <a:spcPct val="120000"/>
              </a:lnSpc>
              <a:buFontTx/>
              <a:buAutoNum type="arabicPeriod" startAt="2"/>
              <a:defRPr/>
            </a:pPr>
            <a:r>
              <a:rPr lang="en-US" sz="1600" b="0" dirty="0"/>
              <a:t>BI Object Request Status with Iviews:</a:t>
            </a:r>
          </a:p>
          <a:p>
            <a:pPr marL="511175" indent="7938" eaLnBrk="0" hangingPunct="0">
              <a:lnSpc>
                <a:spcPct val="120000"/>
              </a:lnSpc>
              <a:buFont typeface="Wingdings" pitchFamily="2" charset="2"/>
              <a:buChar char="û"/>
              <a:defRPr/>
            </a:pPr>
            <a:r>
              <a:rPr lang="en-US" sz="1600" b="0" dirty="0"/>
              <a:t>  </a:t>
            </a:r>
            <a:r>
              <a:rPr lang="en-US" sz="1400" b="0" dirty="0"/>
              <a:t>Infocube Status</a:t>
            </a:r>
          </a:p>
          <a:p>
            <a:pPr marL="511175" indent="7938" eaLnBrk="0" hangingPunct="0">
              <a:lnSpc>
                <a:spcPct val="120000"/>
              </a:lnSpc>
              <a:buFont typeface="Wingdings" pitchFamily="2" charset="2"/>
              <a:buChar char="û"/>
              <a:defRPr/>
            </a:pPr>
            <a:r>
              <a:rPr lang="en-US" sz="1400" b="0" dirty="0"/>
              <a:t>  DataStore Object Status</a:t>
            </a:r>
          </a:p>
          <a:p>
            <a:pPr marL="511175" indent="7938" eaLnBrk="0" hangingPunct="0">
              <a:lnSpc>
                <a:spcPct val="120000"/>
              </a:lnSpc>
              <a:buFont typeface="Wingdings" pitchFamily="2" charset="2"/>
              <a:buChar char="û"/>
              <a:defRPr/>
            </a:pPr>
            <a:r>
              <a:rPr lang="en-US" sz="1400" b="0" dirty="0"/>
              <a:t>  Master Data Status</a:t>
            </a:r>
          </a:p>
          <a:p>
            <a:pPr marL="511175" indent="7938" eaLnBrk="0" hangingPunct="0">
              <a:lnSpc>
                <a:spcPct val="120000"/>
              </a:lnSpc>
              <a:buFont typeface="Wingdings" pitchFamily="2" charset="2"/>
              <a:buChar char="û"/>
              <a:defRPr/>
            </a:pPr>
            <a:r>
              <a:rPr lang="en-US" sz="1400" b="0" dirty="0"/>
              <a:t>  PSA Table Status</a:t>
            </a:r>
          </a:p>
          <a:p>
            <a:pPr marL="511175" indent="-279400" eaLnBrk="0" hangingPunct="0">
              <a:lnSpc>
                <a:spcPct val="120000"/>
              </a:lnSpc>
              <a:defRPr/>
            </a:pPr>
            <a:r>
              <a:rPr lang="en-US" sz="1600" b="0" dirty="0"/>
              <a:t> 3.   InfoProvider Request Status with the Iviews:</a:t>
            </a:r>
          </a:p>
          <a:p>
            <a:pPr marL="511175" indent="7938" eaLnBrk="0" hangingPunct="0">
              <a:lnSpc>
                <a:spcPct val="120000"/>
              </a:lnSpc>
              <a:buFont typeface="Wingdings" pitchFamily="2" charset="2"/>
              <a:buChar char="û"/>
              <a:defRPr/>
            </a:pPr>
            <a:r>
              <a:rPr lang="en-US" sz="1600" b="0" dirty="0"/>
              <a:t> </a:t>
            </a:r>
            <a:r>
              <a:rPr lang="en-US" sz="1400" b="0" dirty="0"/>
              <a:t>InfoCube Correctness</a:t>
            </a:r>
          </a:p>
          <a:p>
            <a:pPr marL="511175" indent="7938" eaLnBrk="0" hangingPunct="0">
              <a:lnSpc>
                <a:spcPct val="120000"/>
              </a:lnSpc>
              <a:buFont typeface="Wingdings" pitchFamily="2" charset="2"/>
              <a:buChar char="û"/>
              <a:defRPr/>
            </a:pPr>
            <a:r>
              <a:rPr lang="en-US" sz="1400" b="0" dirty="0"/>
              <a:t> Aggregate Rollup</a:t>
            </a:r>
          </a:p>
          <a:p>
            <a:pPr marL="511175" indent="7938" eaLnBrk="0" hangingPunct="0">
              <a:lnSpc>
                <a:spcPct val="120000"/>
              </a:lnSpc>
              <a:buFont typeface="Wingdings" pitchFamily="2" charset="2"/>
              <a:buChar char="û"/>
              <a:defRPr/>
            </a:pPr>
            <a:r>
              <a:rPr lang="en-US" sz="1400" b="0" dirty="0"/>
              <a:t> </a:t>
            </a:r>
            <a:r>
              <a:rPr lang="en-US" sz="1400" b="0" dirty="0" err="1"/>
              <a:t>DataStore</a:t>
            </a:r>
            <a:r>
              <a:rPr lang="en-US" sz="1400" b="0" dirty="0"/>
              <a:t> Object Correctness</a:t>
            </a:r>
          </a:p>
          <a:p>
            <a:pPr marL="511175" indent="7938" eaLnBrk="0" hangingPunct="0">
              <a:lnSpc>
                <a:spcPct val="120000"/>
              </a:lnSpc>
              <a:buFont typeface="Wingdings" pitchFamily="2" charset="2"/>
              <a:buChar char="û"/>
              <a:defRPr/>
            </a:pPr>
            <a:r>
              <a:rPr lang="en-US" sz="1400" b="0" dirty="0"/>
              <a:t> </a:t>
            </a:r>
            <a:r>
              <a:rPr lang="en-US" sz="1400" b="0" dirty="0" err="1"/>
              <a:t>DataStore</a:t>
            </a:r>
            <a:r>
              <a:rPr lang="en-US" sz="1400" b="0" dirty="0"/>
              <a:t> Object Activation </a:t>
            </a:r>
            <a:endParaRPr lang="en-US" sz="1400" b="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1682" name="Slide Number Placeholder 4"/>
          <p:cNvSpPr>
            <a:spLocks noGrp="1"/>
          </p:cNvSpPr>
          <p:nvPr>
            <p:ph type="sldNum" sz="quarter" idx="11"/>
          </p:nvPr>
        </p:nvSpPr>
        <p:spPr>
          <a:noFill/>
        </p:spPr>
        <p:txBody>
          <a:bodyPr/>
          <a:lstStyle/>
          <a:p>
            <a:fld id="{A9953320-294E-4568-96BE-8624124D2511}" type="slidenum">
              <a:rPr lang="en-US" smtClean="0"/>
              <a:pPr/>
              <a:t>3</a:t>
            </a:fld>
            <a:endParaRPr lang="en-US" smtClean="0"/>
          </a:p>
        </p:txBody>
      </p:sp>
      <p:sp>
        <p:nvSpPr>
          <p:cNvPr id="6" name="Rectangle 3"/>
          <p:cNvSpPr txBox="1">
            <a:spLocks noChangeArrowheads="1"/>
          </p:cNvSpPr>
          <p:nvPr/>
        </p:nvSpPr>
        <p:spPr bwMode="auto">
          <a:xfrm>
            <a:off x="333375" y="1509713"/>
            <a:ext cx="8229600" cy="4525962"/>
          </a:xfrm>
          <a:prstGeom prst="rect">
            <a:avLst/>
          </a:prstGeom>
          <a:noFill/>
          <a:ln w="9525">
            <a:noFill/>
            <a:miter lim="800000"/>
            <a:headEnd/>
            <a:tailEnd/>
          </a:ln>
        </p:spPr>
        <p:txBody>
          <a:bodyPr/>
          <a:lstStyle/>
          <a:p>
            <a:pPr marL="449263" indent="-449263">
              <a:spcBef>
                <a:spcPct val="20000"/>
              </a:spcBef>
              <a:buClr>
                <a:schemeClr val="folHlink"/>
              </a:buClr>
              <a:buSzPct val="90000"/>
              <a:buFont typeface="Wingdings" pitchFamily="2" charset="2"/>
              <a:buNone/>
              <a:defRPr/>
            </a:pPr>
            <a:r>
              <a:rPr lang="en-US" sz="2200" b="0" kern="0" dirty="0">
                <a:latin typeface="+mn-lt"/>
              </a:rPr>
              <a:t>		Conceptual Overview</a:t>
            </a: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57200" indent="-457200">
              <a:spcBef>
                <a:spcPct val="20000"/>
              </a:spcBef>
              <a:buClr>
                <a:schemeClr val="folHlink"/>
              </a:buClr>
              <a:buSzPct val="90000"/>
              <a:buFont typeface="Wingdings" pitchFamily="2" charset="2"/>
              <a:buNone/>
              <a:defRPr/>
            </a:pPr>
            <a:r>
              <a:rPr lang="en-US" sz="2200" b="0" kern="0" dirty="0">
                <a:latin typeface="+mn-lt"/>
              </a:rPr>
              <a:t>		</a:t>
            </a:r>
            <a:r>
              <a:rPr lang="en-US" sz="2200" b="0" kern="0" dirty="0">
                <a:solidFill>
                  <a:schemeClr val="bg1">
                    <a:lumMod val="75000"/>
                  </a:schemeClr>
                </a:solidFill>
                <a:latin typeface="+mn-lt"/>
              </a:rPr>
              <a:t>New BI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Implementing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Running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BI Administration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Analysis Tools</a:t>
            </a:r>
          </a:p>
          <a:p>
            <a:pPr marL="457200" indent="-457200">
              <a:spcBef>
                <a:spcPct val="20000"/>
              </a:spcBef>
              <a:buClr>
                <a:schemeClr val="folHlink"/>
              </a:buClr>
              <a:buSzPct val="90000"/>
              <a:buFont typeface="+mj-lt"/>
              <a:buAutoNum type="arabicPeriod" startAt="2"/>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p:txBody>
      </p:sp>
      <p:sp>
        <p:nvSpPr>
          <p:cNvPr id="71684" name="Oval 4"/>
          <p:cNvSpPr>
            <a:spLocks noChangeArrowheads="1"/>
          </p:cNvSpPr>
          <p:nvPr/>
        </p:nvSpPr>
        <p:spPr bwMode="auto">
          <a:xfrm>
            <a:off x="523875" y="1525588"/>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1</a:t>
            </a:r>
          </a:p>
        </p:txBody>
      </p:sp>
      <p:sp>
        <p:nvSpPr>
          <p:cNvPr id="8" name="Oval 4"/>
          <p:cNvSpPr>
            <a:spLocks noChangeArrowheads="1"/>
          </p:cNvSpPr>
          <p:nvPr/>
        </p:nvSpPr>
        <p:spPr bwMode="auto">
          <a:xfrm>
            <a:off x="550863" y="2303463"/>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2</a:t>
            </a:r>
            <a:endParaRPr lang="en-US" dirty="0">
              <a:solidFill>
                <a:schemeClr val="bg1"/>
              </a:solidFill>
            </a:endParaRPr>
          </a:p>
        </p:txBody>
      </p:sp>
      <p:sp>
        <p:nvSpPr>
          <p:cNvPr id="9" name="Oval 4"/>
          <p:cNvSpPr>
            <a:spLocks noChangeArrowheads="1"/>
          </p:cNvSpPr>
          <p:nvPr/>
        </p:nvSpPr>
        <p:spPr bwMode="auto">
          <a:xfrm>
            <a:off x="592138" y="4692650"/>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5</a:t>
            </a:r>
            <a:endParaRPr lang="en-US" dirty="0">
              <a:solidFill>
                <a:schemeClr val="bg1"/>
              </a:solidFill>
            </a:endParaRPr>
          </a:p>
        </p:txBody>
      </p:sp>
      <p:sp>
        <p:nvSpPr>
          <p:cNvPr id="10" name="Oval 4"/>
          <p:cNvSpPr>
            <a:spLocks noChangeArrowheads="1"/>
          </p:cNvSpPr>
          <p:nvPr/>
        </p:nvSpPr>
        <p:spPr bwMode="auto">
          <a:xfrm>
            <a:off x="552450" y="3084513"/>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3</a:t>
            </a:r>
            <a:endParaRPr lang="en-US" dirty="0">
              <a:solidFill>
                <a:schemeClr val="bg1"/>
              </a:solidFill>
            </a:endParaRPr>
          </a:p>
        </p:txBody>
      </p:sp>
      <p:sp>
        <p:nvSpPr>
          <p:cNvPr id="11" name="Oval 4"/>
          <p:cNvSpPr>
            <a:spLocks noChangeArrowheads="1"/>
          </p:cNvSpPr>
          <p:nvPr/>
        </p:nvSpPr>
        <p:spPr bwMode="auto">
          <a:xfrm>
            <a:off x="595313" y="3946525"/>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4</a:t>
            </a:r>
            <a:endParaRPr lang="en-US" dirty="0">
              <a:solidFill>
                <a:schemeClr val="bg1"/>
              </a:solidFill>
            </a:endParaRPr>
          </a:p>
        </p:txBody>
      </p:sp>
      <p:sp>
        <p:nvSpPr>
          <p:cNvPr id="12" name="Oval 4"/>
          <p:cNvSpPr>
            <a:spLocks noChangeArrowheads="1"/>
          </p:cNvSpPr>
          <p:nvPr/>
        </p:nvSpPr>
        <p:spPr bwMode="auto">
          <a:xfrm>
            <a:off x="639763" y="5532438"/>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6</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3426" name="Slide Number Placeholder 4"/>
          <p:cNvSpPr>
            <a:spLocks noGrp="1"/>
          </p:cNvSpPr>
          <p:nvPr>
            <p:ph type="sldNum" sz="quarter" idx="11"/>
          </p:nvPr>
        </p:nvSpPr>
        <p:spPr>
          <a:noFill/>
        </p:spPr>
        <p:txBody>
          <a:bodyPr/>
          <a:lstStyle/>
          <a:p>
            <a:fld id="{287B4F45-415D-4B18-98E1-A8F91C7E1A7C}" type="slidenum">
              <a:rPr lang="en-US" smtClean="0"/>
              <a:pPr/>
              <a:t>30</a:t>
            </a:fld>
            <a:endParaRPr lang="en-US" smtClean="0"/>
          </a:p>
        </p:txBody>
      </p:sp>
      <p:pic>
        <p:nvPicPr>
          <p:cNvPr id="103427" name="Picture 2"/>
          <p:cNvPicPr>
            <a:picLocks noChangeAspect="1" noChangeArrowheads="1"/>
          </p:cNvPicPr>
          <p:nvPr/>
        </p:nvPicPr>
        <p:blipFill>
          <a:blip r:embed="rId2"/>
          <a:srcRect/>
          <a:stretch>
            <a:fillRect/>
          </a:stretch>
        </p:blipFill>
        <p:spPr bwMode="auto">
          <a:xfrm>
            <a:off x="938213" y="1289050"/>
            <a:ext cx="7267575" cy="4667250"/>
          </a:xfrm>
          <a:prstGeom prst="rect">
            <a:avLst/>
          </a:prstGeom>
          <a:noFill/>
          <a:ln w="9525">
            <a:noFill/>
            <a:miter lim="800000"/>
            <a:headEnd/>
            <a:tailEnd/>
          </a:ln>
        </p:spPr>
      </p:pic>
      <p:sp>
        <p:nvSpPr>
          <p:cNvPr id="9" name="Rectangle 2"/>
          <p:cNvSpPr txBox="1">
            <a:spLocks noChangeArrowheads="1"/>
          </p:cNvSpPr>
          <p:nvPr/>
        </p:nvSpPr>
        <p:spPr bwMode="auto">
          <a:xfrm>
            <a:off x="2579688" y="141288"/>
            <a:ext cx="6356350" cy="765175"/>
          </a:xfrm>
          <a:prstGeom prst="rect">
            <a:avLst/>
          </a:prstGeom>
          <a:noFill/>
          <a:ln w="9525">
            <a:noFill/>
            <a:miter lim="800000"/>
            <a:headEnd/>
            <a:tailEnd/>
          </a:ln>
        </p:spPr>
        <p:txBody>
          <a:bodyPr anchor="ctr"/>
          <a:lstStyle/>
          <a:p>
            <a:pPr>
              <a:defRPr/>
            </a:pPr>
            <a:r>
              <a:rPr lang="en-US" sz="2400" b="0" i="1" kern="0" dirty="0">
                <a:solidFill>
                  <a:schemeClr val="tx2"/>
                </a:solidFill>
                <a:latin typeface="+mj-lt"/>
                <a:ea typeface="+mj-ea"/>
                <a:cs typeface="+mj-cs"/>
              </a:rPr>
              <a:t>Administration Cockpit Data Load Status : Data Flow</a:t>
            </a:r>
          </a:p>
        </p:txBody>
      </p:sp>
      <p:sp>
        <p:nvSpPr>
          <p:cNvPr id="103430" name="Rectangle 5"/>
          <p:cNvSpPr>
            <a:spLocks noChangeArrowheads="1"/>
          </p:cNvSpPr>
          <p:nvPr/>
        </p:nvSpPr>
        <p:spPr bwMode="auto">
          <a:xfrm>
            <a:off x="7013575" y="6149975"/>
            <a:ext cx="1166813" cy="228600"/>
          </a:xfrm>
          <a:prstGeom prst="rect">
            <a:avLst/>
          </a:prstGeom>
          <a:noFill/>
          <a:ln w="9525">
            <a:noFill/>
            <a:miter lim="800000"/>
            <a:headEnd/>
            <a:tailEnd/>
          </a:ln>
        </p:spPr>
        <p:txBody>
          <a:bodyPr wrap="none">
            <a:spAutoFit/>
          </a:bodyPr>
          <a:lstStyle/>
          <a:p>
            <a:r>
              <a:rPr lang="en-US" sz="900"/>
              <a:t>*Copyright SAP AG</a:t>
            </a: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4450" name="Slide Number Placeholder 4"/>
          <p:cNvSpPr>
            <a:spLocks noGrp="1"/>
          </p:cNvSpPr>
          <p:nvPr>
            <p:ph type="sldNum" sz="quarter" idx="11"/>
          </p:nvPr>
        </p:nvSpPr>
        <p:spPr>
          <a:noFill/>
        </p:spPr>
        <p:txBody>
          <a:bodyPr/>
          <a:lstStyle/>
          <a:p>
            <a:fld id="{9B29ABDB-BC40-46A5-8279-06B8C9DF6F97}" type="slidenum">
              <a:rPr lang="en-US" smtClean="0"/>
              <a:pPr/>
              <a:t>31</a:t>
            </a:fld>
            <a:endParaRPr lang="en-US" smtClean="0"/>
          </a:p>
        </p:txBody>
      </p:sp>
      <p:sp>
        <p:nvSpPr>
          <p:cNvPr id="104451" name="Rectangle 2"/>
          <p:cNvSpPr>
            <a:spLocks noGrp="1" noChangeArrowheads="1"/>
          </p:cNvSpPr>
          <p:nvPr>
            <p:ph type="title"/>
          </p:nvPr>
        </p:nvSpPr>
        <p:spPr/>
        <p:txBody>
          <a:bodyPr/>
          <a:lstStyle/>
          <a:p>
            <a:r>
              <a:rPr lang="en-US" smtClean="0"/>
              <a:t>Technical Content for Query Runtime Statistics: Queries</a:t>
            </a:r>
          </a:p>
        </p:txBody>
      </p:sp>
      <p:sp>
        <p:nvSpPr>
          <p:cNvPr id="6" name="TextBox 5"/>
          <p:cNvSpPr txBox="1"/>
          <p:nvPr/>
        </p:nvSpPr>
        <p:spPr>
          <a:xfrm>
            <a:off x="968990" y="1351123"/>
            <a:ext cx="7506269" cy="892552"/>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8100000" scaled="1"/>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eaLnBrk="0" hangingPunct="0">
              <a:defRPr/>
            </a:pPr>
            <a:r>
              <a:rPr lang="en-US" sz="1800" dirty="0"/>
              <a:t>Technical content queries for analyzing the runtime of …</a:t>
            </a:r>
          </a:p>
          <a:p>
            <a:pPr indent="287338" eaLnBrk="0" hangingPunct="0">
              <a:buFont typeface="Wingdings" pitchFamily="2" charset="2"/>
              <a:buChar char="§"/>
              <a:defRPr/>
            </a:pPr>
            <a:r>
              <a:rPr lang="en-US" sz="1600" b="0" dirty="0"/>
              <a:t>Queries</a:t>
            </a:r>
          </a:p>
          <a:p>
            <a:pPr indent="287338" eaLnBrk="0" hangingPunct="0">
              <a:buFont typeface="Wingdings" pitchFamily="2" charset="2"/>
              <a:buChar char="§"/>
              <a:defRPr/>
            </a:pPr>
            <a:r>
              <a:rPr lang="en-US" sz="1600" b="0" dirty="0"/>
              <a:t>BI Web Applications</a:t>
            </a:r>
            <a:endParaRPr lang="en-US" sz="1600" b="0" dirty="0"/>
          </a:p>
        </p:txBody>
      </p:sp>
      <p:sp>
        <p:nvSpPr>
          <p:cNvPr id="7" name="TextBox 6"/>
          <p:cNvSpPr txBox="1"/>
          <p:nvPr/>
        </p:nvSpPr>
        <p:spPr>
          <a:xfrm>
            <a:off x="984914" y="2608992"/>
            <a:ext cx="7531289" cy="1384995"/>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8100000" scaled="1"/>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eaLnBrk="0" hangingPunct="0">
              <a:defRPr/>
            </a:pPr>
            <a:r>
              <a:rPr lang="en-US" sz="1800" dirty="0"/>
              <a:t>… each with various key figures (excerpt) …</a:t>
            </a:r>
          </a:p>
          <a:p>
            <a:pPr indent="177800" eaLnBrk="0" hangingPunct="0">
              <a:buFont typeface="Wingdings" pitchFamily="2" charset="2"/>
              <a:buChar char="§"/>
              <a:defRPr/>
            </a:pPr>
            <a:r>
              <a:rPr lang="en-US" sz="1600" b="0" dirty="0"/>
              <a:t>Frontend-time</a:t>
            </a:r>
          </a:p>
          <a:p>
            <a:pPr indent="177800" eaLnBrk="0" hangingPunct="0">
              <a:buFont typeface="Wingdings" pitchFamily="2" charset="2"/>
              <a:buChar char="§"/>
              <a:defRPr/>
            </a:pPr>
            <a:r>
              <a:rPr lang="en-US" sz="1600" b="0" dirty="0"/>
              <a:t>OLAP-time</a:t>
            </a:r>
          </a:p>
          <a:p>
            <a:pPr indent="177800" eaLnBrk="0" hangingPunct="0">
              <a:buFont typeface="Wingdings" pitchFamily="2" charset="2"/>
              <a:buChar char="§"/>
              <a:defRPr/>
            </a:pPr>
            <a:r>
              <a:rPr lang="en-US" sz="1600" b="0" dirty="0"/>
              <a:t>DM-time</a:t>
            </a:r>
          </a:p>
          <a:p>
            <a:pPr indent="177800" eaLnBrk="0" hangingPunct="0">
              <a:buFont typeface="Wingdings" pitchFamily="2" charset="2"/>
              <a:buChar char="§"/>
              <a:defRPr/>
            </a:pPr>
            <a:r>
              <a:rPr lang="en-US" sz="1600" b="0" dirty="0"/>
              <a:t>Planning time</a:t>
            </a:r>
            <a:endParaRPr lang="en-US" sz="1600" b="0" dirty="0"/>
          </a:p>
        </p:txBody>
      </p:sp>
      <p:sp>
        <p:nvSpPr>
          <p:cNvPr id="8" name="TextBox 7"/>
          <p:cNvSpPr txBox="1"/>
          <p:nvPr/>
        </p:nvSpPr>
        <p:spPr>
          <a:xfrm>
            <a:off x="955343" y="4396852"/>
            <a:ext cx="7560860" cy="615553"/>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8100000" scaled="1"/>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eaLnBrk="0" hangingPunct="0">
              <a:defRPr/>
            </a:pPr>
            <a:r>
              <a:rPr lang="en-US" sz="1800" dirty="0"/>
              <a:t>… being calculated as …</a:t>
            </a:r>
          </a:p>
          <a:p>
            <a:pPr indent="287338" eaLnBrk="0" hangingPunct="0">
              <a:buFont typeface="Wingdings" pitchFamily="2" charset="2"/>
              <a:buChar char="§"/>
              <a:defRPr/>
            </a:pPr>
            <a:r>
              <a:rPr lang="en-US" sz="1600" b="0" dirty="0"/>
              <a:t>Averages, Long Term &amp; Short Term Derivations, Rankings</a:t>
            </a:r>
          </a:p>
        </p:txBody>
      </p:sp>
      <p:sp>
        <p:nvSpPr>
          <p:cNvPr id="9" name="Rectangle 8"/>
          <p:cNvSpPr/>
          <p:nvPr/>
        </p:nvSpPr>
        <p:spPr>
          <a:xfrm>
            <a:off x="949874" y="5412588"/>
            <a:ext cx="7593624" cy="646331"/>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8100000" scaled="1"/>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indent="287338" eaLnBrk="0" hangingPunct="0">
              <a:defRPr/>
            </a:pPr>
            <a:r>
              <a:rPr lang="en-US" sz="1800" dirty="0"/>
              <a:t>… and displayed in different time intervals …</a:t>
            </a:r>
          </a:p>
          <a:p>
            <a:pPr marL="53975" indent="55563" eaLnBrk="0" hangingPunct="0">
              <a:buFont typeface="Wingdings" pitchFamily="2" charset="2"/>
              <a:buChar char="§"/>
              <a:defRPr/>
            </a:pPr>
            <a:r>
              <a:rPr lang="en-US" sz="1800" b="0" dirty="0"/>
              <a:t>   </a:t>
            </a:r>
            <a:r>
              <a:rPr lang="en-US" sz="1600" b="0" dirty="0"/>
              <a:t>Hours per day, Days per month, Weeks per quarter</a:t>
            </a:r>
            <a:endParaRPr lang="en-US" sz="1600" b="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5474" name="Slide Number Placeholder 4"/>
          <p:cNvSpPr>
            <a:spLocks noGrp="1"/>
          </p:cNvSpPr>
          <p:nvPr>
            <p:ph type="sldNum" sz="quarter" idx="11"/>
          </p:nvPr>
        </p:nvSpPr>
        <p:spPr>
          <a:noFill/>
        </p:spPr>
        <p:txBody>
          <a:bodyPr/>
          <a:lstStyle/>
          <a:p>
            <a:fld id="{E2A1A3E9-2EB2-44AE-8CD9-5592621F3E5F}" type="slidenum">
              <a:rPr lang="en-US" smtClean="0"/>
              <a:pPr/>
              <a:t>32</a:t>
            </a:fld>
            <a:endParaRPr lang="en-US" smtClean="0"/>
          </a:p>
        </p:txBody>
      </p:sp>
      <p:sp>
        <p:nvSpPr>
          <p:cNvPr id="105475" name="Rectangle 2"/>
          <p:cNvSpPr>
            <a:spLocks noGrp="1" noChangeArrowheads="1"/>
          </p:cNvSpPr>
          <p:nvPr>
            <p:ph type="title"/>
          </p:nvPr>
        </p:nvSpPr>
        <p:spPr/>
        <p:txBody>
          <a:bodyPr/>
          <a:lstStyle/>
          <a:p>
            <a:r>
              <a:rPr lang="en-US" smtClean="0"/>
              <a:t> Administration Cockpit: Query Runtime Statistics</a:t>
            </a:r>
          </a:p>
        </p:txBody>
      </p:sp>
      <p:pic>
        <p:nvPicPr>
          <p:cNvPr id="105476" name="Picture 2"/>
          <p:cNvPicPr>
            <a:picLocks noChangeAspect="1" noChangeArrowheads="1"/>
          </p:cNvPicPr>
          <p:nvPr/>
        </p:nvPicPr>
        <p:blipFill>
          <a:blip r:embed="rId2"/>
          <a:srcRect/>
          <a:stretch>
            <a:fillRect/>
          </a:stretch>
        </p:blipFill>
        <p:spPr bwMode="auto">
          <a:xfrm>
            <a:off x="828675" y="1303338"/>
            <a:ext cx="7664450" cy="5072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6498" name="Slide Number Placeholder 4"/>
          <p:cNvSpPr>
            <a:spLocks noGrp="1"/>
          </p:cNvSpPr>
          <p:nvPr>
            <p:ph type="sldNum" sz="quarter" idx="11"/>
          </p:nvPr>
        </p:nvSpPr>
        <p:spPr>
          <a:noFill/>
        </p:spPr>
        <p:txBody>
          <a:bodyPr/>
          <a:lstStyle/>
          <a:p>
            <a:fld id="{DB97ECBD-E8C0-4541-BD01-2A9BEA045BB2}" type="slidenum">
              <a:rPr lang="en-US" smtClean="0"/>
              <a:pPr/>
              <a:t>33</a:t>
            </a:fld>
            <a:endParaRPr lang="en-US" smtClean="0"/>
          </a:p>
        </p:txBody>
      </p:sp>
      <p:sp>
        <p:nvSpPr>
          <p:cNvPr id="106499" name="Rectangle 2"/>
          <p:cNvSpPr>
            <a:spLocks noGrp="1" noChangeArrowheads="1"/>
          </p:cNvSpPr>
          <p:nvPr>
            <p:ph type="title"/>
          </p:nvPr>
        </p:nvSpPr>
        <p:spPr/>
        <p:txBody>
          <a:bodyPr/>
          <a:lstStyle/>
          <a:p>
            <a:r>
              <a:rPr lang="en-US" smtClean="0"/>
              <a:t>Technical Content for Query Runtime Statistics: Detail</a:t>
            </a:r>
          </a:p>
        </p:txBody>
      </p:sp>
      <p:pic>
        <p:nvPicPr>
          <p:cNvPr id="106500" name="Picture 2"/>
          <p:cNvPicPr>
            <a:picLocks noChangeAspect="1" noChangeArrowheads="1"/>
          </p:cNvPicPr>
          <p:nvPr/>
        </p:nvPicPr>
        <p:blipFill>
          <a:blip r:embed="rId2"/>
          <a:srcRect/>
          <a:stretch>
            <a:fillRect/>
          </a:stretch>
        </p:blipFill>
        <p:spPr bwMode="auto">
          <a:xfrm>
            <a:off x="776288" y="1162050"/>
            <a:ext cx="7591425" cy="4791075"/>
          </a:xfrm>
          <a:prstGeom prst="rect">
            <a:avLst/>
          </a:prstGeom>
          <a:noFill/>
          <a:ln w="9525">
            <a:noFill/>
            <a:miter lim="800000"/>
            <a:headEnd/>
            <a:tailEnd/>
          </a:ln>
        </p:spPr>
      </p:pic>
      <p:sp>
        <p:nvSpPr>
          <p:cNvPr id="106502" name="Rectangle 5"/>
          <p:cNvSpPr>
            <a:spLocks noChangeArrowheads="1"/>
          </p:cNvSpPr>
          <p:nvPr/>
        </p:nvSpPr>
        <p:spPr bwMode="auto">
          <a:xfrm>
            <a:off x="7013575" y="6149975"/>
            <a:ext cx="1166813" cy="228600"/>
          </a:xfrm>
          <a:prstGeom prst="rect">
            <a:avLst/>
          </a:prstGeom>
          <a:noFill/>
          <a:ln w="9525">
            <a:noFill/>
            <a:miter lim="800000"/>
            <a:headEnd/>
            <a:tailEnd/>
          </a:ln>
        </p:spPr>
        <p:txBody>
          <a:bodyPr wrap="none">
            <a:spAutoFit/>
          </a:bodyPr>
          <a:lstStyle/>
          <a:p>
            <a:r>
              <a:rPr lang="en-US" sz="900"/>
              <a:t>*Copyright SAP AG</a:t>
            </a: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7522" name="Slide Number Placeholder 4"/>
          <p:cNvSpPr>
            <a:spLocks noGrp="1"/>
          </p:cNvSpPr>
          <p:nvPr>
            <p:ph type="sldNum" sz="quarter" idx="11"/>
          </p:nvPr>
        </p:nvSpPr>
        <p:spPr>
          <a:noFill/>
        </p:spPr>
        <p:txBody>
          <a:bodyPr/>
          <a:lstStyle/>
          <a:p>
            <a:fld id="{844190C9-8BCD-49A3-BBE6-82C4EE2D8DBE}" type="slidenum">
              <a:rPr lang="en-US" smtClean="0"/>
              <a:pPr/>
              <a:t>34</a:t>
            </a:fld>
            <a:endParaRPr lang="en-US" smtClean="0"/>
          </a:p>
        </p:txBody>
      </p:sp>
      <p:sp>
        <p:nvSpPr>
          <p:cNvPr id="107523" name="Rectangle 2"/>
          <p:cNvSpPr>
            <a:spLocks noGrp="1" noChangeArrowheads="1"/>
          </p:cNvSpPr>
          <p:nvPr>
            <p:ph type="title"/>
          </p:nvPr>
        </p:nvSpPr>
        <p:spPr>
          <a:xfrm>
            <a:off x="2517775" y="130175"/>
            <a:ext cx="6356350" cy="765175"/>
          </a:xfrm>
        </p:spPr>
        <p:txBody>
          <a:bodyPr/>
          <a:lstStyle/>
          <a:p>
            <a:r>
              <a:rPr lang="en-US" smtClean="0"/>
              <a:t>Administration Cockpit: Data Load Statistics</a:t>
            </a:r>
          </a:p>
        </p:txBody>
      </p:sp>
      <p:pic>
        <p:nvPicPr>
          <p:cNvPr id="107524" name="Picture 2"/>
          <p:cNvPicPr>
            <a:picLocks noChangeAspect="1" noChangeArrowheads="1"/>
          </p:cNvPicPr>
          <p:nvPr/>
        </p:nvPicPr>
        <p:blipFill>
          <a:blip r:embed="rId2"/>
          <a:srcRect/>
          <a:stretch>
            <a:fillRect/>
          </a:stretch>
        </p:blipFill>
        <p:spPr bwMode="auto">
          <a:xfrm>
            <a:off x="346075" y="1068388"/>
            <a:ext cx="7854950" cy="5165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8546" name="Slide Number Placeholder 4"/>
          <p:cNvSpPr>
            <a:spLocks noGrp="1"/>
          </p:cNvSpPr>
          <p:nvPr>
            <p:ph type="sldNum" sz="quarter" idx="11"/>
          </p:nvPr>
        </p:nvSpPr>
        <p:spPr>
          <a:noFill/>
        </p:spPr>
        <p:txBody>
          <a:bodyPr/>
          <a:lstStyle/>
          <a:p>
            <a:fld id="{C074FE4D-50CD-466C-8A60-4891319562CF}" type="slidenum">
              <a:rPr lang="en-US" smtClean="0"/>
              <a:pPr/>
              <a:t>35</a:t>
            </a:fld>
            <a:endParaRPr lang="en-US" smtClean="0"/>
          </a:p>
        </p:txBody>
      </p:sp>
      <p:sp>
        <p:nvSpPr>
          <p:cNvPr id="108547" name="Rectangle 2"/>
          <p:cNvSpPr>
            <a:spLocks noGrp="1" noChangeArrowheads="1"/>
          </p:cNvSpPr>
          <p:nvPr>
            <p:ph type="title"/>
          </p:nvPr>
        </p:nvSpPr>
        <p:spPr>
          <a:xfrm>
            <a:off x="2517775" y="130175"/>
            <a:ext cx="6356350" cy="765175"/>
          </a:xfrm>
        </p:spPr>
        <p:txBody>
          <a:bodyPr/>
          <a:lstStyle/>
          <a:p>
            <a:r>
              <a:rPr lang="en-US" smtClean="0"/>
              <a:t>Administration Cockpit: Data Load Statistics</a:t>
            </a:r>
          </a:p>
        </p:txBody>
      </p:sp>
      <p:sp>
        <p:nvSpPr>
          <p:cNvPr id="6" name="TextBox 5"/>
          <p:cNvSpPr txBox="1"/>
          <p:nvPr/>
        </p:nvSpPr>
        <p:spPr>
          <a:xfrm>
            <a:off x="464024" y="1310185"/>
            <a:ext cx="8134066" cy="4460645"/>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0" scaled="1"/>
            <a:tileRect/>
          </a:gradFill>
          <a:effectLst>
            <a:innerShdw blurRad="63500" dist="50800" dir="8100000">
              <a:prstClr val="black">
                <a:alpha val="50000"/>
              </a:prstClr>
            </a:innerShdw>
          </a:effectLst>
        </p:spPr>
        <p:txBody>
          <a:bodyPr>
            <a:spAutoFit/>
          </a:bodyPr>
          <a:lstStyle/>
          <a:p>
            <a:pPr eaLnBrk="0" hangingPunct="0">
              <a:lnSpc>
                <a:spcPct val="120000"/>
              </a:lnSpc>
              <a:defRPr/>
            </a:pPr>
            <a:r>
              <a:rPr lang="en-US" sz="1800" dirty="0"/>
              <a:t>Technical content queries for analyzing…</a:t>
            </a:r>
          </a:p>
          <a:p>
            <a:pPr eaLnBrk="0" hangingPunct="0">
              <a:lnSpc>
                <a:spcPct val="120000"/>
              </a:lnSpc>
              <a:defRPr/>
            </a:pPr>
            <a:endParaRPr lang="en-US" sz="1800" dirty="0">
              <a:solidFill>
                <a:srgbClr val="0070C0"/>
              </a:solidFill>
            </a:endParaRPr>
          </a:p>
          <a:p>
            <a:pPr eaLnBrk="0" hangingPunct="0">
              <a:lnSpc>
                <a:spcPct val="120000"/>
              </a:lnSpc>
              <a:defRPr/>
            </a:pPr>
            <a:r>
              <a:rPr lang="en-US" sz="1600" dirty="0"/>
              <a:t>…performance details of process chains</a:t>
            </a:r>
          </a:p>
          <a:p>
            <a:pPr indent="177800" eaLnBrk="0" hangingPunct="0">
              <a:lnSpc>
                <a:spcPct val="120000"/>
              </a:lnSpc>
              <a:buFont typeface="Wingdings" pitchFamily="2" charset="2"/>
              <a:buChar char="w"/>
              <a:defRPr/>
            </a:pPr>
            <a:r>
              <a:rPr lang="en-US" sz="1600" dirty="0"/>
              <a:t> </a:t>
            </a:r>
            <a:r>
              <a:rPr lang="en-US" sz="1600" b="0" dirty="0"/>
              <a:t>Total runtime</a:t>
            </a:r>
          </a:p>
          <a:p>
            <a:pPr indent="177800" eaLnBrk="0" hangingPunct="0">
              <a:lnSpc>
                <a:spcPct val="120000"/>
              </a:lnSpc>
              <a:buFont typeface="Wingdings" pitchFamily="2" charset="2"/>
              <a:buChar char="w"/>
              <a:defRPr/>
            </a:pPr>
            <a:r>
              <a:rPr lang="en-US" sz="1600" b="0" dirty="0"/>
              <a:t> Run-times data load, data update, activation, compression, aggregation, attribute change</a:t>
            </a:r>
          </a:p>
          <a:p>
            <a:pPr eaLnBrk="0" hangingPunct="0">
              <a:lnSpc>
                <a:spcPct val="120000"/>
              </a:lnSpc>
              <a:defRPr/>
            </a:pPr>
            <a:endParaRPr lang="en-US" dirty="0"/>
          </a:p>
          <a:p>
            <a:pPr eaLnBrk="0" hangingPunct="0">
              <a:lnSpc>
                <a:spcPct val="120000"/>
              </a:lnSpc>
              <a:defRPr/>
            </a:pPr>
            <a:r>
              <a:rPr lang="en-US" sz="1600" dirty="0"/>
              <a:t>…performance details of Data Transfer Processes</a:t>
            </a:r>
          </a:p>
          <a:p>
            <a:pPr eaLnBrk="0" hangingPunct="0">
              <a:lnSpc>
                <a:spcPct val="120000"/>
              </a:lnSpc>
              <a:buFont typeface="Wingdings" pitchFamily="2" charset="2"/>
              <a:buChar char="w"/>
              <a:defRPr/>
            </a:pPr>
            <a:r>
              <a:rPr lang="en-US" sz="1600" b="0" dirty="0"/>
              <a:t>  Total runtime, Number of Records, Amount of Data</a:t>
            </a:r>
          </a:p>
          <a:p>
            <a:pPr eaLnBrk="0" hangingPunct="0">
              <a:lnSpc>
                <a:spcPct val="120000"/>
              </a:lnSpc>
              <a:buFont typeface="Wingdings" pitchFamily="2" charset="2"/>
              <a:buChar char="w"/>
              <a:defRPr/>
            </a:pPr>
            <a:r>
              <a:rPr lang="en-US" sz="1600" b="0" dirty="0"/>
              <a:t>  Run-Time of each step types</a:t>
            </a:r>
          </a:p>
          <a:p>
            <a:pPr eaLnBrk="0" hangingPunct="0">
              <a:lnSpc>
                <a:spcPct val="120000"/>
              </a:lnSpc>
              <a:buFont typeface="Wingdings" pitchFamily="2" charset="2"/>
              <a:buChar char="§"/>
              <a:defRPr/>
            </a:pPr>
            <a:endParaRPr lang="en-US" dirty="0"/>
          </a:p>
          <a:p>
            <a:pPr eaLnBrk="0" hangingPunct="0">
              <a:lnSpc>
                <a:spcPct val="120000"/>
              </a:lnSpc>
              <a:defRPr/>
            </a:pPr>
            <a:r>
              <a:rPr lang="en-US" sz="1600" dirty="0"/>
              <a:t>…performance details of InfoPackages</a:t>
            </a:r>
          </a:p>
          <a:p>
            <a:pPr eaLnBrk="0" hangingPunct="0">
              <a:lnSpc>
                <a:spcPct val="120000"/>
              </a:lnSpc>
              <a:buFont typeface="Wingdings" pitchFamily="2" charset="2"/>
              <a:buChar char="w"/>
              <a:defRPr/>
            </a:pPr>
            <a:r>
              <a:rPr lang="en-US" sz="1600" b="0" dirty="0"/>
              <a:t>  Total runtime, Number of Records, Amount of Data</a:t>
            </a:r>
          </a:p>
          <a:p>
            <a:pPr eaLnBrk="0" hangingPunct="0">
              <a:lnSpc>
                <a:spcPct val="120000"/>
              </a:lnSpc>
              <a:buFont typeface="Wingdings" pitchFamily="2" charset="2"/>
              <a:buChar char="w"/>
              <a:defRPr/>
            </a:pPr>
            <a:r>
              <a:rPr lang="en-US" sz="1600" b="0" dirty="0"/>
              <a:t>  Run-Time of each action types</a:t>
            </a:r>
            <a:endParaRPr lang="en-US" sz="1600" b="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9570" name="Slide Number Placeholder 4"/>
          <p:cNvSpPr>
            <a:spLocks noGrp="1"/>
          </p:cNvSpPr>
          <p:nvPr>
            <p:ph type="sldNum" sz="quarter" idx="11"/>
          </p:nvPr>
        </p:nvSpPr>
        <p:spPr>
          <a:noFill/>
        </p:spPr>
        <p:txBody>
          <a:bodyPr/>
          <a:lstStyle/>
          <a:p>
            <a:fld id="{9E24BDB7-818E-41F7-AC43-44B326E9C5D4}" type="slidenum">
              <a:rPr lang="en-US" smtClean="0"/>
              <a:pPr/>
              <a:t>36</a:t>
            </a:fld>
            <a:endParaRPr lang="en-US" smtClean="0"/>
          </a:p>
        </p:txBody>
      </p:sp>
      <p:sp>
        <p:nvSpPr>
          <p:cNvPr id="109571" name="Rectangle 2"/>
          <p:cNvSpPr>
            <a:spLocks noGrp="1" noChangeArrowheads="1"/>
          </p:cNvSpPr>
          <p:nvPr>
            <p:ph type="title"/>
          </p:nvPr>
        </p:nvSpPr>
        <p:spPr>
          <a:xfrm>
            <a:off x="2517775" y="130175"/>
            <a:ext cx="6356350" cy="765175"/>
          </a:xfrm>
        </p:spPr>
        <p:txBody>
          <a:bodyPr/>
          <a:lstStyle/>
          <a:p>
            <a:r>
              <a:rPr lang="en-US" smtClean="0"/>
              <a:t>Administration Cockpit: Data Load Statistics</a:t>
            </a:r>
          </a:p>
        </p:txBody>
      </p:sp>
      <p:pic>
        <p:nvPicPr>
          <p:cNvPr id="109572" name="Picture 2"/>
          <p:cNvPicPr>
            <a:picLocks noChangeAspect="1" noChangeArrowheads="1"/>
          </p:cNvPicPr>
          <p:nvPr/>
        </p:nvPicPr>
        <p:blipFill>
          <a:blip r:embed="rId2"/>
          <a:srcRect/>
          <a:stretch>
            <a:fillRect/>
          </a:stretch>
        </p:blipFill>
        <p:spPr bwMode="auto">
          <a:xfrm>
            <a:off x="373063" y="1131888"/>
            <a:ext cx="7947025" cy="5089525"/>
          </a:xfrm>
          <a:prstGeom prst="rect">
            <a:avLst/>
          </a:prstGeom>
          <a:noFill/>
          <a:ln w="9525">
            <a:noFill/>
            <a:miter lim="800000"/>
            <a:headEnd/>
            <a:tailEnd/>
          </a:ln>
        </p:spPr>
      </p:pic>
      <p:sp>
        <p:nvSpPr>
          <p:cNvPr id="109573" name="Rectangle 5"/>
          <p:cNvSpPr>
            <a:spLocks noChangeArrowheads="1"/>
          </p:cNvSpPr>
          <p:nvPr/>
        </p:nvSpPr>
        <p:spPr bwMode="auto">
          <a:xfrm>
            <a:off x="6754813" y="6438900"/>
            <a:ext cx="1176337" cy="230188"/>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0594" name="Slide Number Placeholder 4"/>
          <p:cNvSpPr>
            <a:spLocks noGrp="1"/>
          </p:cNvSpPr>
          <p:nvPr>
            <p:ph type="sldNum" sz="quarter" idx="11"/>
          </p:nvPr>
        </p:nvSpPr>
        <p:spPr>
          <a:noFill/>
        </p:spPr>
        <p:txBody>
          <a:bodyPr/>
          <a:lstStyle/>
          <a:p>
            <a:fld id="{2AC1E527-C266-4456-BBEB-1BD1C2BDEC55}" type="slidenum">
              <a:rPr lang="en-US" smtClean="0"/>
              <a:pPr/>
              <a:t>37</a:t>
            </a:fld>
            <a:endParaRPr lang="en-US" smtClean="0"/>
          </a:p>
        </p:txBody>
      </p:sp>
      <p:sp>
        <p:nvSpPr>
          <p:cNvPr id="110595" name="Rectangle 2"/>
          <p:cNvSpPr>
            <a:spLocks noGrp="1" noChangeArrowheads="1"/>
          </p:cNvSpPr>
          <p:nvPr>
            <p:ph type="title"/>
          </p:nvPr>
        </p:nvSpPr>
        <p:spPr>
          <a:xfrm>
            <a:off x="2517775" y="130175"/>
            <a:ext cx="6356350" cy="765175"/>
          </a:xfrm>
        </p:spPr>
        <p:txBody>
          <a:bodyPr/>
          <a:lstStyle/>
          <a:p>
            <a:r>
              <a:rPr lang="en-US" smtClean="0"/>
              <a:t>Administration Cockpit: Data Load Statistics</a:t>
            </a:r>
          </a:p>
        </p:txBody>
      </p:sp>
      <p:pic>
        <p:nvPicPr>
          <p:cNvPr id="110596" name="Picture 3"/>
          <p:cNvPicPr>
            <a:picLocks noChangeAspect="1" noChangeArrowheads="1"/>
          </p:cNvPicPr>
          <p:nvPr/>
        </p:nvPicPr>
        <p:blipFill>
          <a:blip r:embed="rId2"/>
          <a:srcRect/>
          <a:stretch>
            <a:fillRect/>
          </a:stretch>
        </p:blipFill>
        <p:spPr bwMode="auto">
          <a:xfrm>
            <a:off x="895350" y="1200150"/>
            <a:ext cx="7353300" cy="4791075"/>
          </a:xfrm>
          <a:prstGeom prst="rect">
            <a:avLst/>
          </a:prstGeom>
          <a:noFill/>
          <a:ln w="9525">
            <a:noFill/>
            <a:miter lim="800000"/>
            <a:headEnd/>
            <a:tailEnd/>
          </a:ln>
        </p:spPr>
      </p:pic>
      <p:sp>
        <p:nvSpPr>
          <p:cNvPr id="110598" name="Rectangle 5"/>
          <p:cNvSpPr>
            <a:spLocks noChangeArrowheads="1"/>
          </p:cNvSpPr>
          <p:nvPr/>
        </p:nvSpPr>
        <p:spPr bwMode="auto">
          <a:xfrm>
            <a:off x="7013575" y="6149975"/>
            <a:ext cx="1166813" cy="228600"/>
          </a:xfrm>
          <a:prstGeom prst="rect">
            <a:avLst/>
          </a:prstGeom>
          <a:noFill/>
          <a:ln w="9525">
            <a:noFill/>
            <a:miter lim="800000"/>
            <a:headEnd/>
            <a:tailEnd/>
          </a:ln>
        </p:spPr>
        <p:txBody>
          <a:bodyPr wrap="none">
            <a:spAutoFit/>
          </a:bodyPr>
          <a:lstStyle/>
          <a:p>
            <a:r>
              <a:rPr lang="en-US" sz="900"/>
              <a:t>*Copyright SAP AG</a:t>
            </a: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1618" name="Slide Number Placeholder 4"/>
          <p:cNvSpPr>
            <a:spLocks noGrp="1"/>
          </p:cNvSpPr>
          <p:nvPr>
            <p:ph type="sldNum" sz="quarter" idx="11"/>
          </p:nvPr>
        </p:nvSpPr>
        <p:spPr>
          <a:noFill/>
        </p:spPr>
        <p:txBody>
          <a:bodyPr/>
          <a:lstStyle/>
          <a:p>
            <a:fld id="{6BB4D290-594B-4DE5-ADF3-B55C2C754A30}" type="slidenum">
              <a:rPr lang="en-US" smtClean="0"/>
              <a:pPr/>
              <a:t>38</a:t>
            </a:fld>
            <a:endParaRPr lang="en-US" smtClean="0"/>
          </a:p>
        </p:txBody>
      </p:sp>
      <p:sp>
        <p:nvSpPr>
          <p:cNvPr id="6" name="Rectangle 3"/>
          <p:cNvSpPr txBox="1">
            <a:spLocks noChangeArrowheads="1"/>
          </p:cNvSpPr>
          <p:nvPr/>
        </p:nvSpPr>
        <p:spPr bwMode="auto">
          <a:xfrm>
            <a:off x="333375" y="1509713"/>
            <a:ext cx="8229600" cy="4525962"/>
          </a:xfrm>
          <a:prstGeom prst="rect">
            <a:avLst/>
          </a:prstGeom>
          <a:noFill/>
          <a:ln w="9525">
            <a:noFill/>
            <a:miter lim="800000"/>
            <a:headEnd/>
            <a:tailEnd/>
          </a:ln>
        </p:spPr>
        <p:txBody>
          <a:bodyPr/>
          <a:lstStyle/>
          <a:p>
            <a:pPr marL="449263" indent="-449263">
              <a:spcBef>
                <a:spcPct val="20000"/>
              </a:spcBef>
              <a:buClr>
                <a:schemeClr val="folHlink"/>
              </a:buClr>
              <a:buSzPct val="90000"/>
              <a:buFont typeface="Wingdings" pitchFamily="2" charset="2"/>
              <a:buNone/>
              <a:defRPr/>
            </a:pPr>
            <a:r>
              <a:rPr lang="en-US" sz="2200" b="0" kern="0" dirty="0">
                <a:latin typeface="+mn-lt"/>
              </a:rPr>
              <a:t>		</a:t>
            </a:r>
            <a:r>
              <a:rPr lang="en-US" sz="2200" b="0" kern="0" dirty="0">
                <a:solidFill>
                  <a:schemeClr val="bg1">
                    <a:lumMod val="75000"/>
                  </a:schemeClr>
                </a:solidFill>
                <a:latin typeface="+mn-lt"/>
              </a:rPr>
              <a:t>Conceptual Overview</a:t>
            </a: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57200" indent="-457200">
              <a:spcBef>
                <a:spcPct val="20000"/>
              </a:spcBef>
              <a:buClr>
                <a:schemeClr val="folHlink"/>
              </a:buClr>
              <a:buSzPct val="90000"/>
              <a:buFont typeface="Wingdings" pitchFamily="2" charset="2"/>
              <a:buNone/>
              <a:defRPr/>
            </a:pPr>
            <a:r>
              <a:rPr lang="en-US" sz="2200" b="0" kern="0" dirty="0">
                <a:latin typeface="+mn-lt"/>
              </a:rPr>
              <a:t>		</a:t>
            </a:r>
            <a:r>
              <a:rPr lang="en-US" sz="2200" b="0" kern="0" dirty="0">
                <a:solidFill>
                  <a:schemeClr val="bg1">
                    <a:lumMod val="75000"/>
                  </a:schemeClr>
                </a:solidFill>
                <a:latin typeface="+mn-lt"/>
              </a:rPr>
              <a:t>New BI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Implementing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Running the BI Administration Cockpit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BI Administration Statistics Content</a:t>
            </a:r>
          </a:p>
          <a:p>
            <a:pPr marL="457200" indent="-457200">
              <a:spcBef>
                <a:spcPct val="20000"/>
              </a:spcBef>
              <a:buClr>
                <a:schemeClr val="folHlink"/>
              </a:buClr>
              <a:buSzPct val="90000"/>
              <a:buFont typeface="+mj-lt"/>
              <a:buAutoNum type="arabicPeriod" startAt="2"/>
              <a:defRPr/>
            </a:pPr>
            <a:endParaRPr lang="en-US" sz="2200" b="0" kern="0" dirty="0">
              <a:solidFill>
                <a:schemeClr val="bg1">
                  <a:lumMod val="75000"/>
                </a:schemeClr>
              </a:solidFill>
              <a:latin typeface="+mn-lt"/>
            </a:endParaRPr>
          </a:p>
          <a:p>
            <a:pPr marL="457200" indent="-457200">
              <a:spcBef>
                <a:spcPct val="20000"/>
              </a:spcBef>
              <a:buClr>
                <a:schemeClr val="folHlink"/>
              </a:buClr>
              <a:buSzPct val="90000"/>
              <a:buFont typeface="Wingdings" pitchFamily="2" charset="2"/>
              <a:buNone/>
              <a:defRPr/>
            </a:pPr>
            <a:r>
              <a:rPr lang="en-US" sz="2200" b="0" kern="0" dirty="0">
                <a:solidFill>
                  <a:schemeClr val="bg1">
                    <a:lumMod val="75000"/>
                  </a:schemeClr>
                </a:solidFill>
                <a:latin typeface="+mn-lt"/>
              </a:rPr>
              <a:t>		</a:t>
            </a:r>
            <a:r>
              <a:rPr lang="en-US" sz="2200" b="0" kern="0" dirty="0">
                <a:latin typeface="+mn-lt"/>
              </a:rPr>
              <a:t>Analysis Tools</a:t>
            </a:r>
          </a:p>
          <a:p>
            <a:pPr marL="457200" indent="-457200">
              <a:spcBef>
                <a:spcPct val="20000"/>
              </a:spcBef>
              <a:buClr>
                <a:schemeClr val="folHlink"/>
              </a:buClr>
              <a:buSzPct val="90000"/>
              <a:buFont typeface="+mj-lt"/>
              <a:buAutoNum type="arabicPeriod" startAt="2"/>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a:p>
            <a:pPr marL="449263" indent="-449263">
              <a:spcBef>
                <a:spcPct val="20000"/>
              </a:spcBef>
              <a:buClr>
                <a:schemeClr val="folHlink"/>
              </a:buClr>
              <a:buSzPct val="90000"/>
              <a:buFont typeface="Wingdings" pitchFamily="2" charset="2"/>
              <a:buNone/>
              <a:defRPr/>
            </a:pPr>
            <a:endParaRPr lang="en-US" sz="2200" b="0" kern="0" dirty="0">
              <a:latin typeface="+mn-lt"/>
            </a:endParaRPr>
          </a:p>
        </p:txBody>
      </p:sp>
      <p:sp>
        <p:nvSpPr>
          <p:cNvPr id="7" name="Oval 4"/>
          <p:cNvSpPr>
            <a:spLocks noChangeArrowheads="1"/>
          </p:cNvSpPr>
          <p:nvPr/>
        </p:nvSpPr>
        <p:spPr bwMode="auto">
          <a:xfrm>
            <a:off x="523875" y="1525588"/>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1</a:t>
            </a:r>
          </a:p>
        </p:txBody>
      </p:sp>
      <p:sp>
        <p:nvSpPr>
          <p:cNvPr id="8" name="Oval 4"/>
          <p:cNvSpPr>
            <a:spLocks noChangeArrowheads="1"/>
          </p:cNvSpPr>
          <p:nvPr/>
        </p:nvSpPr>
        <p:spPr bwMode="auto">
          <a:xfrm>
            <a:off x="550863" y="2303463"/>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2</a:t>
            </a:r>
            <a:endParaRPr lang="en-US" dirty="0">
              <a:solidFill>
                <a:schemeClr val="bg1"/>
              </a:solidFill>
            </a:endParaRPr>
          </a:p>
        </p:txBody>
      </p:sp>
      <p:sp>
        <p:nvSpPr>
          <p:cNvPr id="9" name="Oval 4"/>
          <p:cNvSpPr>
            <a:spLocks noChangeArrowheads="1"/>
          </p:cNvSpPr>
          <p:nvPr/>
        </p:nvSpPr>
        <p:spPr bwMode="auto">
          <a:xfrm>
            <a:off x="592138" y="4692650"/>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5</a:t>
            </a:r>
            <a:endParaRPr lang="en-US" dirty="0">
              <a:solidFill>
                <a:schemeClr val="bg1"/>
              </a:solidFill>
            </a:endParaRPr>
          </a:p>
        </p:txBody>
      </p:sp>
      <p:sp>
        <p:nvSpPr>
          <p:cNvPr id="10" name="Oval 4"/>
          <p:cNvSpPr>
            <a:spLocks noChangeArrowheads="1"/>
          </p:cNvSpPr>
          <p:nvPr/>
        </p:nvSpPr>
        <p:spPr bwMode="auto">
          <a:xfrm>
            <a:off x="552450" y="3084513"/>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3</a:t>
            </a:r>
          </a:p>
        </p:txBody>
      </p:sp>
      <p:sp>
        <p:nvSpPr>
          <p:cNvPr id="11" name="Oval 4"/>
          <p:cNvSpPr>
            <a:spLocks noChangeArrowheads="1"/>
          </p:cNvSpPr>
          <p:nvPr/>
        </p:nvSpPr>
        <p:spPr bwMode="auto">
          <a:xfrm>
            <a:off x="595313" y="3946525"/>
            <a:ext cx="457200" cy="457200"/>
          </a:xfrm>
          <a:prstGeom prst="ellipse">
            <a:avLst/>
          </a:prstGeom>
          <a:solidFill>
            <a:schemeClr val="bg1">
              <a:lumMod val="75000"/>
            </a:schemeClr>
          </a:solidFill>
          <a:ln w="9525">
            <a:noFill/>
            <a:round/>
            <a:headEnd/>
            <a:tailEnd/>
          </a:ln>
          <a:effectLst/>
        </p:spPr>
        <p:txBody>
          <a:bodyPr wrap="none" anchor="ctr"/>
          <a:lstStyle/>
          <a:p>
            <a:pPr algn="ctr" eaLnBrk="0" hangingPunct="0">
              <a:defRPr/>
            </a:pPr>
            <a:r>
              <a:rPr lang="en-US" dirty="0">
                <a:solidFill>
                  <a:schemeClr val="bg1"/>
                </a:solidFill>
              </a:rPr>
              <a:t>4</a:t>
            </a:r>
          </a:p>
        </p:txBody>
      </p:sp>
      <p:sp>
        <p:nvSpPr>
          <p:cNvPr id="111625" name="Oval 4"/>
          <p:cNvSpPr>
            <a:spLocks noChangeArrowheads="1"/>
          </p:cNvSpPr>
          <p:nvPr/>
        </p:nvSpPr>
        <p:spPr bwMode="auto">
          <a:xfrm>
            <a:off x="639763" y="5532438"/>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6</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3666" name="Slide Number Placeholder 4"/>
          <p:cNvSpPr>
            <a:spLocks noGrp="1"/>
          </p:cNvSpPr>
          <p:nvPr>
            <p:ph type="sldNum" sz="quarter" idx="11"/>
          </p:nvPr>
        </p:nvSpPr>
        <p:spPr>
          <a:noFill/>
        </p:spPr>
        <p:txBody>
          <a:bodyPr/>
          <a:lstStyle/>
          <a:p>
            <a:fld id="{E0785964-C376-4722-85E5-43C954D72580}" type="slidenum">
              <a:rPr lang="en-US" smtClean="0"/>
              <a:pPr/>
              <a:t>39</a:t>
            </a:fld>
            <a:endParaRPr lang="en-US" smtClean="0"/>
          </a:p>
        </p:txBody>
      </p:sp>
      <p:sp>
        <p:nvSpPr>
          <p:cNvPr id="113667" name="Rectangle 2"/>
          <p:cNvSpPr>
            <a:spLocks noGrp="1" noChangeArrowheads="1"/>
          </p:cNvSpPr>
          <p:nvPr>
            <p:ph type="title"/>
          </p:nvPr>
        </p:nvSpPr>
        <p:spPr/>
        <p:txBody>
          <a:bodyPr/>
          <a:lstStyle/>
          <a:p>
            <a:r>
              <a:rPr lang="en-US" smtClean="0"/>
              <a:t>Analysis of BI Statistics data in BI 7.0</a:t>
            </a:r>
          </a:p>
        </p:txBody>
      </p:sp>
      <p:pic>
        <p:nvPicPr>
          <p:cNvPr id="113668" name="Picture 2"/>
          <p:cNvPicPr>
            <a:picLocks noChangeAspect="1" noChangeArrowheads="1"/>
          </p:cNvPicPr>
          <p:nvPr/>
        </p:nvPicPr>
        <p:blipFill>
          <a:blip r:embed="rId2"/>
          <a:srcRect/>
          <a:stretch>
            <a:fillRect/>
          </a:stretch>
        </p:blipFill>
        <p:spPr bwMode="auto">
          <a:xfrm>
            <a:off x="585788" y="1162050"/>
            <a:ext cx="7972425" cy="5153025"/>
          </a:xfrm>
          <a:prstGeom prst="rect">
            <a:avLst/>
          </a:prstGeom>
          <a:noFill/>
          <a:ln w="9525">
            <a:noFill/>
            <a:miter lim="800000"/>
            <a:headEnd/>
            <a:tailEnd/>
          </a:ln>
        </p:spPr>
      </p:pic>
      <p:sp>
        <p:nvSpPr>
          <p:cNvPr id="113669" name="Rectangle 5"/>
          <p:cNvSpPr>
            <a:spLocks noChangeArrowheads="1"/>
          </p:cNvSpPr>
          <p:nvPr/>
        </p:nvSpPr>
        <p:spPr bwMode="auto">
          <a:xfrm>
            <a:off x="6754813" y="6438900"/>
            <a:ext cx="1176337" cy="230188"/>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3730" name="Slide Number Placeholder 4"/>
          <p:cNvSpPr>
            <a:spLocks noGrp="1"/>
          </p:cNvSpPr>
          <p:nvPr>
            <p:ph type="sldNum" sz="quarter" idx="11"/>
          </p:nvPr>
        </p:nvSpPr>
        <p:spPr>
          <a:noFill/>
        </p:spPr>
        <p:txBody>
          <a:bodyPr/>
          <a:lstStyle/>
          <a:p>
            <a:fld id="{CE75727D-3171-45D0-BAAF-3C9D3ABF558D}" type="slidenum">
              <a:rPr lang="en-US" smtClean="0"/>
              <a:pPr/>
              <a:t>4</a:t>
            </a:fld>
            <a:endParaRPr lang="en-US" smtClean="0"/>
          </a:p>
        </p:txBody>
      </p:sp>
      <p:sp>
        <p:nvSpPr>
          <p:cNvPr id="73731" name="Rectangle 2"/>
          <p:cNvSpPr>
            <a:spLocks noGrp="1" noChangeArrowheads="1"/>
          </p:cNvSpPr>
          <p:nvPr>
            <p:ph type="title"/>
          </p:nvPr>
        </p:nvSpPr>
        <p:spPr/>
        <p:txBody>
          <a:bodyPr/>
          <a:lstStyle/>
          <a:p>
            <a:r>
              <a:rPr lang="en-US" smtClean="0"/>
              <a:t>BI Administration Cockpit - Rationale</a:t>
            </a:r>
          </a:p>
        </p:txBody>
      </p:sp>
      <p:pic>
        <p:nvPicPr>
          <p:cNvPr id="73732" name="Picture 2"/>
          <p:cNvPicPr>
            <a:picLocks noChangeAspect="1" noChangeArrowheads="1"/>
          </p:cNvPicPr>
          <p:nvPr/>
        </p:nvPicPr>
        <p:blipFill>
          <a:blip r:embed="rId2"/>
          <a:srcRect l="48021"/>
          <a:stretch>
            <a:fillRect/>
          </a:stretch>
        </p:blipFill>
        <p:spPr bwMode="auto">
          <a:xfrm>
            <a:off x="4030663" y="1285875"/>
            <a:ext cx="4003675" cy="4767263"/>
          </a:xfrm>
          <a:prstGeom prst="rect">
            <a:avLst/>
          </a:prstGeom>
          <a:noFill/>
          <a:ln w="9525">
            <a:noFill/>
            <a:miter lim="800000"/>
            <a:headEnd/>
            <a:tailEnd/>
          </a:ln>
        </p:spPr>
      </p:pic>
      <p:sp>
        <p:nvSpPr>
          <p:cNvPr id="7" name="TextBox 6"/>
          <p:cNvSpPr txBox="1"/>
          <p:nvPr/>
        </p:nvSpPr>
        <p:spPr>
          <a:xfrm>
            <a:off x="386366" y="2208052"/>
            <a:ext cx="3321743" cy="3386248"/>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54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spAutoFit/>
          </a:bodyPr>
          <a:lstStyle/>
          <a:p>
            <a:pPr eaLnBrk="0" hangingPunct="0">
              <a:lnSpc>
                <a:spcPct val="120000"/>
              </a:lnSpc>
              <a:defRPr/>
            </a:pPr>
            <a:r>
              <a:rPr lang="en-US" sz="1800" b="0" dirty="0"/>
              <a:t>Easy administration for</a:t>
            </a:r>
          </a:p>
          <a:p>
            <a:pPr eaLnBrk="0" hangingPunct="0">
              <a:lnSpc>
                <a:spcPct val="120000"/>
              </a:lnSpc>
              <a:defRPr/>
            </a:pPr>
            <a:r>
              <a:rPr lang="en-US" sz="1800" b="0" dirty="0"/>
              <a:t>Enterprise Data Warehouses</a:t>
            </a:r>
          </a:p>
          <a:p>
            <a:pPr eaLnBrk="0" hangingPunct="0">
              <a:lnSpc>
                <a:spcPct val="120000"/>
              </a:lnSpc>
              <a:defRPr/>
            </a:pPr>
            <a:r>
              <a:rPr lang="en-US" sz="1800" b="0" dirty="0"/>
              <a:t>using a central point of access</a:t>
            </a:r>
          </a:p>
          <a:p>
            <a:pPr eaLnBrk="0" hangingPunct="0">
              <a:lnSpc>
                <a:spcPct val="120000"/>
              </a:lnSpc>
              <a:defRPr/>
            </a:pPr>
            <a:r>
              <a:rPr lang="en-US" sz="1800" b="0" dirty="0"/>
              <a:t>to pro-actively support </a:t>
            </a:r>
          </a:p>
          <a:p>
            <a:pPr eaLnBrk="0" hangingPunct="0">
              <a:lnSpc>
                <a:spcPct val="120000"/>
              </a:lnSpc>
              <a:defRPr/>
            </a:pPr>
            <a:r>
              <a:rPr lang="en-US" sz="1800" b="0" dirty="0"/>
              <a:t>administrators in status </a:t>
            </a:r>
          </a:p>
          <a:p>
            <a:pPr eaLnBrk="0" hangingPunct="0">
              <a:lnSpc>
                <a:spcPct val="120000"/>
              </a:lnSpc>
              <a:defRPr/>
            </a:pPr>
            <a:r>
              <a:rPr lang="en-US" sz="1800" b="0" dirty="0"/>
              <a:t>monitoring and performance </a:t>
            </a:r>
          </a:p>
          <a:p>
            <a:pPr eaLnBrk="0" hangingPunct="0">
              <a:lnSpc>
                <a:spcPct val="120000"/>
              </a:lnSpc>
              <a:defRPr/>
            </a:pPr>
            <a:r>
              <a:rPr lang="en-US" sz="1800" b="0" dirty="0"/>
              <a:t>optimization in order to</a:t>
            </a:r>
          </a:p>
          <a:p>
            <a:pPr eaLnBrk="0" hangingPunct="0">
              <a:lnSpc>
                <a:spcPct val="120000"/>
              </a:lnSpc>
              <a:defRPr/>
            </a:pPr>
            <a:r>
              <a:rPr lang="en-US" sz="1800" b="0" dirty="0"/>
              <a:t>ensure a smooth running</a:t>
            </a:r>
          </a:p>
          <a:p>
            <a:pPr eaLnBrk="0" hangingPunct="0">
              <a:lnSpc>
                <a:spcPct val="120000"/>
              </a:lnSpc>
              <a:defRPr/>
            </a:pPr>
            <a:r>
              <a:rPr lang="en-US" sz="1800" b="0" dirty="0"/>
              <a:t>system, and aid in providing </a:t>
            </a:r>
          </a:p>
          <a:p>
            <a:pPr eaLnBrk="0" hangingPunct="0">
              <a:lnSpc>
                <a:spcPct val="120000"/>
              </a:lnSpc>
              <a:defRPr/>
            </a:pPr>
            <a:r>
              <a:rPr lang="en-US" sz="1800" b="0" dirty="0"/>
              <a:t>optimal performance</a:t>
            </a:r>
            <a:endParaRPr lang="en-US" sz="1800" b="0" dirty="0"/>
          </a:p>
        </p:txBody>
      </p:sp>
      <p:sp>
        <p:nvSpPr>
          <p:cNvPr id="73736" name="Rectangle 7"/>
          <p:cNvSpPr>
            <a:spLocks noChangeArrowheads="1"/>
          </p:cNvSpPr>
          <p:nvPr/>
        </p:nvSpPr>
        <p:spPr bwMode="auto">
          <a:xfrm>
            <a:off x="6754813" y="6507163"/>
            <a:ext cx="1176337" cy="230187"/>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Footer Placeholder 3"/>
          <p:cNvSpPr>
            <a:spLocks noGrp="1"/>
          </p:cNvSpPr>
          <p:nvPr>
            <p:ph type="ftr" sz="quarter" idx="10"/>
          </p:nvPr>
        </p:nvSpPr>
        <p:spPr>
          <a:noFill/>
        </p:spPr>
        <p:txBody>
          <a:bodyPr/>
          <a:lstStyle/>
          <a:p>
            <a:r>
              <a:rPr lang="en-US" smtClean="0"/>
              <a:t>Confidential  |  Copyright © Larsen &amp; Toubro Infotech Ltd. 		</a:t>
            </a:r>
          </a:p>
        </p:txBody>
      </p:sp>
      <p:sp>
        <p:nvSpPr>
          <p:cNvPr id="114690" name="Slide Number Placeholder 4"/>
          <p:cNvSpPr>
            <a:spLocks noGrp="1"/>
          </p:cNvSpPr>
          <p:nvPr>
            <p:ph type="sldNum" sz="quarter" idx="11"/>
          </p:nvPr>
        </p:nvSpPr>
        <p:spPr>
          <a:noFill/>
        </p:spPr>
        <p:txBody>
          <a:bodyPr/>
          <a:lstStyle/>
          <a:p>
            <a:fld id="{5F9D35EC-8A43-487C-8791-7030EB547E56}" type="slidenum">
              <a:rPr lang="en-US" smtClean="0"/>
              <a:pPr/>
              <a:t>40</a:t>
            </a:fld>
            <a:endParaRPr lang="en-US" smtClean="0"/>
          </a:p>
        </p:txBody>
      </p:sp>
      <p:sp>
        <p:nvSpPr>
          <p:cNvPr id="114691" name="Rectangle 2"/>
          <p:cNvSpPr>
            <a:spLocks noGrp="1" noChangeArrowheads="1"/>
          </p:cNvSpPr>
          <p:nvPr>
            <p:ph type="title"/>
          </p:nvPr>
        </p:nvSpPr>
        <p:spPr>
          <a:xfrm>
            <a:off x="2646363" y="142875"/>
            <a:ext cx="6356350" cy="765175"/>
          </a:xfrm>
        </p:spPr>
        <p:txBody>
          <a:bodyPr/>
          <a:lstStyle/>
          <a:p>
            <a:r>
              <a:rPr lang="en-US" smtClean="0"/>
              <a:t>Analysis of Query Runtime Statistics: ST03</a:t>
            </a:r>
          </a:p>
        </p:txBody>
      </p:sp>
      <p:pic>
        <p:nvPicPr>
          <p:cNvPr id="114692" name="Picture 2"/>
          <p:cNvPicPr>
            <a:picLocks noChangeAspect="1" noChangeArrowheads="1"/>
          </p:cNvPicPr>
          <p:nvPr/>
        </p:nvPicPr>
        <p:blipFill>
          <a:blip r:embed="rId2"/>
          <a:srcRect b="22052"/>
          <a:stretch>
            <a:fillRect/>
          </a:stretch>
        </p:blipFill>
        <p:spPr bwMode="auto">
          <a:xfrm>
            <a:off x="411163" y="1093788"/>
            <a:ext cx="7904162" cy="3941762"/>
          </a:xfrm>
          <a:prstGeom prst="rect">
            <a:avLst/>
          </a:prstGeom>
          <a:noFill/>
          <a:ln w="9525">
            <a:noFill/>
            <a:miter lim="800000"/>
            <a:headEnd/>
            <a:tailEnd/>
          </a:ln>
        </p:spPr>
      </p:pic>
      <p:sp>
        <p:nvSpPr>
          <p:cNvPr id="6" name="TextBox 5"/>
          <p:cNvSpPr txBox="1"/>
          <p:nvPr/>
        </p:nvSpPr>
        <p:spPr>
          <a:xfrm>
            <a:off x="341194" y="5322625"/>
            <a:ext cx="8611737" cy="1169551"/>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6200000" scaled="1"/>
            <a:tileRect/>
          </a:gradFill>
          <a:ln>
            <a:solidFill>
              <a:srgbClr val="FFFF99"/>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defRPr/>
            </a:pPr>
            <a:r>
              <a:rPr lang="en-US" sz="1800" dirty="0"/>
              <a:t>Based on Technical Content for BI Statistics </a:t>
            </a:r>
          </a:p>
          <a:p>
            <a:pPr marL="231775" eaLnBrk="0" hangingPunct="0">
              <a:buFont typeface="Wingdings" pitchFamily="2" charset="2"/>
              <a:buChar char="û"/>
              <a:defRPr/>
            </a:pPr>
            <a:r>
              <a:rPr lang="en-US" sz="1800" dirty="0"/>
              <a:t>  </a:t>
            </a:r>
            <a:r>
              <a:rPr lang="en-US" sz="1600" b="0" dirty="0"/>
              <a:t>Accessing persistent data (0TCT_C*) and real-time data from BI Statistics through Virtual providers (0TCT_VC*)</a:t>
            </a:r>
          </a:p>
          <a:p>
            <a:pPr marL="231775" eaLnBrk="0" hangingPunct="0">
              <a:buFont typeface="Wingdings" pitchFamily="2" charset="2"/>
              <a:buChar char="û"/>
              <a:defRPr/>
            </a:pPr>
            <a:r>
              <a:rPr lang="en-US" sz="1800" b="0" dirty="0"/>
              <a:t>  </a:t>
            </a:r>
            <a:r>
              <a:rPr lang="en-US" sz="1600" b="0" dirty="0"/>
              <a:t>See note 964418: Adjusting ST03N to new BI-OLAP statistics in Release 7.0 </a:t>
            </a:r>
            <a:endParaRPr lang="en-US" sz="1600" b="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5714" name="Slide Number Placeholder 4"/>
          <p:cNvSpPr>
            <a:spLocks noGrp="1"/>
          </p:cNvSpPr>
          <p:nvPr>
            <p:ph type="sldNum" sz="quarter" idx="11"/>
          </p:nvPr>
        </p:nvSpPr>
        <p:spPr>
          <a:noFill/>
        </p:spPr>
        <p:txBody>
          <a:bodyPr/>
          <a:lstStyle/>
          <a:p>
            <a:fld id="{20DE4C83-9C7A-4207-A505-7055E584FE10}" type="slidenum">
              <a:rPr lang="en-US" smtClean="0"/>
              <a:pPr/>
              <a:t>41</a:t>
            </a:fld>
            <a:endParaRPr lang="en-US" smtClean="0"/>
          </a:p>
        </p:txBody>
      </p:sp>
      <p:sp>
        <p:nvSpPr>
          <p:cNvPr id="115715" name="Rectangle 2"/>
          <p:cNvSpPr>
            <a:spLocks noGrp="1" noChangeArrowheads="1"/>
          </p:cNvSpPr>
          <p:nvPr>
            <p:ph type="title"/>
          </p:nvPr>
        </p:nvSpPr>
        <p:spPr>
          <a:xfrm>
            <a:off x="2562225" y="142875"/>
            <a:ext cx="6581775" cy="765175"/>
          </a:xfrm>
        </p:spPr>
        <p:txBody>
          <a:bodyPr/>
          <a:lstStyle/>
          <a:p>
            <a:r>
              <a:rPr lang="en-US" smtClean="0"/>
              <a:t>Analysis of Query Runtime Statistics: Profiling</a:t>
            </a:r>
          </a:p>
        </p:txBody>
      </p:sp>
      <p:pic>
        <p:nvPicPr>
          <p:cNvPr id="115716" name="Picture 2"/>
          <p:cNvPicPr>
            <a:picLocks noChangeAspect="1" noChangeArrowheads="1"/>
          </p:cNvPicPr>
          <p:nvPr/>
        </p:nvPicPr>
        <p:blipFill>
          <a:blip r:embed="rId2"/>
          <a:srcRect t="21140"/>
          <a:stretch>
            <a:fillRect/>
          </a:stretch>
        </p:blipFill>
        <p:spPr bwMode="auto">
          <a:xfrm>
            <a:off x="774700" y="2252663"/>
            <a:ext cx="7789863" cy="3981450"/>
          </a:xfrm>
          <a:prstGeom prst="rect">
            <a:avLst/>
          </a:prstGeom>
          <a:noFill/>
          <a:ln w="9525">
            <a:noFill/>
            <a:miter lim="800000"/>
            <a:headEnd/>
            <a:tailEnd/>
          </a:ln>
        </p:spPr>
      </p:pic>
      <p:sp>
        <p:nvSpPr>
          <p:cNvPr id="115717" name="TextBox 5"/>
          <p:cNvSpPr txBox="1">
            <a:spLocks noChangeArrowheads="1"/>
          </p:cNvSpPr>
          <p:nvPr/>
        </p:nvSpPr>
        <p:spPr bwMode="auto">
          <a:xfrm>
            <a:off x="587375" y="1173163"/>
            <a:ext cx="7969250" cy="684212"/>
          </a:xfrm>
          <a:prstGeom prst="rect">
            <a:avLst/>
          </a:prstGeom>
          <a:solidFill>
            <a:srgbClr val="FFEC9B"/>
          </a:solidFill>
          <a:ln w="9525">
            <a:noFill/>
            <a:miter lim="800000"/>
            <a:headEnd/>
            <a:tailEnd/>
          </a:ln>
        </p:spPr>
        <p:txBody>
          <a:bodyPr>
            <a:spAutoFit/>
          </a:bodyPr>
          <a:lstStyle/>
          <a:p>
            <a:pPr eaLnBrk="0" hangingPunct="0">
              <a:lnSpc>
                <a:spcPct val="120000"/>
              </a:lnSpc>
            </a:pPr>
            <a:r>
              <a:rPr lang="en-US" sz="1600" b="0"/>
              <a:t>In the (new) Bex Web, experts / administrators cab display query runtime statistics of the current user session using the expert Mode , profiling’ </a:t>
            </a:r>
            <a:r>
              <a:rPr lang="en-US" sz="1600" b="0" i="1"/>
              <a:t>&amp;profiling=X</a:t>
            </a:r>
            <a:endParaRPr lang="en-US" sz="1600" b="0"/>
          </a:p>
        </p:txBody>
      </p:sp>
      <p:cxnSp>
        <p:nvCxnSpPr>
          <p:cNvPr id="115718" name="Straight Arrow Connector 7"/>
          <p:cNvCxnSpPr>
            <a:cxnSpLocks noChangeShapeType="1"/>
          </p:cNvCxnSpPr>
          <p:nvPr/>
        </p:nvCxnSpPr>
        <p:spPr bwMode="auto">
          <a:xfrm rot="16200000" flipH="1">
            <a:off x="6606382" y="2347119"/>
            <a:ext cx="749300" cy="14287"/>
          </a:xfrm>
          <a:prstGeom prst="straightConnector1">
            <a:avLst/>
          </a:prstGeom>
          <a:noFill/>
          <a:ln w="9525" algn="ctr">
            <a:solidFill>
              <a:schemeClr val="tx1"/>
            </a:solidFill>
            <a:round/>
            <a:headEnd/>
            <a:tailEnd type="arrow" w="med" len="med"/>
          </a:ln>
        </p:spPr>
      </p:cxnSp>
      <p:sp>
        <p:nvSpPr>
          <p:cNvPr id="115720" name="Rectangle 5"/>
          <p:cNvSpPr>
            <a:spLocks noChangeArrowheads="1"/>
          </p:cNvSpPr>
          <p:nvPr/>
        </p:nvSpPr>
        <p:spPr bwMode="auto">
          <a:xfrm>
            <a:off x="7013575" y="6376988"/>
            <a:ext cx="1166813" cy="228600"/>
          </a:xfrm>
          <a:prstGeom prst="rect">
            <a:avLst/>
          </a:prstGeom>
          <a:noFill/>
          <a:ln w="9525">
            <a:noFill/>
            <a:miter lim="800000"/>
            <a:headEnd/>
            <a:tailEnd/>
          </a:ln>
        </p:spPr>
        <p:txBody>
          <a:bodyPr wrap="none">
            <a:spAutoFit/>
          </a:bodyPr>
          <a:lstStyle/>
          <a:p>
            <a:r>
              <a:rPr lang="en-US" sz="900"/>
              <a:t>*Copyright SAP AG</a:t>
            </a: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6738" name="Slide Number Placeholder 4"/>
          <p:cNvSpPr>
            <a:spLocks noGrp="1"/>
          </p:cNvSpPr>
          <p:nvPr>
            <p:ph type="sldNum" sz="quarter" idx="11"/>
          </p:nvPr>
        </p:nvSpPr>
        <p:spPr>
          <a:noFill/>
        </p:spPr>
        <p:txBody>
          <a:bodyPr/>
          <a:lstStyle/>
          <a:p>
            <a:fld id="{E60BFB29-1F92-44FE-9B57-C95B70EE874C}" type="slidenum">
              <a:rPr lang="en-US" smtClean="0"/>
              <a:pPr/>
              <a:t>42</a:t>
            </a:fld>
            <a:endParaRPr lang="en-US" smtClean="0"/>
          </a:p>
        </p:txBody>
      </p:sp>
      <p:sp>
        <p:nvSpPr>
          <p:cNvPr id="116739" name="Rectangle 2"/>
          <p:cNvSpPr>
            <a:spLocks noGrp="1" noChangeArrowheads="1"/>
          </p:cNvSpPr>
          <p:nvPr>
            <p:ph type="title"/>
          </p:nvPr>
        </p:nvSpPr>
        <p:spPr/>
        <p:txBody>
          <a:bodyPr/>
          <a:lstStyle/>
          <a:p>
            <a:r>
              <a:rPr lang="en-US" smtClean="0"/>
              <a:t>Analysis of Query Runtime Statistics: BEx Analyzer I</a:t>
            </a:r>
          </a:p>
        </p:txBody>
      </p:sp>
      <p:pic>
        <p:nvPicPr>
          <p:cNvPr id="116740" name="Picture 2"/>
          <p:cNvPicPr>
            <a:picLocks noChangeAspect="1" noChangeArrowheads="1"/>
          </p:cNvPicPr>
          <p:nvPr/>
        </p:nvPicPr>
        <p:blipFill>
          <a:blip r:embed="rId2"/>
          <a:srcRect t="20088" b="19304"/>
          <a:stretch>
            <a:fillRect/>
          </a:stretch>
        </p:blipFill>
        <p:spPr bwMode="auto">
          <a:xfrm>
            <a:off x="574675" y="2155825"/>
            <a:ext cx="8091488" cy="3111500"/>
          </a:xfrm>
          <a:prstGeom prst="rect">
            <a:avLst/>
          </a:prstGeom>
          <a:noFill/>
          <a:ln w="9525">
            <a:noFill/>
            <a:miter lim="800000"/>
            <a:headEnd/>
            <a:tailEnd/>
          </a:ln>
        </p:spPr>
      </p:pic>
      <p:sp>
        <p:nvSpPr>
          <p:cNvPr id="6" name="TextBox 5"/>
          <p:cNvSpPr txBox="1"/>
          <p:nvPr/>
        </p:nvSpPr>
        <p:spPr>
          <a:xfrm>
            <a:off x="532263" y="1160057"/>
            <a:ext cx="7779224" cy="951992"/>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lnSpc>
                <a:spcPct val="120000"/>
              </a:lnSpc>
              <a:defRPr/>
            </a:pPr>
            <a:r>
              <a:rPr lang="en-US" sz="1600" b="0" dirty="0"/>
              <a:t>In the (new) Bex Analyzer, experts / administrators can enable the analysis of query runtime statistics of the last user navigation steps using the “Statistics” settings in the Global properties   </a:t>
            </a:r>
            <a:endParaRPr lang="en-US" sz="1600" b="0" dirty="0"/>
          </a:p>
        </p:txBody>
      </p:sp>
      <p:sp>
        <p:nvSpPr>
          <p:cNvPr id="7" name="TextBox 6"/>
          <p:cNvSpPr txBox="1"/>
          <p:nvPr/>
        </p:nvSpPr>
        <p:spPr>
          <a:xfrm>
            <a:off x="561832" y="5515972"/>
            <a:ext cx="7981667" cy="978729"/>
          </a:xfrm>
          <a:prstGeom prst="rect">
            <a:avLst/>
          </a:prstGeom>
          <a:solidFill>
            <a:srgbClr val="FFCC6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lnSpc>
                <a:spcPct val="120000"/>
              </a:lnSpc>
              <a:defRPr/>
            </a:pPr>
            <a:r>
              <a:rPr lang="en-US" sz="1600" b="0" dirty="0"/>
              <a:t>This setting is used for ad hoc analysis of runtime statistics in </a:t>
            </a:r>
            <a:r>
              <a:rPr lang="en-US" sz="1600" b="0" dirty="0" err="1"/>
              <a:t>BEx</a:t>
            </a:r>
            <a:r>
              <a:rPr lang="en-US" sz="1600" b="0" dirty="0"/>
              <a:t> Analyzer itself and does not interfere with settings made in transaction RSDDSTAT in order to collect runtime statistics in RSDDSTAT* tables.   </a:t>
            </a:r>
            <a:endParaRPr lang="en-US" sz="1600" b="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7762" name="Slide Number Placeholder 4"/>
          <p:cNvSpPr>
            <a:spLocks noGrp="1"/>
          </p:cNvSpPr>
          <p:nvPr>
            <p:ph type="sldNum" sz="quarter" idx="11"/>
          </p:nvPr>
        </p:nvSpPr>
        <p:spPr>
          <a:noFill/>
        </p:spPr>
        <p:txBody>
          <a:bodyPr/>
          <a:lstStyle/>
          <a:p>
            <a:fld id="{B43E9CAC-4E43-41DC-A1D8-E1A67D67B104}" type="slidenum">
              <a:rPr lang="en-US" smtClean="0"/>
              <a:pPr/>
              <a:t>43</a:t>
            </a:fld>
            <a:endParaRPr lang="en-US" smtClean="0"/>
          </a:p>
        </p:txBody>
      </p:sp>
      <p:sp>
        <p:nvSpPr>
          <p:cNvPr id="117763" name="Rectangle 2"/>
          <p:cNvSpPr>
            <a:spLocks noGrp="1" noChangeArrowheads="1"/>
          </p:cNvSpPr>
          <p:nvPr>
            <p:ph type="title"/>
          </p:nvPr>
        </p:nvSpPr>
        <p:spPr/>
        <p:txBody>
          <a:bodyPr/>
          <a:lstStyle/>
          <a:p>
            <a:r>
              <a:rPr lang="en-US" smtClean="0"/>
              <a:t>Analysis of Query Runtime Statistics: BEx Analyzer II</a:t>
            </a:r>
          </a:p>
        </p:txBody>
      </p:sp>
      <p:pic>
        <p:nvPicPr>
          <p:cNvPr id="117764" name="Picture 2"/>
          <p:cNvPicPr>
            <a:picLocks noChangeAspect="1" noChangeArrowheads="1"/>
          </p:cNvPicPr>
          <p:nvPr/>
        </p:nvPicPr>
        <p:blipFill>
          <a:blip r:embed="rId2"/>
          <a:srcRect t="19081"/>
          <a:stretch>
            <a:fillRect/>
          </a:stretch>
        </p:blipFill>
        <p:spPr bwMode="auto">
          <a:xfrm>
            <a:off x="876300" y="2347913"/>
            <a:ext cx="7391400" cy="3838575"/>
          </a:xfrm>
          <a:prstGeom prst="rect">
            <a:avLst/>
          </a:prstGeom>
          <a:noFill/>
          <a:ln w="9525">
            <a:noFill/>
            <a:miter lim="800000"/>
            <a:headEnd/>
            <a:tailEnd/>
          </a:ln>
        </p:spPr>
      </p:pic>
      <p:sp>
        <p:nvSpPr>
          <p:cNvPr id="117765" name="TextBox 5"/>
          <p:cNvSpPr txBox="1">
            <a:spLocks noChangeArrowheads="1"/>
          </p:cNvSpPr>
          <p:nvPr/>
        </p:nvSpPr>
        <p:spPr bwMode="auto">
          <a:xfrm>
            <a:off x="873125" y="1187450"/>
            <a:ext cx="7356475" cy="977900"/>
          </a:xfrm>
          <a:prstGeom prst="rect">
            <a:avLst/>
          </a:prstGeom>
          <a:gradFill rotWithShape="1">
            <a:gsLst>
              <a:gs pos="0">
                <a:srgbClr val="FFE497"/>
              </a:gs>
              <a:gs pos="50000">
                <a:srgbClr val="FFECBF"/>
              </a:gs>
              <a:gs pos="100000">
                <a:srgbClr val="FFF5DF"/>
              </a:gs>
            </a:gsLst>
            <a:lin ang="16200000" scaled="1"/>
          </a:gradFill>
          <a:ln w="9525">
            <a:noFill/>
            <a:miter lim="800000"/>
            <a:headEnd/>
            <a:tailEnd/>
          </a:ln>
        </p:spPr>
        <p:txBody>
          <a:bodyPr>
            <a:spAutoFit/>
          </a:bodyPr>
          <a:lstStyle/>
          <a:p>
            <a:pPr eaLnBrk="0" hangingPunct="0">
              <a:lnSpc>
                <a:spcPct val="120000"/>
              </a:lnSpc>
            </a:pPr>
            <a:r>
              <a:rPr lang="en-US" sz="1600" b="0"/>
              <a:t>After having set the flag “collect statistics” in the Global Properties, the runtime statistics for the last navigation step of the corresponding workbook can be displayed:</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Footer Placeholder 3"/>
          <p:cNvSpPr>
            <a:spLocks noGrp="1"/>
          </p:cNvSpPr>
          <p:nvPr>
            <p:ph type="ftr" sz="quarter" idx="10"/>
          </p:nvPr>
        </p:nvSpPr>
        <p:spPr>
          <a:noFill/>
        </p:spPr>
        <p:txBody>
          <a:bodyPr/>
          <a:lstStyle/>
          <a:p>
            <a:r>
              <a:rPr lang="en-US" smtClean="0"/>
              <a:t>Confidential  |  Copyright © Larsen &amp; Toubro Infotech Ltd.</a:t>
            </a:r>
          </a:p>
        </p:txBody>
      </p:sp>
      <p:grpSp>
        <p:nvGrpSpPr>
          <p:cNvPr id="118786" name="Group 8"/>
          <p:cNvGrpSpPr>
            <a:grpSpLocks/>
          </p:cNvGrpSpPr>
          <p:nvPr/>
        </p:nvGrpSpPr>
        <p:grpSpPr bwMode="auto">
          <a:xfrm>
            <a:off x="2717800" y="2038350"/>
            <a:ext cx="3808413" cy="3179763"/>
            <a:chOff x="1575" y="1092"/>
            <a:chExt cx="2802" cy="2340"/>
          </a:xfrm>
        </p:grpSpPr>
        <p:grpSp>
          <p:nvGrpSpPr>
            <p:cNvPr id="118788" name="Group 4"/>
            <p:cNvGrpSpPr>
              <a:grpSpLocks/>
            </p:cNvGrpSpPr>
            <p:nvPr/>
          </p:nvGrpSpPr>
          <p:grpSpPr bwMode="auto">
            <a:xfrm>
              <a:off x="1678" y="1092"/>
              <a:ext cx="2595" cy="1908"/>
              <a:chOff x="2258" y="1261"/>
              <a:chExt cx="1911" cy="1405"/>
            </a:xfrm>
          </p:grpSpPr>
          <p:pic>
            <p:nvPicPr>
              <p:cNvPr id="118790" name="Picture 5" descr="3dLogoH"/>
              <p:cNvPicPr>
                <a:picLocks noChangeAspect="1" noChangeArrowheads="1"/>
              </p:cNvPicPr>
              <p:nvPr/>
            </p:nvPicPr>
            <p:blipFill>
              <a:blip r:embed="rId3"/>
              <a:srcRect l="29080"/>
              <a:stretch>
                <a:fillRect/>
              </a:stretch>
            </p:blipFill>
            <p:spPr bwMode="auto">
              <a:xfrm>
                <a:off x="2258" y="1845"/>
                <a:ext cx="1911" cy="821"/>
              </a:xfrm>
              <a:prstGeom prst="rect">
                <a:avLst/>
              </a:prstGeom>
              <a:noFill/>
              <a:ln w="9525">
                <a:noFill/>
                <a:miter lim="800000"/>
                <a:headEnd/>
                <a:tailEnd/>
              </a:ln>
            </p:spPr>
          </p:pic>
          <p:pic>
            <p:nvPicPr>
              <p:cNvPr id="118791" name="Picture 6" descr="3dLogoH"/>
              <p:cNvPicPr>
                <a:picLocks noChangeAspect="1" noChangeArrowheads="1"/>
              </p:cNvPicPr>
              <p:nvPr/>
            </p:nvPicPr>
            <p:blipFill>
              <a:blip r:embed="rId4"/>
              <a:srcRect r="70135"/>
              <a:stretch>
                <a:fillRect/>
              </a:stretch>
            </p:blipFill>
            <p:spPr bwMode="auto">
              <a:xfrm>
                <a:off x="2811" y="1261"/>
                <a:ext cx="805" cy="821"/>
              </a:xfrm>
              <a:prstGeom prst="rect">
                <a:avLst/>
              </a:prstGeom>
              <a:noFill/>
              <a:ln w="9525">
                <a:noFill/>
                <a:miter lim="800000"/>
                <a:headEnd/>
                <a:tailEnd/>
              </a:ln>
            </p:spPr>
          </p:pic>
        </p:grpSp>
        <p:sp>
          <p:nvSpPr>
            <p:cNvPr id="118789" name="Text Box 7"/>
            <p:cNvSpPr txBox="1">
              <a:spLocks noChangeArrowheads="1"/>
            </p:cNvSpPr>
            <p:nvPr/>
          </p:nvSpPr>
          <p:spPr bwMode="auto">
            <a:xfrm>
              <a:off x="1575" y="2820"/>
              <a:ext cx="2802" cy="612"/>
            </a:xfrm>
            <a:prstGeom prst="rect">
              <a:avLst/>
            </a:prstGeom>
            <a:noFill/>
            <a:ln w="9525">
              <a:noFill/>
              <a:miter lim="800000"/>
              <a:headEnd/>
              <a:tailEnd/>
            </a:ln>
          </p:spPr>
          <p:txBody>
            <a:bodyPr>
              <a:spAutoFit/>
            </a:bodyPr>
            <a:lstStyle/>
            <a:p>
              <a:pPr algn="ctr" eaLnBrk="0" hangingPunct="0"/>
              <a:r>
                <a:rPr lang="en-US" sz="2400" b="0" i="1"/>
                <a:t>Our Business Knowledge, </a:t>
              </a:r>
            </a:p>
            <a:p>
              <a:pPr algn="ctr" eaLnBrk="0" hangingPunct="0"/>
              <a:r>
                <a:rPr lang="en-US" sz="2400" b="0" i="1"/>
                <a:t>Your Winning Edge.</a:t>
              </a:r>
            </a:p>
          </p:txBody>
        </p:sp>
      </p:grpSp>
      <p:sp>
        <p:nvSpPr>
          <p:cNvPr id="118787" name="Text Box 9"/>
          <p:cNvSpPr txBox="1">
            <a:spLocks noChangeArrowheads="1"/>
          </p:cNvSpPr>
          <p:nvPr/>
        </p:nvSpPr>
        <p:spPr bwMode="auto">
          <a:xfrm>
            <a:off x="2041525" y="1081088"/>
            <a:ext cx="5281613" cy="457200"/>
          </a:xfrm>
          <a:prstGeom prst="rect">
            <a:avLst/>
          </a:prstGeom>
          <a:noFill/>
          <a:ln w="9525">
            <a:noFill/>
            <a:miter lim="800000"/>
            <a:headEnd/>
            <a:tailEnd/>
          </a:ln>
        </p:spPr>
        <p:txBody>
          <a:bodyPr>
            <a:spAutoFit/>
          </a:bodyPr>
          <a:lstStyle/>
          <a:p>
            <a:pPr algn="ctr" eaLnBrk="0" hangingPunct="0"/>
            <a:r>
              <a:rPr lang="en-US" sz="2400" b="0"/>
              <a:t>Thank you</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4754" name="Slide Number Placeholder 4"/>
          <p:cNvSpPr>
            <a:spLocks noGrp="1"/>
          </p:cNvSpPr>
          <p:nvPr>
            <p:ph type="sldNum" sz="quarter" idx="11"/>
          </p:nvPr>
        </p:nvSpPr>
        <p:spPr>
          <a:noFill/>
        </p:spPr>
        <p:txBody>
          <a:bodyPr/>
          <a:lstStyle/>
          <a:p>
            <a:fld id="{A7411BEC-0EFA-48DD-BCF9-360DFF1C4048}" type="slidenum">
              <a:rPr lang="en-US" smtClean="0"/>
              <a:pPr/>
              <a:t>5</a:t>
            </a:fld>
            <a:endParaRPr lang="en-US" smtClean="0"/>
          </a:p>
        </p:txBody>
      </p:sp>
      <p:sp>
        <p:nvSpPr>
          <p:cNvPr id="74755" name="Rectangle 2"/>
          <p:cNvSpPr>
            <a:spLocks noGrp="1" noChangeArrowheads="1"/>
          </p:cNvSpPr>
          <p:nvPr>
            <p:ph type="title"/>
          </p:nvPr>
        </p:nvSpPr>
        <p:spPr/>
        <p:txBody>
          <a:bodyPr/>
          <a:lstStyle/>
          <a:p>
            <a:r>
              <a:rPr lang="en-US" smtClean="0"/>
              <a:t>BI Administration Cockpit - Purpose</a:t>
            </a:r>
          </a:p>
        </p:txBody>
      </p:sp>
      <p:sp>
        <p:nvSpPr>
          <p:cNvPr id="6" name="TextBox 5"/>
          <p:cNvSpPr txBox="1"/>
          <p:nvPr/>
        </p:nvSpPr>
        <p:spPr>
          <a:xfrm>
            <a:off x="177420" y="1173712"/>
            <a:ext cx="8707272" cy="5349157"/>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62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lnSpc>
                <a:spcPct val="110000"/>
              </a:lnSpc>
              <a:buFont typeface="Wingdings" pitchFamily="2" charset="2"/>
              <a:buChar char="§"/>
              <a:defRPr/>
            </a:pPr>
            <a:r>
              <a:rPr lang="en-US" dirty="0"/>
              <a:t> </a:t>
            </a:r>
            <a:r>
              <a:rPr lang="en-US" sz="1800" b="0" dirty="0"/>
              <a:t>Simplifies BI-specific administrative tasks, and providing rich </a:t>
            </a:r>
          </a:p>
          <a:p>
            <a:pPr eaLnBrk="0" hangingPunct="0">
              <a:lnSpc>
                <a:spcPct val="110000"/>
              </a:lnSpc>
              <a:defRPr/>
            </a:pPr>
            <a:r>
              <a:rPr lang="en-US" sz="1800" b="0" dirty="0"/>
              <a:t>   Information about all kinds of performance and about status of </a:t>
            </a:r>
          </a:p>
          <a:p>
            <a:pPr eaLnBrk="0" hangingPunct="0">
              <a:lnSpc>
                <a:spcPct val="110000"/>
              </a:lnSpc>
              <a:defRPr/>
            </a:pPr>
            <a:r>
              <a:rPr lang="en-US" sz="1800" b="0" dirty="0"/>
              <a:t>   Operational tasks.</a:t>
            </a:r>
          </a:p>
          <a:p>
            <a:pPr eaLnBrk="0" hangingPunct="0">
              <a:lnSpc>
                <a:spcPct val="110000"/>
              </a:lnSpc>
              <a:buFont typeface="Wingdings" pitchFamily="2" charset="2"/>
              <a:buChar char="§"/>
              <a:defRPr/>
            </a:pPr>
            <a:r>
              <a:rPr lang="en-US" sz="1800" b="0" dirty="0"/>
              <a:t> Supports BI administrators in status monitoring and performance</a:t>
            </a:r>
          </a:p>
          <a:p>
            <a:pPr eaLnBrk="0" hangingPunct="0">
              <a:lnSpc>
                <a:spcPct val="110000"/>
              </a:lnSpc>
              <a:defRPr/>
            </a:pPr>
            <a:r>
              <a:rPr lang="en-US" sz="1800" b="0" dirty="0"/>
              <a:t>   optimizing.</a:t>
            </a:r>
          </a:p>
          <a:p>
            <a:pPr eaLnBrk="0" hangingPunct="0">
              <a:lnSpc>
                <a:spcPct val="110000"/>
              </a:lnSpc>
              <a:buFont typeface="Wingdings" pitchFamily="2" charset="2"/>
              <a:buChar char="§"/>
              <a:defRPr/>
            </a:pPr>
            <a:r>
              <a:rPr lang="en-US" sz="1800" b="0" dirty="0"/>
              <a:t> A central point of access to status and statistical information to provide</a:t>
            </a:r>
          </a:p>
          <a:p>
            <a:pPr eaLnBrk="0" hangingPunct="0">
              <a:lnSpc>
                <a:spcPct val="110000"/>
              </a:lnSpc>
              <a:defRPr/>
            </a:pPr>
            <a:r>
              <a:rPr lang="en-US" sz="1800" b="0" dirty="0"/>
              <a:t>   an overview of objects and processes in BI systems.</a:t>
            </a:r>
          </a:p>
          <a:p>
            <a:pPr eaLnBrk="0" hangingPunct="0">
              <a:lnSpc>
                <a:spcPct val="110000"/>
              </a:lnSpc>
              <a:buFont typeface="Wingdings" pitchFamily="2" charset="2"/>
              <a:buChar char="§"/>
              <a:defRPr/>
            </a:pPr>
            <a:r>
              <a:rPr lang="en-US" sz="1800" b="0" dirty="0"/>
              <a:t> Provides drill-down capability to handle errors and optimize </a:t>
            </a:r>
          </a:p>
          <a:p>
            <a:pPr eaLnBrk="0" hangingPunct="0">
              <a:lnSpc>
                <a:spcPct val="110000"/>
              </a:lnSpc>
              <a:defRPr/>
            </a:pPr>
            <a:r>
              <a:rPr lang="en-US" sz="1800" b="0" dirty="0"/>
              <a:t>   performance in the respective system</a:t>
            </a:r>
          </a:p>
          <a:p>
            <a:pPr eaLnBrk="0" hangingPunct="0">
              <a:lnSpc>
                <a:spcPct val="110000"/>
              </a:lnSpc>
              <a:buFont typeface="Wingdings" pitchFamily="2" charset="2"/>
              <a:buChar char="§"/>
              <a:defRPr/>
            </a:pPr>
            <a:r>
              <a:rPr lang="en-US" sz="1800" b="0" dirty="0"/>
              <a:t> You can also use the new Technical Content, on which the BI</a:t>
            </a:r>
          </a:p>
          <a:p>
            <a:pPr eaLnBrk="0" hangingPunct="0">
              <a:lnSpc>
                <a:spcPct val="110000"/>
              </a:lnSpc>
              <a:defRPr/>
            </a:pPr>
            <a:r>
              <a:rPr lang="en-US" sz="1800" b="0" dirty="0"/>
              <a:t>   Administration Cockpit is based, to create additional evaluations and </a:t>
            </a:r>
          </a:p>
          <a:p>
            <a:pPr eaLnBrk="0" hangingPunct="0">
              <a:lnSpc>
                <a:spcPct val="110000"/>
              </a:lnSpc>
              <a:defRPr/>
            </a:pPr>
            <a:r>
              <a:rPr lang="en-US" sz="1800" b="0" dirty="0"/>
              <a:t>   reports. The technical content has been enhanced in the following </a:t>
            </a:r>
          </a:p>
          <a:p>
            <a:pPr eaLnBrk="0" hangingPunct="0">
              <a:lnSpc>
                <a:spcPct val="110000"/>
              </a:lnSpc>
              <a:defRPr/>
            </a:pPr>
            <a:r>
              <a:rPr lang="en-US" sz="1800" b="0" dirty="0"/>
              <a:t>   areas:</a:t>
            </a:r>
          </a:p>
          <a:p>
            <a:pPr lvl="1" eaLnBrk="0" hangingPunct="0">
              <a:buFont typeface="Wingdings" pitchFamily="2" charset="2"/>
              <a:buChar char="û"/>
              <a:defRPr/>
            </a:pPr>
            <a:r>
              <a:rPr lang="en-US" sz="1800" dirty="0"/>
              <a:t>  </a:t>
            </a:r>
            <a:r>
              <a:rPr lang="en-US" sz="1600" b="0" dirty="0"/>
              <a:t>Complete redesign of query runtime statistics</a:t>
            </a:r>
          </a:p>
          <a:p>
            <a:pPr lvl="1" eaLnBrk="0" hangingPunct="0">
              <a:buFont typeface="Wingdings" pitchFamily="2" charset="2"/>
              <a:buChar char="û"/>
              <a:defRPr/>
            </a:pPr>
            <a:r>
              <a:rPr lang="en-US" sz="1600" b="0" dirty="0"/>
              <a:t>   Enhancement of data-load statistics to include statistics for process chains</a:t>
            </a:r>
            <a:br>
              <a:rPr lang="en-US" sz="1600" b="0" dirty="0"/>
            </a:br>
            <a:r>
              <a:rPr lang="en-US" sz="1600" b="0" dirty="0"/>
              <a:t>     and data transfer process</a:t>
            </a:r>
          </a:p>
          <a:p>
            <a:pPr lvl="1" eaLnBrk="0" hangingPunct="0">
              <a:buFont typeface="Wingdings" pitchFamily="2" charset="2"/>
              <a:buChar char="û"/>
              <a:defRPr/>
            </a:pPr>
            <a:r>
              <a:rPr lang="en-US" sz="1600" b="0" dirty="0"/>
              <a:t>   Addition of current data-load status of process chains and processes</a:t>
            </a:r>
          </a:p>
          <a:p>
            <a:pPr lvl="1" eaLnBrk="0" hangingPunct="0">
              <a:buFont typeface="Wingdings" pitchFamily="2" charset="2"/>
              <a:buChar char="û"/>
              <a:defRPr/>
            </a:pPr>
            <a:r>
              <a:rPr lang="en-US" sz="1600" b="0" dirty="0"/>
              <a:t>  Addition of current status of loaded requests</a:t>
            </a:r>
            <a:endParaRPr lang="en-US" b="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5778" name="Slide Number Placeholder 4"/>
          <p:cNvSpPr>
            <a:spLocks noGrp="1"/>
          </p:cNvSpPr>
          <p:nvPr>
            <p:ph type="sldNum" sz="quarter" idx="11"/>
          </p:nvPr>
        </p:nvSpPr>
        <p:spPr>
          <a:noFill/>
        </p:spPr>
        <p:txBody>
          <a:bodyPr/>
          <a:lstStyle/>
          <a:p>
            <a:fld id="{6C824720-39CB-4830-9EBE-248F682AA2F8}" type="slidenum">
              <a:rPr lang="en-US" smtClean="0"/>
              <a:pPr/>
              <a:t>6</a:t>
            </a:fld>
            <a:endParaRPr lang="en-US" smtClean="0"/>
          </a:p>
        </p:txBody>
      </p:sp>
      <p:sp>
        <p:nvSpPr>
          <p:cNvPr id="75779" name="Rectangle 2"/>
          <p:cNvSpPr>
            <a:spLocks noGrp="1" noChangeArrowheads="1"/>
          </p:cNvSpPr>
          <p:nvPr>
            <p:ph type="title"/>
          </p:nvPr>
        </p:nvSpPr>
        <p:spPr/>
        <p:txBody>
          <a:bodyPr/>
          <a:lstStyle/>
          <a:p>
            <a:r>
              <a:rPr lang="en-US" smtClean="0"/>
              <a:t>BI Administration Cockpit - Scope</a:t>
            </a:r>
          </a:p>
        </p:txBody>
      </p:sp>
      <p:sp>
        <p:nvSpPr>
          <p:cNvPr id="7" name="TextBox 6"/>
          <p:cNvSpPr txBox="1"/>
          <p:nvPr/>
        </p:nvSpPr>
        <p:spPr>
          <a:xfrm>
            <a:off x="368300" y="1096963"/>
            <a:ext cx="3530600" cy="1662112"/>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8900000" scaled="1"/>
            <a:tileRect/>
          </a:gradFill>
          <a:effectLst>
            <a:outerShdw blurRad="50800" dist="38100" algn="l" rotWithShape="0">
              <a:prstClr val="black">
                <a:alpha val="40000"/>
              </a:prstClr>
            </a:outerShdw>
          </a:effectLst>
        </p:spPr>
        <p:txBody>
          <a:bodyPr wrap="none">
            <a:spAutoFit/>
          </a:bodyPr>
          <a:lstStyle/>
          <a:p>
            <a:pPr eaLnBrk="0" hangingPunct="0">
              <a:defRPr/>
            </a:pPr>
            <a:r>
              <a:rPr lang="en-US" sz="1800" dirty="0"/>
              <a:t>Support the BI administrator in</a:t>
            </a:r>
          </a:p>
          <a:p>
            <a:pPr eaLnBrk="0" hangingPunct="0">
              <a:defRPr/>
            </a:pPr>
            <a:endParaRPr lang="en-US" sz="1800" dirty="0"/>
          </a:p>
          <a:p>
            <a:pPr eaLnBrk="0" hangingPunct="0">
              <a:buFont typeface="Wingdings" pitchFamily="2" charset="2"/>
              <a:buChar char="§"/>
              <a:defRPr/>
            </a:pPr>
            <a:r>
              <a:rPr lang="en-US" sz="1800" dirty="0"/>
              <a:t> </a:t>
            </a:r>
            <a:r>
              <a:rPr lang="en-US" sz="1600" b="0" dirty="0"/>
              <a:t>Status tracking </a:t>
            </a:r>
          </a:p>
          <a:p>
            <a:pPr eaLnBrk="0" hangingPunct="0">
              <a:buFont typeface="Wingdings" pitchFamily="2" charset="2"/>
              <a:buChar char="§"/>
              <a:defRPr/>
            </a:pPr>
            <a:r>
              <a:rPr lang="en-US" sz="1600" b="0" dirty="0"/>
              <a:t> Performance optimization</a:t>
            </a:r>
          </a:p>
          <a:p>
            <a:pPr eaLnBrk="0" hangingPunct="0">
              <a:buFont typeface="Wingdings" pitchFamily="2" charset="2"/>
              <a:buChar char="§"/>
              <a:defRPr/>
            </a:pPr>
            <a:r>
              <a:rPr lang="en-US" sz="1600" b="0" dirty="0"/>
              <a:t> Data quality controlling</a:t>
            </a:r>
          </a:p>
          <a:p>
            <a:pPr eaLnBrk="0" hangingPunct="0">
              <a:buFont typeface="Wingdings" pitchFamily="2" charset="2"/>
              <a:buChar char="§"/>
              <a:defRPr/>
            </a:pPr>
            <a:r>
              <a:rPr lang="en-US" sz="1600" b="0" dirty="0"/>
              <a:t> Strategic administration</a:t>
            </a:r>
            <a:endParaRPr lang="en-US" sz="1600" b="0" dirty="0"/>
          </a:p>
        </p:txBody>
      </p:sp>
      <p:sp>
        <p:nvSpPr>
          <p:cNvPr id="8" name="TextBox 7"/>
          <p:cNvSpPr txBox="1"/>
          <p:nvPr/>
        </p:nvSpPr>
        <p:spPr>
          <a:xfrm>
            <a:off x="404813" y="2909888"/>
            <a:ext cx="3511550" cy="1908175"/>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8900000" scaled="1"/>
            <a:tileRect/>
          </a:gradFill>
          <a:effectLst>
            <a:outerShdw blurRad="50800" dist="38100" dir="18900000" algn="bl" rotWithShape="0">
              <a:prstClr val="black">
                <a:alpha val="40000"/>
              </a:prstClr>
            </a:outerShdw>
          </a:effectLst>
        </p:spPr>
        <p:txBody>
          <a:bodyPr>
            <a:spAutoFit/>
          </a:bodyPr>
          <a:lstStyle/>
          <a:p>
            <a:pPr eaLnBrk="0" hangingPunct="0">
              <a:defRPr/>
            </a:pPr>
            <a:r>
              <a:rPr lang="en-US" sz="1800" dirty="0"/>
              <a:t>…in the areas of</a:t>
            </a:r>
          </a:p>
          <a:p>
            <a:pPr eaLnBrk="0" hangingPunct="0">
              <a:defRPr/>
            </a:pPr>
            <a:endParaRPr lang="en-US" sz="1800" dirty="0"/>
          </a:p>
          <a:p>
            <a:pPr eaLnBrk="0" hangingPunct="0">
              <a:buFont typeface="Wingdings" pitchFamily="2" charset="2"/>
              <a:buChar char="§"/>
              <a:defRPr/>
            </a:pPr>
            <a:r>
              <a:rPr lang="en-US" sz="1800" b="0" dirty="0"/>
              <a:t> </a:t>
            </a:r>
            <a:r>
              <a:rPr lang="en-US" sz="1600" b="0" dirty="0"/>
              <a:t>Enterprise Data Warehousing </a:t>
            </a:r>
          </a:p>
          <a:p>
            <a:pPr eaLnBrk="0" hangingPunct="0">
              <a:buFont typeface="Wingdings" pitchFamily="2" charset="2"/>
              <a:buChar char="§"/>
              <a:defRPr/>
            </a:pPr>
            <a:r>
              <a:rPr lang="en-US" sz="1600" b="0" dirty="0"/>
              <a:t> Enterprise Query, Reporting and </a:t>
            </a:r>
          </a:p>
          <a:p>
            <a:pPr eaLnBrk="0" hangingPunct="0">
              <a:defRPr/>
            </a:pPr>
            <a:r>
              <a:rPr lang="en-US" sz="1600" b="0" dirty="0"/>
              <a:t>   Analysis</a:t>
            </a:r>
          </a:p>
          <a:p>
            <a:pPr eaLnBrk="0" hangingPunct="0">
              <a:buFont typeface="Wingdings" pitchFamily="2" charset="2"/>
              <a:buChar char="§"/>
              <a:defRPr/>
            </a:pPr>
            <a:r>
              <a:rPr lang="en-US" sz="1600" b="0" dirty="0"/>
              <a:t> Business Planning and Analytical </a:t>
            </a:r>
          </a:p>
          <a:p>
            <a:pPr eaLnBrk="0" hangingPunct="0">
              <a:defRPr/>
            </a:pPr>
            <a:r>
              <a:rPr lang="en-US" sz="1600" b="0" dirty="0"/>
              <a:t>   Services</a:t>
            </a:r>
          </a:p>
        </p:txBody>
      </p:sp>
      <p:sp>
        <p:nvSpPr>
          <p:cNvPr id="9" name="Rectangle 8"/>
          <p:cNvSpPr/>
          <p:nvPr/>
        </p:nvSpPr>
        <p:spPr>
          <a:xfrm>
            <a:off x="415925" y="4979988"/>
            <a:ext cx="3514725" cy="1477962"/>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8900000" scaled="1"/>
            <a:tileRect/>
          </a:gradFill>
          <a:ln>
            <a:solidFill>
              <a:srgbClr val="FFC000"/>
            </a:solidFill>
          </a:ln>
          <a:effectLst>
            <a:outerShdw blurRad="50800" dist="38100" dir="18900000" algn="bl" rotWithShape="0">
              <a:prstClr val="black">
                <a:alpha val="40000"/>
              </a:prstClr>
            </a:outerShdw>
          </a:effectLst>
        </p:spPr>
        <p:txBody>
          <a:bodyPr>
            <a:spAutoFit/>
          </a:bodyPr>
          <a:lstStyle/>
          <a:p>
            <a:pPr eaLnBrk="0" hangingPunct="0">
              <a:defRPr/>
            </a:pPr>
            <a:r>
              <a:rPr lang="en-US" sz="1800" dirty="0"/>
              <a:t>…by providing a central point</a:t>
            </a:r>
          </a:p>
          <a:p>
            <a:pPr eaLnBrk="0" hangingPunct="0">
              <a:defRPr/>
            </a:pPr>
            <a:r>
              <a:rPr lang="en-US" sz="1800" dirty="0"/>
              <a:t>Of entry with cockpits</a:t>
            </a:r>
          </a:p>
          <a:p>
            <a:pPr eaLnBrk="0" hangingPunct="0">
              <a:defRPr/>
            </a:pPr>
            <a:endParaRPr lang="en-US" sz="1800" dirty="0"/>
          </a:p>
          <a:p>
            <a:pPr eaLnBrk="0" hangingPunct="0">
              <a:buFont typeface="Wingdings" pitchFamily="2" charset="2"/>
              <a:buChar char="§"/>
              <a:defRPr/>
            </a:pPr>
            <a:r>
              <a:rPr lang="en-US" sz="1800" dirty="0"/>
              <a:t> </a:t>
            </a:r>
            <a:r>
              <a:rPr lang="en-US" sz="1600" dirty="0"/>
              <a:t>Real-time monitors</a:t>
            </a:r>
          </a:p>
          <a:p>
            <a:pPr eaLnBrk="0" hangingPunct="0">
              <a:buFont typeface="Wingdings" pitchFamily="2" charset="2"/>
              <a:buChar char="§"/>
              <a:defRPr/>
            </a:pPr>
            <a:r>
              <a:rPr lang="en-US" sz="1600" dirty="0"/>
              <a:t>Runtime Statistics</a:t>
            </a:r>
          </a:p>
        </p:txBody>
      </p:sp>
      <p:sp>
        <p:nvSpPr>
          <p:cNvPr id="10" name="TextBox 9"/>
          <p:cNvSpPr txBox="1"/>
          <p:nvPr/>
        </p:nvSpPr>
        <p:spPr>
          <a:xfrm>
            <a:off x="4484688" y="1362075"/>
            <a:ext cx="3213100" cy="1138238"/>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8900000" scaled="1"/>
            <a:tileRect/>
          </a:gradFill>
          <a:ln>
            <a:solidFill>
              <a:srgbClr val="F3D567"/>
            </a:solidFill>
          </a:ln>
          <a:effectLst>
            <a:outerShdw blurRad="50800" dist="38100" dir="13500000" algn="br" rotWithShape="0">
              <a:prstClr val="black">
                <a:alpha val="40000"/>
              </a:prstClr>
            </a:outerShdw>
          </a:effectLst>
        </p:spPr>
        <p:txBody>
          <a:bodyPr>
            <a:spAutoFit/>
          </a:bodyPr>
          <a:lstStyle/>
          <a:p>
            <a:pPr eaLnBrk="0" hangingPunct="0">
              <a:defRPr/>
            </a:pPr>
            <a:r>
              <a:rPr lang="en-US" sz="1800" dirty="0"/>
              <a:t>…including context-specific</a:t>
            </a:r>
          </a:p>
          <a:p>
            <a:pPr eaLnBrk="0" hangingPunct="0">
              <a:defRPr/>
            </a:pPr>
            <a:endParaRPr lang="en-US" sz="1800" dirty="0"/>
          </a:p>
          <a:p>
            <a:pPr eaLnBrk="0" hangingPunct="0">
              <a:buFont typeface="Wingdings" pitchFamily="2" charset="2"/>
              <a:buChar char="§"/>
              <a:defRPr/>
            </a:pPr>
            <a:r>
              <a:rPr lang="en-US" sz="1600" dirty="0"/>
              <a:t> </a:t>
            </a:r>
            <a:r>
              <a:rPr lang="en-US" sz="1600" b="0" dirty="0"/>
              <a:t>Drill down to details </a:t>
            </a:r>
          </a:p>
          <a:p>
            <a:pPr eaLnBrk="0" hangingPunct="0">
              <a:buFont typeface="Wingdings" pitchFamily="2" charset="2"/>
              <a:buChar char="§"/>
              <a:defRPr/>
            </a:pPr>
            <a:r>
              <a:rPr lang="en-US" sz="1600" b="0" dirty="0"/>
              <a:t> Processing options</a:t>
            </a:r>
          </a:p>
        </p:txBody>
      </p:sp>
      <p:sp>
        <p:nvSpPr>
          <p:cNvPr id="11" name="TextBox 10"/>
          <p:cNvSpPr txBox="1"/>
          <p:nvPr/>
        </p:nvSpPr>
        <p:spPr>
          <a:xfrm>
            <a:off x="4560888" y="2921000"/>
            <a:ext cx="3217862" cy="1384300"/>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lin ang="18900000" scaled="1"/>
            <a:tileRect/>
          </a:gradFill>
          <a:effectLst>
            <a:outerShdw blurRad="50800" dist="38100" dir="13500000" algn="br" rotWithShape="0">
              <a:prstClr val="black">
                <a:alpha val="40000"/>
              </a:prstClr>
            </a:outerShdw>
          </a:effectLst>
        </p:spPr>
        <p:txBody>
          <a:bodyPr>
            <a:spAutoFit/>
          </a:bodyPr>
          <a:lstStyle/>
          <a:p>
            <a:pPr eaLnBrk="0" hangingPunct="0">
              <a:defRPr/>
            </a:pPr>
            <a:r>
              <a:rPr lang="en-US" sz="1800" dirty="0"/>
              <a:t>…using proven technology</a:t>
            </a:r>
          </a:p>
          <a:p>
            <a:pPr eaLnBrk="0" hangingPunct="0">
              <a:defRPr/>
            </a:pPr>
            <a:endParaRPr lang="en-US" sz="1800" dirty="0"/>
          </a:p>
          <a:p>
            <a:pPr eaLnBrk="0" hangingPunct="0">
              <a:buFont typeface="Wingdings" pitchFamily="2" charset="2"/>
              <a:buChar char="§"/>
              <a:defRPr/>
            </a:pPr>
            <a:r>
              <a:rPr lang="en-US" sz="1600" b="0" dirty="0"/>
              <a:t> BI Queries</a:t>
            </a:r>
          </a:p>
          <a:p>
            <a:pPr eaLnBrk="0" hangingPunct="0">
              <a:buFont typeface="Wingdings" pitchFamily="2" charset="2"/>
              <a:buChar char="§"/>
              <a:defRPr/>
            </a:pPr>
            <a:r>
              <a:rPr lang="en-US" sz="1600" b="0" dirty="0"/>
              <a:t> BI Web Application Designer</a:t>
            </a:r>
          </a:p>
          <a:p>
            <a:pPr eaLnBrk="0" hangingPunct="0">
              <a:buFont typeface="Wingdings" pitchFamily="2" charset="2"/>
              <a:buChar char="§"/>
              <a:defRPr/>
            </a:pPr>
            <a:r>
              <a:rPr lang="en-US" sz="1600" b="0" dirty="0"/>
              <a:t> SAP NetWeaver Portal</a:t>
            </a:r>
          </a:p>
        </p:txBody>
      </p:sp>
      <p:sp>
        <p:nvSpPr>
          <p:cNvPr id="12" name="Rectangle 11"/>
          <p:cNvSpPr/>
          <p:nvPr/>
        </p:nvSpPr>
        <p:spPr>
          <a:xfrm>
            <a:off x="4489450" y="4686300"/>
            <a:ext cx="3903663" cy="1508125"/>
          </a:xfrm>
          <a:prstGeom prst="rect">
            <a:avLst/>
          </a:prstGeom>
          <a:solidFill>
            <a:srgbClr val="FFCC66"/>
          </a:solidFill>
          <a:effectLst>
            <a:outerShdw blurRad="50800" dist="38100" dir="13500000" algn="br" rotWithShape="0">
              <a:prstClr val="black">
                <a:alpha val="40000"/>
              </a:prstClr>
            </a:outerShdw>
          </a:effectLst>
        </p:spPr>
        <p:txBody>
          <a:bodyPr>
            <a:spAutoFit/>
          </a:bodyPr>
          <a:lstStyle/>
          <a:p>
            <a:pPr eaLnBrk="0" hangingPunct="0">
              <a:defRPr/>
            </a:pPr>
            <a:r>
              <a:rPr lang="en-US" dirty="0"/>
              <a:t>…</a:t>
            </a:r>
            <a:r>
              <a:rPr lang="en-US" sz="1800" dirty="0"/>
              <a:t>to make administration easier and faster</a:t>
            </a:r>
            <a:br>
              <a:rPr lang="en-US" sz="1800" dirty="0"/>
            </a:br>
            <a:endParaRPr lang="en-US" sz="1800" dirty="0"/>
          </a:p>
          <a:p>
            <a:pPr eaLnBrk="0" hangingPunct="0">
              <a:defRPr/>
            </a:pPr>
            <a:r>
              <a:rPr lang="en-US" sz="1800" dirty="0"/>
              <a:t>…and thus provide a high quality and powerful BI system</a:t>
            </a:r>
          </a:p>
        </p:txBody>
      </p:sp>
      <p:sp>
        <p:nvSpPr>
          <p:cNvPr id="13" name="Rectangle 12"/>
          <p:cNvSpPr/>
          <p:nvPr/>
        </p:nvSpPr>
        <p:spPr>
          <a:xfrm>
            <a:off x="373063" y="1165225"/>
            <a:ext cx="3530600" cy="369888"/>
          </a:xfrm>
          <a:prstGeom prst="rect">
            <a:avLst/>
          </a:prstGeom>
          <a:solidFill>
            <a:srgbClr val="FFCC66"/>
          </a:solidFill>
          <a:ln>
            <a:solidFill>
              <a:srgbClr val="CC6600"/>
            </a:solidFill>
          </a:ln>
          <a:effectLst>
            <a:outerShdw blurRad="50800" dist="38100" dir="13500000" algn="br" rotWithShape="0">
              <a:prstClr val="black">
                <a:alpha val="40000"/>
              </a:prstClr>
            </a:outerShdw>
          </a:effectLst>
        </p:spPr>
        <p:txBody>
          <a:bodyPr wrap="none">
            <a:spAutoFit/>
          </a:bodyPr>
          <a:lstStyle/>
          <a:p>
            <a:pPr eaLnBrk="0" hangingPunct="0">
              <a:defRPr/>
            </a:pPr>
            <a:r>
              <a:rPr lang="en-US" sz="1800" dirty="0"/>
              <a:t>Support the BI administrator in</a:t>
            </a:r>
          </a:p>
        </p:txBody>
      </p:sp>
      <p:sp>
        <p:nvSpPr>
          <p:cNvPr id="14" name="Rectangle 13"/>
          <p:cNvSpPr/>
          <p:nvPr/>
        </p:nvSpPr>
        <p:spPr>
          <a:xfrm>
            <a:off x="400050" y="2940050"/>
            <a:ext cx="3516313" cy="368300"/>
          </a:xfrm>
          <a:prstGeom prst="rect">
            <a:avLst/>
          </a:prstGeom>
          <a:solidFill>
            <a:srgbClr val="FFCC66"/>
          </a:solidFill>
          <a:ln>
            <a:solidFill>
              <a:srgbClr val="CC6600"/>
            </a:solidFill>
          </a:ln>
          <a:effectLst>
            <a:outerShdw blurRad="50800" dist="38100" dir="13500000" algn="br" rotWithShape="0">
              <a:prstClr val="black">
                <a:alpha val="40000"/>
              </a:prstClr>
            </a:outerShdw>
          </a:effectLst>
        </p:spPr>
        <p:txBody>
          <a:bodyPr>
            <a:spAutoFit/>
          </a:bodyPr>
          <a:lstStyle/>
          <a:p>
            <a:pPr eaLnBrk="0" hangingPunct="0">
              <a:defRPr/>
            </a:pPr>
            <a:r>
              <a:rPr lang="en-US" sz="1800" dirty="0"/>
              <a:t>…in the areas of</a:t>
            </a:r>
          </a:p>
        </p:txBody>
      </p:sp>
      <p:sp>
        <p:nvSpPr>
          <p:cNvPr id="15" name="Rectangle 14"/>
          <p:cNvSpPr/>
          <p:nvPr/>
        </p:nvSpPr>
        <p:spPr>
          <a:xfrm>
            <a:off x="412750" y="5000625"/>
            <a:ext cx="3532188" cy="646113"/>
          </a:xfrm>
          <a:prstGeom prst="rect">
            <a:avLst/>
          </a:prstGeom>
          <a:solidFill>
            <a:srgbClr val="FFCC66"/>
          </a:solidFill>
          <a:ln>
            <a:solidFill>
              <a:srgbClr val="CC6600"/>
            </a:solidFill>
          </a:ln>
          <a:effectLst>
            <a:outerShdw blurRad="50800" dist="38100" dir="13500000" algn="br" rotWithShape="0">
              <a:prstClr val="black">
                <a:alpha val="40000"/>
              </a:prstClr>
            </a:outerShdw>
          </a:effectLst>
        </p:spPr>
        <p:txBody>
          <a:bodyPr>
            <a:spAutoFit/>
          </a:bodyPr>
          <a:lstStyle/>
          <a:p>
            <a:pPr eaLnBrk="0" hangingPunct="0">
              <a:defRPr/>
            </a:pPr>
            <a:r>
              <a:rPr lang="en-US" sz="1800" dirty="0"/>
              <a:t>…by providing a central point</a:t>
            </a:r>
          </a:p>
          <a:p>
            <a:pPr eaLnBrk="0" hangingPunct="0">
              <a:defRPr/>
            </a:pPr>
            <a:r>
              <a:rPr lang="en-US" sz="1800" dirty="0"/>
              <a:t>Of entry with cockpits</a:t>
            </a:r>
          </a:p>
        </p:txBody>
      </p:sp>
      <p:sp>
        <p:nvSpPr>
          <p:cNvPr id="16" name="Rectangle 15"/>
          <p:cNvSpPr/>
          <p:nvPr/>
        </p:nvSpPr>
        <p:spPr>
          <a:xfrm>
            <a:off x="4575175" y="2940050"/>
            <a:ext cx="3217863" cy="368300"/>
          </a:xfrm>
          <a:prstGeom prst="rect">
            <a:avLst/>
          </a:prstGeom>
          <a:solidFill>
            <a:srgbClr val="FFCC66"/>
          </a:solidFill>
          <a:ln>
            <a:solidFill>
              <a:srgbClr val="CC6600"/>
            </a:solidFill>
          </a:ln>
          <a:effectLst>
            <a:outerShdw blurRad="50800" dist="38100" dir="13500000" algn="br" rotWithShape="0">
              <a:prstClr val="black">
                <a:alpha val="40000"/>
              </a:prstClr>
            </a:outerShdw>
          </a:effectLst>
        </p:spPr>
        <p:txBody>
          <a:bodyPr>
            <a:spAutoFit/>
          </a:bodyPr>
          <a:lstStyle/>
          <a:p>
            <a:pPr eaLnBrk="0" hangingPunct="0">
              <a:defRPr/>
            </a:pPr>
            <a:r>
              <a:rPr lang="en-US" sz="1800" dirty="0"/>
              <a:t>…using proven technology</a:t>
            </a:r>
          </a:p>
        </p:txBody>
      </p:sp>
      <p:sp>
        <p:nvSpPr>
          <p:cNvPr id="17" name="Rectangle 16"/>
          <p:cNvSpPr/>
          <p:nvPr/>
        </p:nvSpPr>
        <p:spPr>
          <a:xfrm>
            <a:off x="4467225" y="1370013"/>
            <a:ext cx="3216275" cy="369887"/>
          </a:xfrm>
          <a:prstGeom prst="rect">
            <a:avLst/>
          </a:prstGeom>
          <a:solidFill>
            <a:srgbClr val="FFCC66"/>
          </a:solidFill>
          <a:ln>
            <a:solidFill>
              <a:srgbClr val="CC6600"/>
            </a:solidFill>
          </a:ln>
          <a:effectLst>
            <a:outerShdw blurRad="50800" dist="38100" dir="13500000" algn="br" rotWithShape="0">
              <a:prstClr val="black">
                <a:alpha val="40000"/>
              </a:prstClr>
            </a:outerShdw>
          </a:effectLst>
        </p:spPr>
        <p:txBody>
          <a:bodyPr>
            <a:spAutoFit/>
          </a:bodyPr>
          <a:lstStyle/>
          <a:p>
            <a:pPr eaLnBrk="0" hangingPunct="0">
              <a:defRPr/>
            </a:pPr>
            <a:r>
              <a:rPr lang="en-US" sz="1800" dirty="0"/>
              <a:t>…including context-specific</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6802" name="Slide Number Placeholder 4"/>
          <p:cNvSpPr>
            <a:spLocks noGrp="1"/>
          </p:cNvSpPr>
          <p:nvPr>
            <p:ph type="sldNum" sz="quarter" idx="11"/>
          </p:nvPr>
        </p:nvSpPr>
        <p:spPr>
          <a:noFill/>
        </p:spPr>
        <p:txBody>
          <a:bodyPr/>
          <a:lstStyle/>
          <a:p>
            <a:fld id="{7B4688FC-B795-464D-B1D6-447345C58D4D}" type="slidenum">
              <a:rPr lang="en-US" smtClean="0"/>
              <a:pPr/>
              <a:t>7</a:t>
            </a:fld>
            <a:endParaRPr lang="en-US" smtClean="0"/>
          </a:p>
        </p:txBody>
      </p:sp>
      <p:pic>
        <p:nvPicPr>
          <p:cNvPr id="76803" name="Picture 2"/>
          <p:cNvPicPr>
            <a:picLocks noChangeAspect="1" noChangeArrowheads="1"/>
          </p:cNvPicPr>
          <p:nvPr/>
        </p:nvPicPr>
        <p:blipFill>
          <a:blip r:embed="rId2"/>
          <a:srcRect/>
          <a:stretch>
            <a:fillRect/>
          </a:stretch>
        </p:blipFill>
        <p:spPr bwMode="auto">
          <a:xfrm>
            <a:off x="742950" y="1136650"/>
            <a:ext cx="8115300" cy="5186363"/>
          </a:xfrm>
          <a:prstGeom prst="rect">
            <a:avLst/>
          </a:prstGeom>
          <a:noFill/>
          <a:ln w="9525">
            <a:noFill/>
            <a:miter lim="800000"/>
            <a:headEnd/>
            <a:tailEnd/>
          </a:ln>
        </p:spPr>
      </p:pic>
      <p:sp>
        <p:nvSpPr>
          <p:cNvPr id="76804" name="Rectangle 2"/>
          <p:cNvSpPr>
            <a:spLocks noGrp="1" noChangeArrowheads="1"/>
          </p:cNvSpPr>
          <p:nvPr>
            <p:ph type="title"/>
          </p:nvPr>
        </p:nvSpPr>
        <p:spPr>
          <a:xfrm>
            <a:off x="2439988" y="180975"/>
            <a:ext cx="6356350" cy="765175"/>
          </a:xfrm>
        </p:spPr>
        <p:txBody>
          <a:bodyPr/>
          <a:lstStyle/>
          <a:p>
            <a:r>
              <a:rPr lang="en-US" smtClean="0"/>
              <a:t>BI Administration Cockpit – Sample Cockpit</a:t>
            </a:r>
          </a:p>
        </p:txBody>
      </p:sp>
      <p:sp>
        <p:nvSpPr>
          <p:cNvPr id="76805" name="Rectangle 5"/>
          <p:cNvSpPr>
            <a:spLocks noChangeArrowheads="1"/>
          </p:cNvSpPr>
          <p:nvPr/>
        </p:nvSpPr>
        <p:spPr bwMode="auto">
          <a:xfrm>
            <a:off x="6889750" y="6548438"/>
            <a:ext cx="1177925" cy="230187"/>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7826" name="Slide Number Placeholder 4"/>
          <p:cNvSpPr>
            <a:spLocks noGrp="1"/>
          </p:cNvSpPr>
          <p:nvPr>
            <p:ph type="sldNum" sz="quarter" idx="11"/>
          </p:nvPr>
        </p:nvSpPr>
        <p:spPr>
          <a:noFill/>
        </p:spPr>
        <p:txBody>
          <a:bodyPr/>
          <a:lstStyle/>
          <a:p>
            <a:fld id="{92F0B3F3-F1B1-4E5A-B8DB-6D7D2BCCFD13}" type="slidenum">
              <a:rPr lang="en-US" smtClean="0"/>
              <a:pPr/>
              <a:t>8</a:t>
            </a:fld>
            <a:endParaRPr lang="en-US" smtClean="0"/>
          </a:p>
        </p:txBody>
      </p:sp>
      <p:pic>
        <p:nvPicPr>
          <p:cNvPr id="77827" name="Picture 2"/>
          <p:cNvPicPr>
            <a:picLocks noChangeAspect="1" noChangeArrowheads="1"/>
          </p:cNvPicPr>
          <p:nvPr/>
        </p:nvPicPr>
        <p:blipFill>
          <a:blip r:embed="rId2"/>
          <a:srcRect/>
          <a:stretch>
            <a:fillRect/>
          </a:stretch>
        </p:blipFill>
        <p:spPr bwMode="auto">
          <a:xfrm>
            <a:off x="765175" y="1347788"/>
            <a:ext cx="7862888" cy="4929187"/>
          </a:xfrm>
          <a:prstGeom prst="rect">
            <a:avLst/>
          </a:prstGeom>
          <a:noFill/>
          <a:ln w="9525">
            <a:noFill/>
            <a:miter lim="800000"/>
            <a:headEnd/>
            <a:tailEnd/>
          </a:ln>
        </p:spPr>
      </p:pic>
      <p:sp>
        <p:nvSpPr>
          <p:cNvPr id="8" name="Rectangle 2"/>
          <p:cNvSpPr txBox="1">
            <a:spLocks noChangeArrowheads="1"/>
          </p:cNvSpPr>
          <p:nvPr/>
        </p:nvSpPr>
        <p:spPr bwMode="auto">
          <a:xfrm>
            <a:off x="2592388" y="166688"/>
            <a:ext cx="6356350" cy="765175"/>
          </a:xfrm>
          <a:prstGeom prst="rect">
            <a:avLst/>
          </a:prstGeom>
          <a:noFill/>
          <a:ln w="9525">
            <a:noFill/>
            <a:miter lim="800000"/>
            <a:headEnd/>
            <a:tailEnd/>
          </a:ln>
        </p:spPr>
        <p:txBody>
          <a:bodyPr anchor="ctr"/>
          <a:lstStyle/>
          <a:p>
            <a:pPr>
              <a:defRPr/>
            </a:pPr>
            <a:r>
              <a:rPr lang="en-US" sz="2400" b="0" i="1" kern="0" dirty="0">
                <a:solidFill>
                  <a:schemeClr val="tx2"/>
                </a:solidFill>
                <a:latin typeface="+mj-lt"/>
                <a:ea typeface="+mj-ea"/>
                <a:cs typeface="+mj-cs"/>
              </a:rPr>
              <a:t>BI Administration Cockpit - Architecture</a:t>
            </a:r>
          </a:p>
        </p:txBody>
      </p:sp>
      <p:sp>
        <p:nvSpPr>
          <p:cNvPr id="77829" name="Rectangle 5"/>
          <p:cNvSpPr>
            <a:spLocks noChangeArrowheads="1"/>
          </p:cNvSpPr>
          <p:nvPr/>
        </p:nvSpPr>
        <p:spPr bwMode="auto">
          <a:xfrm>
            <a:off x="6754813" y="6438900"/>
            <a:ext cx="1176337" cy="230188"/>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8850" name="Slide Number Placeholder 4"/>
          <p:cNvSpPr>
            <a:spLocks noGrp="1"/>
          </p:cNvSpPr>
          <p:nvPr>
            <p:ph type="sldNum" sz="quarter" idx="11"/>
          </p:nvPr>
        </p:nvSpPr>
        <p:spPr>
          <a:noFill/>
        </p:spPr>
        <p:txBody>
          <a:bodyPr/>
          <a:lstStyle/>
          <a:p>
            <a:fld id="{C3E8E8FB-343C-46B9-9277-3C5F6AD446B0}" type="slidenum">
              <a:rPr lang="en-US" smtClean="0"/>
              <a:pPr/>
              <a:t>9</a:t>
            </a:fld>
            <a:endParaRPr lang="en-US" smtClean="0"/>
          </a:p>
        </p:txBody>
      </p:sp>
      <p:sp>
        <p:nvSpPr>
          <p:cNvPr id="78851" name="Rectangle 2"/>
          <p:cNvSpPr>
            <a:spLocks noGrp="1" noChangeArrowheads="1"/>
          </p:cNvSpPr>
          <p:nvPr>
            <p:ph type="title"/>
          </p:nvPr>
        </p:nvSpPr>
        <p:spPr/>
        <p:txBody>
          <a:bodyPr/>
          <a:lstStyle/>
          <a:p>
            <a:r>
              <a:rPr lang="en-US" smtClean="0"/>
              <a:t> BI Administration Cockpit -  Key Points</a:t>
            </a:r>
          </a:p>
        </p:txBody>
      </p:sp>
      <p:sp>
        <p:nvSpPr>
          <p:cNvPr id="6" name="TextBox 5"/>
          <p:cNvSpPr txBox="1"/>
          <p:nvPr/>
        </p:nvSpPr>
        <p:spPr>
          <a:xfrm>
            <a:off x="245664" y="1132764"/>
            <a:ext cx="8666328" cy="5420908"/>
          </a:xfrm>
          <a:prstGeom prst="rect">
            <a:avLst/>
          </a:prstGeom>
          <a:gradFill flip="none" rotWithShape="1">
            <a:gsLst>
              <a:gs pos="0">
                <a:srgbClr val="FFCC66">
                  <a:tint val="66000"/>
                  <a:satMod val="160000"/>
                </a:srgbClr>
              </a:gs>
              <a:gs pos="50000">
                <a:srgbClr val="FFCC66">
                  <a:tint val="44500"/>
                  <a:satMod val="160000"/>
                </a:srgbClr>
              </a:gs>
              <a:gs pos="100000">
                <a:srgbClr val="FFCC66">
                  <a:tint val="23500"/>
                  <a:satMod val="160000"/>
                </a:srgbClr>
              </a:gs>
            </a:gsLst>
            <a:path path="circle">
              <a:fillToRect r="100000" b="100000"/>
            </a:path>
            <a:tileRect l="-100000" t="-100000"/>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0" hangingPunct="0">
              <a:lnSpc>
                <a:spcPct val="120000"/>
              </a:lnSpc>
              <a:buFontTx/>
              <a:buBlip>
                <a:blip r:embed="rId2"/>
              </a:buBlip>
              <a:defRPr/>
            </a:pPr>
            <a:r>
              <a:rPr lang="en-US" sz="1600" dirty="0"/>
              <a:t> </a:t>
            </a:r>
            <a:r>
              <a:rPr lang="en-US" sz="1600" b="0" dirty="0"/>
              <a:t>The new technical content for BI statistics renders the previous “BW statistics” content obsolete with SAP NetWeaver 7.0 BI.</a:t>
            </a:r>
          </a:p>
          <a:p>
            <a:pPr eaLnBrk="0" hangingPunct="0">
              <a:lnSpc>
                <a:spcPct val="120000"/>
              </a:lnSpc>
              <a:buFontTx/>
              <a:buBlip>
                <a:blip r:embed="rId2"/>
              </a:buBlip>
              <a:defRPr/>
            </a:pPr>
            <a:r>
              <a:rPr lang="en-US" sz="1600" b="0" dirty="0"/>
              <a:t> The BI Administration Cockpit is based on new InfoProviders that are delivered with the new technical content for BI statistics.</a:t>
            </a:r>
          </a:p>
          <a:p>
            <a:pPr lvl="1" eaLnBrk="0" hangingPunct="0">
              <a:lnSpc>
                <a:spcPct val="120000"/>
              </a:lnSpc>
              <a:buFont typeface="Wingdings" pitchFamily="2" charset="2"/>
              <a:buChar char="w"/>
              <a:defRPr/>
            </a:pPr>
            <a:r>
              <a:rPr lang="en-US" sz="1600" b="0" dirty="0"/>
              <a:t> </a:t>
            </a:r>
            <a:r>
              <a:rPr lang="en-US" b="0" dirty="0"/>
              <a:t> </a:t>
            </a:r>
            <a:r>
              <a:rPr lang="en-US" sz="1400" b="0" dirty="0"/>
              <a:t>It is not possible to migrate old statistics into new Infocubes, and there is no</a:t>
            </a:r>
          </a:p>
          <a:p>
            <a:pPr lvl="1" eaLnBrk="0" hangingPunct="0">
              <a:lnSpc>
                <a:spcPct val="120000"/>
              </a:lnSpc>
              <a:defRPr/>
            </a:pPr>
            <a:r>
              <a:rPr lang="en-US" sz="1400" b="0" dirty="0"/>
              <a:t>     provision for migrating old statistics into the new </a:t>
            </a:r>
            <a:r>
              <a:rPr lang="en-US" sz="1400" b="0" dirty="0" err="1"/>
              <a:t>Infocubes</a:t>
            </a:r>
            <a:endParaRPr lang="en-US" sz="1400" b="0" dirty="0"/>
          </a:p>
          <a:p>
            <a:pPr eaLnBrk="0" hangingPunct="0">
              <a:lnSpc>
                <a:spcPct val="120000"/>
              </a:lnSpc>
              <a:buFontTx/>
              <a:buBlip>
                <a:blip r:embed="rId2"/>
              </a:buBlip>
              <a:defRPr/>
            </a:pPr>
            <a:r>
              <a:rPr lang="en-US" sz="1600" b="0" dirty="0"/>
              <a:t> The new BI statistics content provides:</a:t>
            </a:r>
          </a:p>
          <a:p>
            <a:pPr lvl="1" eaLnBrk="0" hangingPunct="0">
              <a:lnSpc>
                <a:spcPct val="120000"/>
              </a:lnSpc>
              <a:buFont typeface="Wingdings" pitchFamily="2" charset="2"/>
              <a:buChar char="w"/>
              <a:defRPr/>
            </a:pPr>
            <a:r>
              <a:rPr lang="en-US" sz="1600" b="0" dirty="0"/>
              <a:t>  </a:t>
            </a:r>
            <a:r>
              <a:rPr lang="en-US" sz="1400" b="0" dirty="0" err="1"/>
              <a:t>Infocubes</a:t>
            </a:r>
            <a:r>
              <a:rPr lang="en-US" sz="1400" b="0" dirty="0"/>
              <a:t> for historical data</a:t>
            </a:r>
          </a:p>
          <a:p>
            <a:pPr lvl="1" eaLnBrk="0" hangingPunct="0">
              <a:lnSpc>
                <a:spcPct val="120000"/>
              </a:lnSpc>
              <a:buFont typeface="Wingdings" pitchFamily="2" charset="2"/>
              <a:buChar char="w"/>
              <a:defRPr/>
            </a:pPr>
            <a:r>
              <a:rPr lang="en-US" sz="1400" b="0" dirty="0"/>
              <a:t>  Virtual providers for current data</a:t>
            </a:r>
          </a:p>
          <a:p>
            <a:pPr lvl="1" eaLnBrk="0" hangingPunct="0">
              <a:lnSpc>
                <a:spcPct val="120000"/>
              </a:lnSpc>
              <a:buFont typeface="Wingdings" pitchFamily="2" charset="2"/>
              <a:buChar char="w"/>
              <a:defRPr/>
            </a:pPr>
            <a:r>
              <a:rPr lang="en-US" sz="1400" b="0" dirty="0"/>
              <a:t>   </a:t>
            </a:r>
            <a:r>
              <a:rPr lang="en-US" sz="1400" b="0" dirty="0" err="1"/>
              <a:t>Multiproviders</a:t>
            </a:r>
            <a:r>
              <a:rPr lang="en-US" sz="1400" b="0" dirty="0"/>
              <a:t> for combined view of current and historical</a:t>
            </a:r>
          </a:p>
          <a:p>
            <a:pPr eaLnBrk="0" hangingPunct="0">
              <a:lnSpc>
                <a:spcPct val="120000"/>
              </a:lnSpc>
              <a:buFontTx/>
              <a:buBlip>
                <a:blip r:embed="rId2"/>
              </a:buBlip>
              <a:defRPr/>
            </a:pPr>
            <a:r>
              <a:rPr lang="en-US" sz="1600" b="0" dirty="0"/>
              <a:t> OLAP statistics table RSDDSTAT no longer is updated, and it has been split /   extended to several different RSDDSTAT* tables.</a:t>
            </a:r>
          </a:p>
          <a:p>
            <a:pPr eaLnBrk="0" hangingPunct="0">
              <a:lnSpc>
                <a:spcPct val="120000"/>
              </a:lnSpc>
              <a:buFontTx/>
              <a:buBlip>
                <a:blip r:embed="rId2"/>
              </a:buBlip>
              <a:defRPr/>
            </a:pPr>
            <a:r>
              <a:rPr lang="en-US" sz="1600" b="0" dirty="0"/>
              <a:t>  As of SAP NetWeaver 7.0 BI, transaction ST03 is based on the Technical Content InfoProviders (unlike prior releases). Therefore, using  transaction ST03 for BI Monitoring requires the technical content to be activated and to be populated periodically with statistics data.</a:t>
            </a:r>
          </a:p>
          <a:p>
            <a:pPr eaLnBrk="0" hangingPunct="0">
              <a:lnSpc>
                <a:spcPct val="120000"/>
              </a:lnSpc>
              <a:buFontTx/>
              <a:buBlip>
                <a:blip r:embed="rId2"/>
              </a:buBlip>
              <a:defRPr/>
            </a:pPr>
            <a:r>
              <a:rPr lang="en-US" sz="1600" b="0" dirty="0"/>
              <a:t> The BI Administration Cockpit is requires SAP NetWeaver 7.0 Portal, and    requires the Portals business package “BI Administrator” (available for download from SDN)  </a:t>
            </a:r>
            <a:endParaRPr lang="en-US" sz="1600" b="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owerpoint Template">
  <a:themeElements>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1_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1_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1_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Powerpoint Template">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Custom Design">
  <a:themeElements>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fontScheme name="8_Custom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Custom Design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857</TotalTime>
  <Words>1918</Words>
  <Application>Microsoft PowerPoint</Application>
  <PresentationFormat>On-screen Show (4:3)</PresentationFormat>
  <Paragraphs>434</Paragraphs>
  <Slides>44</Slides>
  <Notes>7</Notes>
  <HiddenSlides>0</HiddenSlides>
  <MMClips>0</MMClips>
  <ScaleCrop>false</ScaleCrop>
  <HeadingPairs>
    <vt:vector size="6" baseType="variant">
      <vt:variant>
        <vt:lpstr>Fonts Used</vt:lpstr>
      </vt:variant>
      <vt:variant>
        <vt:i4>4</vt:i4>
      </vt:variant>
      <vt:variant>
        <vt:lpstr>Design Template</vt:lpstr>
      </vt:variant>
      <vt:variant>
        <vt:i4>7</vt:i4>
      </vt:variant>
      <vt:variant>
        <vt:lpstr>Slide Titles</vt:lpstr>
      </vt:variant>
      <vt:variant>
        <vt:i4>44</vt:i4>
      </vt:variant>
    </vt:vector>
  </HeadingPairs>
  <TitlesOfParts>
    <vt:vector size="55" baseType="lpstr">
      <vt:lpstr>Trebuchet MS</vt:lpstr>
      <vt:lpstr>Arial</vt:lpstr>
      <vt:lpstr>Wingdings</vt:lpstr>
      <vt:lpstr>Times</vt:lpstr>
      <vt:lpstr>blank</vt:lpstr>
      <vt:lpstr>4_Custom Design</vt:lpstr>
      <vt:lpstr>1_Powerpoint Template</vt:lpstr>
      <vt:lpstr>2_Powerpoint Template</vt:lpstr>
      <vt:lpstr>5_Custom Design</vt:lpstr>
      <vt:lpstr>8_Custom Design</vt:lpstr>
      <vt:lpstr>8_Custom Design</vt:lpstr>
      <vt:lpstr>Slide 1</vt:lpstr>
      <vt:lpstr>       Contents</vt:lpstr>
      <vt:lpstr>Slide 3</vt:lpstr>
      <vt:lpstr>BI Administration Cockpit - Rationale</vt:lpstr>
      <vt:lpstr>BI Administration Cockpit - Purpose</vt:lpstr>
      <vt:lpstr>BI Administration Cockpit - Scope</vt:lpstr>
      <vt:lpstr>BI Administration Cockpit – Sample Cockpit</vt:lpstr>
      <vt:lpstr>Slide 8</vt:lpstr>
      <vt:lpstr> BI Administration Cockpit -  Key Points</vt:lpstr>
      <vt:lpstr>Slide 10</vt:lpstr>
      <vt:lpstr>Events Occurred in Query Runtime Statistics</vt:lpstr>
      <vt:lpstr> BI Statistical Framework – New Event Concept</vt:lpstr>
      <vt:lpstr> BI Statistical Framework – New Event Concept</vt:lpstr>
      <vt:lpstr> New BI Statistics – Source Tables</vt:lpstr>
      <vt:lpstr> </vt:lpstr>
      <vt:lpstr>Slide 16</vt:lpstr>
      <vt:lpstr>Step 0: Authorizations for User Id to Perform Content Installation</vt:lpstr>
      <vt:lpstr>Step 1: Automatic Installation of Technical Content</vt:lpstr>
      <vt:lpstr>Step 2: Assign BI Administrator Role</vt:lpstr>
      <vt:lpstr>Step 3: Customizing Statistics Update in Transaction RSDDSTAT</vt:lpstr>
      <vt:lpstr>Step 4a: Collect and Install Process Chains Technical Content</vt:lpstr>
      <vt:lpstr>Step 4b: Check &amp; Schedule Technical Content Process Chains - 1</vt:lpstr>
      <vt:lpstr>Step 4b: Check &amp; Schedule Technical Content Process Chains - 2</vt:lpstr>
      <vt:lpstr>Step 5: Activate Direct Access for Tech Content VirtualProviders</vt:lpstr>
      <vt:lpstr>Slide 25</vt:lpstr>
      <vt:lpstr>Running in the Portal</vt:lpstr>
      <vt:lpstr>Administration Cockpit: Data Load Status</vt:lpstr>
      <vt:lpstr>Administration Cockpit: Data Load Status</vt:lpstr>
      <vt:lpstr>Administration Cockpit: Data Load Status</vt:lpstr>
      <vt:lpstr>Slide 30</vt:lpstr>
      <vt:lpstr>Technical Content for Query Runtime Statistics: Queries</vt:lpstr>
      <vt:lpstr> Administration Cockpit: Query Runtime Statistics</vt:lpstr>
      <vt:lpstr>Technical Content for Query Runtime Statistics: Detail</vt:lpstr>
      <vt:lpstr>Administration Cockpit: Data Load Statistics</vt:lpstr>
      <vt:lpstr>Administration Cockpit: Data Load Statistics</vt:lpstr>
      <vt:lpstr>Administration Cockpit: Data Load Statistics</vt:lpstr>
      <vt:lpstr>Administration Cockpit: Data Load Statistics</vt:lpstr>
      <vt:lpstr>Slide 38</vt:lpstr>
      <vt:lpstr>Analysis of BI Statistics data in BI 7.0</vt:lpstr>
      <vt:lpstr>Analysis of Query Runtime Statistics: ST03</vt:lpstr>
      <vt:lpstr>Analysis of Query Runtime Statistics: Profiling</vt:lpstr>
      <vt:lpstr>Analysis of Query Runtime Statistics: BEx Analyzer I</vt:lpstr>
      <vt:lpstr>Analysis of Query Runtime Statistics: BEx Analyzer II</vt:lpstr>
      <vt:lpstr>Slide 44</vt:lpstr>
    </vt:vector>
  </TitlesOfParts>
  <Manager>Sushma Rajagopalan</Manager>
  <Company>L&amp;TInfotech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LTITL</dc:creator>
  <cp:lastModifiedBy>280952</cp:lastModifiedBy>
  <cp:revision>327</cp:revision>
  <dcterms:created xsi:type="dcterms:W3CDTF">2009-01-27T11:34:11Z</dcterms:created>
  <dcterms:modified xsi:type="dcterms:W3CDTF">2009-03-24T06:37:46Z</dcterms:modified>
</cp:coreProperties>
</file>